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sldIdLst>
    <p:sldId id="277" r:id="rId2"/>
    <p:sldId id="257" r:id="rId3"/>
    <p:sldId id="268" r:id="rId4"/>
    <p:sldId id="258" r:id="rId5"/>
    <p:sldId id="259" r:id="rId6"/>
    <p:sldId id="260" r:id="rId7"/>
    <p:sldId id="261" r:id="rId8"/>
    <p:sldId id="270" r:id="rId9"/>
    <p:sldId id="269" r:id="rId10"/>
    <p:sldId id="262" r:id="rId11"/>
    <p:sldId id="271" r:id="rId12"/>
    <p:sldId id="263" r:id="rId13"/>
    <p:sldId id="272" r:id="rId14"/>
    <p:sldId id="273" r:id="rId15"/>
    <p:sldId id="264" r:id="rId16"/>
    <p:sldId id="274" r:id="rId17"/>
    <p:sldId id="265" r:id="rId18"/>
    <p:sldId id="278" r:id="rId19"/>
    <p:sldId id="266" r:id="rId20"/>
    <p:sldId id="267" r:id="rId21"/>
    <p:sldId id="275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709" autoAdjust="0"/>
  </p:normalViewPr>
  <p:slideViewPr>
    <p:cSldViewPr>
      <p:cViewPr>
        <p:scale>
          <a:sx n="66" d="100"/>
          <a:sy n="66" d="100"/>
        </p:scale>
        <p:origin x="-132" y="-9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7727E8-D454-4250-A455-DD77B8FE80C7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AA72AD-401D-43A6-9C17-C3F453A348A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9DA7D-FB60-44E8-A089-175166F50FB4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CF32B-590A-435C-833E-E284E7C5C1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9DA7D-FB60-44E8-A089-175166F50FB4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CF32B-590A-435C-833E-E284E7C5C1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9DA7D-FB60-44E8-A089-175166F50FB4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CF32B-590A-435C-833E-E284E7C5C1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9DA7D-FB60-44E8-A089-175166F50FB4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CF32B-590A-435C-833E-E284E7C5C1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9DA7D-FB60-44E8-A089-175166F50FB4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CF32B-590A-435C-833E-E284E7C5C1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9DA7D-FB60-44E8-A089-175166F50FB4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CF32B-590A-435C-833E-E284E7C5C1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9DA7D-FB60-44E8-A089-175166F50FB4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CF32B-590A-435C-833E-E284E7C5C1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9DA7D-FB60-44E8-A089-175166F50FB4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CF32B-590A-435C-833E-E284E7C5C1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9DA7D-FB60-44E8-A089-175166F50FB4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CF32B-590A-435C-833E-E284E7C5C1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9DA7D-FB60-44E8-A089-175166F50FB4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CF32B-590A-435C-833E-E284E7C5C1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9DA7D-FB60-44E8-A089-175166F50FB4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CF32B-590A-435C-833E-E284E7C5C1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89DA7D-FB60-44E8-A089-175166F50FB4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CCF32B-590A-435C-833E-E284E7C5C1A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086" name="Group 38"/>
          <p:cNvGraphicFramePr>
            <a:graphicFrameLocks noGrp="1"/>
          </p:cNvGraphicFramePr>
          <p:nvPr/>
        </p:nvGraphicFramePr>
        <p:xfrm>
          <a:off x="323850" y="1844675"/>
          <a:ext cx="8496300" cy="4683128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CJL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3.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3200" dirty="0" smtClean="0"/>
                        <a:t>Slovesné</a:t>
                      </a:r>
                      <a:r>
                        <a:rPr lang="cs-CZ" sz="3200" baseline="0" dirty="0" smtClean="0"/>
                        <a:t> kategorie</a:t>
                      </a:r>
                      <a:endParaRPr kumimoji="0" lang="cs-CZ" sz="3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cs typeface="Arial" charset="0"/>
                      </a:endParaRP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Mluvnice - morfologie</a:t>
                      </a: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Mgr. Hana Maříková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prosinec 2013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OPVK_1.5_DUM_III/2_CJL_MA039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VY_32_INOVACE_CJL_MA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039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8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Anotace: Opakování tvarosloví - morfologie, zopakování slovesných kategorií a jejich rozdělení a významu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Slovesné tvary určité a neurčité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s</a:t>
            </a:r>
            <a:r>
              <a:rPr lang="cs-CZ" dirty="0" smtClean="0"/>
              <a:t>loveso vyjadřuje </a:t>
            </a:r>
            <a:r>
              <a:rPr lang="cs-CZ" dirty="0"/>
              <a:t>nějaký děj nebo </a:t>
            </a:r>
            <a:r>
              <a:rPr lang="cs-CZ" dirty="0" smtClean="0"/>
              <a:t>stav</a:t>
            </a:r>
          </a:p>
          <a:p>
            <a:r>
              <a:rPr lang="cs-CZ" dirty="0"/>
              <a:t>v</a:t>
            </a:r>
            <a:r>
              <a:rPr lang="cs-CZ" dirty="0" smtClean="0"/>
              <a:t>e větě stojí jako přísudek (jdeme, hoří) </a:t>
            </a:r>
          </a:p>
          <a:p>
            <a:r>
              <a:rPr lang="cs-CZ" dirty="0"/>
              <a:t>s</a:t>
            </a:r>
            <a:r>
              <a:rPr lang="cs-CZ" dirty="0" smtClean="0"/>
              <a:t>lovesné </a:t>
            </a:r>
            <a:r>
              <a:rPr lang="cs-CZ" dirty="0"/>
              <a:t>tvary dělíme na:</a:t>
            </a:r>
          </a:p>
          <a:p>
            <a:pPr lvl="0"/>
            <a:r>
              <a:rPr lang="cs-CZ" b="1" dirty="0"/>
              <a:t>určité </a:t>
            </a:r>
            <a:r>
              <a:rPr lang="cs-CZ" dirty="0" smtClean="0"/>
              <a:t>- vyjadřují </a:t>
            </a:r>
            <a:r>
              <a:rPr lang="cs-CZ" dirty="0"/>
              <a:t>vždy kategorii osoby a </a:t>
            </a:r>
            <a:r>
              <a:rPr lang="cs-CZ" dirty="0" smtClean="0"/>
              <a:t>způsobu</a:t>
            </a:r>
            <a:endParaRPr lang="cs-CZ" dirty="0"/>
          </a:p>
          <a:p>
            <a:pPr lvl="0"/>
            <a:r>
              <a:rPr lang="cs-CZ" b="1" dirty="0"/>
              <a:t>neurčité,</a:t>
            </a:r>
            <a:r>
              <a:rPr lang="cs-CZ" dirty="0"/>
              <a:t> tj. infinitiv, příčestí činné, příčestí trpné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 </a:t>
            </a:r>
            <a:r>
              <a:rPr lang="cs-CZ" dirty="0"/>
              <a:t>přechodník přítomný a minulý</a:t>
            </a:r>
          </a:p>
          <a:p>
            <a:r>
              <a:rPr lang="cs-CZ" dirty="0" smtClean="0"/>
              <a:t>skutečným </a:t>
            </a:r>
            <a:r>
              <a:rPr lang="cs-CZ" dirty="0"/>
              <a:t>slovesem je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sloveso určité - verbum </a:t>
            </a:r>
            <a:r>
              <a:rPr lang="cs-CZ" b="1" dirty="0" err="1" smtClean="0"/>
              <a:t>finitum</a:t>
            </a:r>
            <a:r>
              <a:rPr lang="cs-CZ" b="1" dirty="0"/>
              <a:t>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- takový </a:t>
            </a:r>
            <a:r>
              <a:rPr lang="cs-CZ" dirty="0"/>
              <a:t>tvar slovesa, který sám vyjadřuje mluvnickou osobu podmětu </a:t>
            </a:r>
            <a:r>
              <a:rPr lang="cs-CZ" dirty="0" smtClean="0"/>
              <a:t>- jdu</a:t>
            </a:r>
            <a:r>
              <a:rPr lang="cs-CZ" dirty="0"/>
              <a:t>, jdeš, jde atd</a:t>
            </a:r>
            <a:r>
              <a:rPr lang="cs-CZ" dirty="0" smtClean="0"/>
              <a:t>.</a:t>
            </a:r>
            <a:endParaRPr lang="cs-CZ" dirty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Mluvnické kategorie slovesné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</a:t>
            </a:r>
            <a:r>
              <a:rPr lang="cs-CZ" dirty="0" smtClean="0"/>
              <a:t>soba</a:t>
            </a:r>
          </a:p>
          <a:p>
            <a:r>
              <a:rPr lang="cs-CZ" dirty="0"/>
              <a:t>č</a:t>
            </a:r>
            <a:r>
              <a:rPr lang="cs-CZ" dirty="0" smtClean="0"/>
              <a:t>íslo</a:t>
            </a:r>
          </a:p>
          <a:p>
            <a:r>
              <a:rPr lang="cs-CZ" dirty="0"/>
              <a:t>č</a:t>
            </a:r>
            <a:r>
              <a:rPr lang="cs-CZ" dirty="0" smtClean="0"/>
              <a:t>as</a:t>
            </a:r>
          </a:p>
          <a:p>
            <a:r>
              <a:rPr lang="cs-CZ" dirty="0"/>
              <a:t>z</a:t>
            </a:r>
            <a:r>
              <a:rPr lang="cs-CZ" dirty="0" smtClean="0"/>
              <a:t>působ</a:t>
            </a:r>
          </a:p>
          <a:p>
            <a:r>
              <a:rPr lang="cs-CZ" dirty="0" smtClean="0"/>
              <a:t>rod</a:t>
            </a:r>
          </a:p>
          <a:p>
            <a:r>
              <a:rPr lang="cs-CZ" dirty="0"/>
              <a:t>v</a:t>
            </a:r>
            <a:r>
              <a:rPr lang="cs-CZ" dirty="0" smtClean="0"/>
              <a:t>id</a:t>
            </a:r>
          </a:p>
          <a:p>
            <a:r>
              <a:rPr lang="cs-CZ" dirty="0"/>
              <a:t>t</a:t>
            </a:r>
            <a:r>
              <a:rPr lang="cs-CZ" dirty="0" smtClean="0"/>
              <a:t>řídy a vzory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Osoba (persona)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s</a:t>
            </a:r>
            <a:r>
              <a:rPr lang="cs-CZ" dirty="0" smtClean="0"/>
              <a:t>lovesné </a:t>
            </a:r>
            <a:r>
              <a:rPr lang="cs-CZ" dirty="0"/>
              <a:t>tvary v češtině mohou být kromě infinitivu v těchto osobách (</a:t>
            </a:r>
            <a:r>
              <a:rPr lang="cs-CZ" dirty="0" err="1"/>
              <a:t>sg</a:t>
            </a:r>
            <a:r>
              <a:rPr lang="cs-CZ" dirty="0"/>
              <a:t>. i </a:t>
            </a:r>
            <a:r>
              <a:rPr lang="cs-CZ" dirty="0" err="1"/>
              <a:t>pl</a:t>
            </a:r>
            <a:r>
              <a:rPr lang="cs-CZ" dirty="0"/>
              <a:t>.)</a:t>
            </a:r>
          </a:p>
          <a:p>
            <a:r>
              <a:rPr lang="cs-CZ" dirty="0"/>
              <a:t>1.osoba (já, my)</a:t>
            </a:r>
          </a:p>
          <a:p>
            <a:r>
              <a:rPr lang="cs-CZ" dirty="0"/>
              <a:t>2.osoba (ty, vy)</a:t>
            </a:r>
          </a:p>
          <a:p>
            <a:r>
              <a:rPr lang="cs-CZ" dirty="0"/>
              <a:t>3.osoba (on, ona, ono, oni, ony, ona)</a:t>
            </a:r>
          </a:p>
          <a:p>
            <a:r>
              <a:rPr lang="cs-CZ" dirty="0"/>
              <a:t>existují tvary neosobní: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sněží</a:t>
            </a:r>
            <a:r>
              <a:rPr lang="cs-CZ" dirty="0"/>
              <a:t>, prší  </a:t>
            </a:r>
            <a:r>
              <a:rPr lang="cs-CZ" dirty="0" smtClean="0"/>
              <a:t>- tvoří základ </a:t>
            </a:r>
            <a:r>
              <a:rPr lang="cs-CZ" dirty="0"/>
              <a:t>jednočlenných vět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Číslo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5400" dirty="0" smtClean="0"/>
              <a:t>jednotné </a:t>
            </a:r>
            <a:r>
              <a:rPr lang="cs-CZ" sz="5400" dirty="0"/>
              <a:t>(singulár)</a:t>
            </a:r>
          </a:p>
          <a:p>
            <a:r>
              <a:rPr lang="cs-CZ" sz="5400" dirty="0"/>
              <a:t>množné (plurál)</a:t>
            </a:r>
          </a:p>
          <a:p>
            <a:r>
              <a:rPr lang="cs-CZ" sz="5400" dirty="0"/>
              <a:t>ve staré češtině existovalo číslo dvojné </a:t>
            </a:r>
            <a:r>
              <a:rPr lang="cs-CZ" sz="5400" dirty="0" smtClean="0"/>
              <a:t>(</a:t>
            </a:r>
            <a:r>
              <a:rPr lang="cs-CZ" sz="5400" dirty="0"/>
              <a:t>duál) </a:t>
            </a:r>
            <a:r>
              <a:rPr lang="cs-CZ" sz="5400" dirty="0" smtClean="0"/>
              <a:t/>
            </a:r>
            <a:br>
              <a:rPr lang="cs-CZ" sz="5400" dirty="0" smtClean="0"/>
            </a:br>
            <a:r>
              <a:rPr lang="cs-CZ" sz="5400" dirty="0" smtClean="0"/>
              <a:t>do </a:t>
            </a:r>
            <a:r>
              <a:rPr lang="cs-CZ" sz="5400" dirty="0"/>
              <a:t>15. stol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Posun u kategorie osoby a čísla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autorský plurál </a:t>
            </a:r>
            <a:r>
              <a:rPr lang="cs-CZ" dirty="0" smtClean="0"/>
              <a:t>("mykání") - místo osoby singuláru použití osoby plurálu</a:t>
            </a:r>
            <a:br>
              <a:rPr lang="cs-CZ" dirty="0" smtClean="0"/>
            </a:br>
            <a:r>
              <a:rPr lang="cs-CZ" dirty="0" smtClean="0"/>
              <a:t>Přejdeme k výkladu - myšleno - já přejdu k výkladu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plurál </a:t>
            </a:r>
            <a:r>
              <a:rPr lang="cs-CZ" dirty="0" err="1" smtClean="0">
                <a:solidFill>
                  <a:srgbClr val="FF0000"/>
                </a:solidFill>
              </a:rPr>
              <a:t>majestikus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- slavnostní styl hlavně panovníků</a:t>
            </a:r>
            <a:br>
              <a:rPr lang="cs-CZ" dirty="0" smtClean="0"/>
            </a:br>
            <a:r>
              <a:rPr lang="cs-CZ" dirty="0" smtClean="0"/>
              <a:t>My, Karel IV., král český, jsme rozhodli takto.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vykání </a:t>
            </a:r>
            <a:r>
              <a:rPr lang="cs-CZ" dirty="0"/>
              <a:t>-</a:t>
            </a:r>
            <a:r>
              <a:rPr lang="cs-CZ" dirty="0" smtClean="0"/>
              <a:t> zdvořilostní styl, vyjadřování úcty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onkání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(archaismus)</a:t>
            </a:r>
            <a:br>
              <a:rPr lang="cs-CZ" dirty="0" smtClean="0"/>
            </a:br>
            <a:r>
              <a:rPr lang="cs-CZ" dirty="0" smtClean="0"/>
              <a:t>Šel domů ! ( myšleno jako jdi domů )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onikání </a:t>
            </a:r>
            <a:r>
              <a:rPr lang="cs-CZ" dirty="0" smtClean="0"/>
              <a:t>- vyjadřuje společenskou nadřazenost </a:t>
            </a:r>
            <a:br>
              <a:rPr lang="cs-CZ" dirty="0" smtClean="0"/>
            </a:br>
            <a:r>
              <a:rPr lang="cs-CZ" dirty="0" smtClean="0"/>
              <a:t>(také archaismus)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Co </a:t>
            </a:r>
            <a:r>
              <a:rPr lang="cs-CZ" dirty="0" err="1" smtClean="0"/>
              <a:t>ráčejí</a:t>
            </a:r>
            <a:r>
              <a:rPr lang="cs-CZ" dirty="0" smtClean="0"/>
              <a:t> poroučet? - myšleno - co (vy, ty) poroučíte?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Způsob a jeho druhy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vyjádření </a:t>
            </a:r>
            <a:r>
              <a:rPr lang="cs-CZ" dirty="0"/>
              <a:t>vztahu děje ke skutečnosti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(reálný</a:t>
            </a:r>
            <a:r>
              <a:rPr lang="cs-CZ" dirty="0"/>
              <a:t>, možný nebo </a:t>
            </a:r>
            <a:r>
              <a:rPr lang="cs-CZ" dirty="0" smtClean="0"/>
              <a:t>nutný děj, </a:t>
            </a:r>
            <a:r>
              <a:rPr lang="cs-CZ" dirty="0"/>
              <a:t>skutečnost, hypotéza)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oznamovací </a:t>
            </a:r>
            <a:r>
              <a:rPr lang="cs-CZ" dirty="0">
                <a:solidFill>
                  <a:srgbClr val="FF0000"/>
                </a:solidFill>
              </a:rPr>
              <a:t>(indikativ)</a:t>
            </a:r>
          </a:p>
          <a:p>
            <a:r>
              <a:rPr lang="cs-CZ" dirty="0"/>
              <a:t>mluvčí oznamuje </a:t>
            </a:r>
            <a:r>
              <a:rPr lang="cs-CZ" b="1" dirty="0"/>
              <a:t>reálný děj</a:t>
            </a:r>
            <a:r>
              <a:rPr lang="cs-CZ" dirty="0"/>
              <a:t> v jakémkoli čase</a:t>
            </a:r>
          </a:p>
          <a:p>
            <a:r>
              <a:rPr lang="cs-CZ" b="1" dirty="0"/>
              <a:t>s částicemi vyjadřuje přání</a:t>
            </a:r>
            <a:r>
              <a:rPr lang="cs-CZ" dirty="0"/>
              <a:t>: Ať přijde!</a:t>
            </a:r>
          </a:p>
          <a:p>
            <a:r>
              <a:rPr lang="cs-CZ" b="1" dirty="0" smtClean="0"/>
              <a:t>význam </a:t>
            </a:r>
            <a:r>
              <a:rPr lang="cs-CZ" b="1" dirty="0"/>
              <a:t>výzvy</a:t>
            </a:r>
            <a:r>
              <a:rPr lang="cs-CZ" dirty="0"/>
              <a:t>: Mlčíš!</a:t>
            </a:r>
          </a:p>
          <a:p>
            <a:endParaRPr lang="cs-CZ" dirty="0"/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Způsob oznamovací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oznamovací (indikativ)</a:t>
            </a:r>
          </a:p>
          <a:p>
            <a:r>
              <a:rPr lang="cs-CZ" dirty="0" smtClean="0"/>
              <a:t>mluvčí oznamuje </a:t>
            </a:r>
            <a:r>
              <a:rPr lang="cs-CZ" b="1" dirty="0" smtClean="0"/>
              <a:t>reálný děj</a:t>
            </a:r>
            <a:r>
              <a:rPr lang="cs-CZ" dirty="0" smtClean="0"/>
              <a:t> v jakémkoli čase</a:t>
            </a:r>
          </a:p>
          <a:p>
            <a:r>
              <a:rPr lang="cs-CZ" b="1" dirty="0" smtClean="0"/>
              <a:t>s částicemi vyjadřuje přání</a:t>
            </a:r>
            <a:r>
              <a:rPr lang="cs-CZ" dirty="0" smtClean="0"/>
              <a:t>: Ať přijde!</a:t>
            </a:r>
          </a:p>
          <a:p>
            <a:r>
              <a:rPr lang="cs-CZ" b="1" dirty="0" smtClean="0"/>
              <a:t>význam výzvy</a:t>
            </a:r>
            <a:r>
              <a:rPr lang="cs-CZ" dirty="0" smtClean="0"/>
              <a:t>: Mlčíš!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Způsob rozkazovací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rozkazovací (imperativ</a:t>
            </a:r>
            <a:r>
              <a:rPr lang="cs-CZ" dirty="0" smtClean="0"/>
              <a:t>)</a:t>
            </a:r>
          </a:p>
          <a:p>
            <a:r>
              <a:rPr lang="cs-CZ" b="1" dirty="0" smtClean="0"/>
              <a:t>vyjádření výzvy</a:t>
            </a:r>
            <a:r>
              <a:rPr lang="cs-CZ" dirty="0" smtClean="0"/>
              <a:t> - pokyn, rozkaz, rada</a:t>
            </a:r>
          </a:p>
          <a:p>
            <a:r>
              <a:rPr lang="cs-CZ" dirty="0" smtClean="0"/>
              <a:t>užívání pouze u 2. osoby jednotného čísla a u 1. a 2. osoby čísla množného</a:t>
            </a:r>
          </a:p>
          <a:p>
            <a:r>
              <a:rPr lang="cs-CZ" b="1" dirty="0" smtClean="0"/>
              <a:t>pasivní imperativ</a:t>
            </a:r>
            <a:r>
              <a:rPr lang="cs-CZ" dirty="0" smtClean="0"/>
              <a:t>: Buď pozdraven…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Způsob podmiňovací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podmiňovací </a:t>
            </a:r>
            <a:r>
              <a:rPr lang="cs-CZ" dirty="0">
                <a:solidFill>
                  <a:srgbClr val="FF0000"/>
                </a:solidFill>
              </a:rPr>
              <a:t>(kondicionál</a:t>
            </a:r>
            <a:r>
              <a:rPr lang="cs-CZ" dirty="0"/>
              <a:t>)</a:t>
            </a:r>
          </a:p>
          <a:p>
            <a:r>
              <a:rPr lang="cs-CZ" b="1" dirty="0"/>
              <a:t>vyjadřuje nereálnost obsahu</a:t>
            </a:r>
            <a:endParaRPr lang="cs-CZ" dirty="0"/>
          </a:p>
          <a:p>
            <a:r>
              <a:rPr lang="cs-CZ" dirty="0"/>
              <a:t>a)přítomný - vyjadřuje potenciálně možný děj (šel bych)</a:t>
            </a:r>
          </a:p>
          <a:p>
            <a:r>
              <a:rPr lang="cs-CZ" dirty="0"/>
              <a:t>b)minulý - vyjadřuje neuskutečnitelný děj (bych byl šel)</a:t>
            </a:r>
          </a:p>
          <a:p>
            <a:r>
              <a:rPr lang="cs-CZ" b="1" dirty="0"/>
              <a:t>vyjádření úcty, zdvořilosti:</a:t>
            </a:r>
            <a:r>
              <a:rPr lang="cs-CZ" dirty="0"/>
              <a:t> Mohl bych zaplatit?</a:t>
            </a:r>
          </a:p>
          <a:p>
            <a:r>
              <a:rPr lang="cs-CZ" dirty="0"/>
              <a:t>Volný morfém </a:t>
            </a:r>
            <a:r>
              <a:rPr lang="cs-CZ" b="1" dirty="0"/>
              <a:t>by</a:t>
            </a:r>
            <a:r>
              <a:rPr lang="cs-CZ" dirty="0"/>
              <a:t> se může spojovat se spojovacími výrazy:</a:t>
            </a:r>
          </a:p>
          <a:p>
            <a:r>
              <a:rPr lang="cs-CZ" dirty="0"/>
              <a:t>A </a:t>
            </a:r>
            <a:r>
              <a:rPr lang="cs-CZ" dirty="0" smtClean="0"/>
              <a:t>+ by - </a:t>
            </a:r>
            <a:r>
              <a:rPr lang="cs-CZ" dirty="0"/>
              <a:t>abych, abychom, abyste…</a:t>
            </a:r>
          </a:p>
          <a:p>
            <a:r>
              <a:rPr lang="cs-CZ" dirty="0"/>
              <a:t>Kdy </a:t>
            </a:r>
            <a:r>
              <a:rPr lang="cs-CZ" dirty="0" smtClean="0"/>
              <a:t>+ by - </a:t>
            </a:r>
            <a:r>
              <a:rPr lang="cs-CZ" dirty="0"/>
              <a:t>kdybych, kdybychom, kdybyste…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Čas přítomný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l</a:t>
            </a:r>
            <a:r>
              <a:rPr lang="cs-CZ" dirty="0" smtClean="0"/>
              <a:t>atinsky prézens</a:t>
            </a:r>
          </a:p>
          <a:p>
            <a:r>
              <a:rPr lang="cs-CZ" dirty="0"/>
              <a:t>d</a:t>
            </a:r>
            <a:r>
              <a:rPr lang="cs-CZ" dirty="0" smtClean="0"/>
              <a:t>ěj probíhá v okamžiku promluvy</a:t>
            </a:r>
          </a:p>
          <a:p>
            <a:r>
              <a:rPr lang="cs-CZ" dirty="0" smtClean="0"/>
              <a:t>vyjadřují ho pouze nedokonavá slovesa</a:t>
            </a:r>
          </a:p>
          <a:p>
            <a:r>
              <a:rPr lang="cs-CZ" dirty="0"/>
              <a:t>t</a:t>
            </a:r>
            <a:r>
              <a:rPr lang="cs-CZ" dirty="0" smtClean="0"/>
              <a:t>voří se pomocí zvláštních koncovek</a:t>
            </a:r>
          </a:p>
          <a:p>
            <a:r>
              <a:rPr lang="cs-CZ" dirty="0" smtClean="0"/>
              <a:t>v 1. osobě v jednotném čísle –  koncovky </a:t>
            </a:r>
            <a:r>
              <a:rPr lang="cs-CZ" dirty="0" smtClean="0">
                <a:solidFill>
                  <a:srgbClr val="FF0000"/>
                </a:solidFill>
              </a:rPr>
              <a:t>-m/-i/-u</a:t>
            </a:r>
          </a:p>
          <a:p>
            <a:r>
              <a:rPr lang="cs-CZ" dirty="0" smtClean="0"/>
              <a:t>v 1. osobě v množném čísle - koncovka </a:t>
            </a:r>
            <a:r>
              <a:rPr lang="cs-CZ" dirty="0" smtClean="0">
                <a:solidFill>
                  <a:srgbClr val="FF0000"/>
                </a:solidFill>
              </a:rPr>
              <a:t>-</a:t>
            </a:r>
            <a:r>
              <a:rPr lang="cs-CZ" dirty="0" err="1" smtClean="0">
                <a:solidFill>
                  <a:srgbClr val="FF0000"/>
                </a:solidFill>
              </a:rPr>
              <a:t>me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/>
              <a:t>v</a:t>
            </a:r>
            <a:r>
              <a:rPr lang="cs-CZ" dirty="0" smtClean="0"/>
              <a:t>e 2. osobě č. </a:t>
            </a:r>
            <a:r>
              <a:rPr lang="cs-CZ" dirty="0" err="1" smtClean="0"/>
              <a:t>j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FF0000"/>
                </a:solidFill>
              </a:rPr>
              <a:t>-š</a:t>
            </a:r>
          </a:p>
          <a:p>
            <a:r>
              <a:rPr lang="cs-CZ" dirty="0"/>
              <a:t>v</a:t>
            </a:r>
            <a:r>
              <a:rPr lang="cs-CZ" dirty="0" smtClean="0"/>
              <a:t>e 2. osobě č. mn. </a:t>
            </a:r>
            <a:r>
              <a:rPr lang="cs-CZ" dirty="0" smtClean="0">
                <a:solidFill>
                  <a:srgbClr val="FF0000"/>
                </a:solidFill>
              </a:rPr>
              <a:t>-</a:t>
            </a:r>
            <a:r>
              <a:rPr lang="cs-CZ" dirty="0" err="1" smtClean="0">
                <a:solidFill>
                  <a:srgbClr val="FF0000"/>
                </a:solidFill>
              </a:rPr>
              <a:t>te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/>
              <a:t>v</a:t>
            </a:r>
            <a:r>
              <a:rPr lang="cs-CZ" dirty="0" smtClean="0"/>
              <a:t>e 3. osobě č. </a:t>
            </a:r>
            <a:r>
              <a:rPr lang="cs-CZ" dirty="0" err="1" smtClean="0"/>
              <a:t>j</a:t>
            </a:r>
            <a:r>
              <a:rPr lang="cs-CZ" dirty="0" smtClean="0"/>
              <a:t>.</a:t>
            </a:r>
            <a:r>
              <a:rPr lang="cs-CZ" dirty="0" smtClean="0">
                <a:solidFill>
                  <a:srgbClr val="FF0000"/>
                </a:solidFill>
              </a:rPr>
              <a:t> -á/-í/-e</a:t>
            </a:r>
          </a:p>
          <a:p>
            <a:r>
              <a:rPr lang="cs-CZ" dirty="0"/>
              <a:t>v</a:t>
            </a:r>
            <a:r>
              <a:rPr lang="cs-CZ" dirty="0" smtClean="0"/>
              <a:t>e 3. osobě č. mn. </a:t>
            </a:r>
            <a:r>
              <a:rPr lang="cs-CZ" dirty="0" smtClean="0">
                <a:solidFill>
                  <a:srgbClr val="FF0000"/>
                </a:solidFill>
              </a:rPr>
              <a:t>-</a:t>
            </a:r>
            <a:r>
              <a:rPr lang="cs-CZ" dirty="0" err="1" smtClean="0">
                <a:solidFill>
                  <a:srgbClr val="FF0000"/>
                </a:solidFill>
              </a:rPr>
              <a:t>ají</a:t>
            </a:r>
            <a:r>
              <a:rPr lang="cs-CZ" dirty="0" smtClean="0">
                <a:solidFill>
                  <a:srgbClr val="FF0000"/>
                </a:solidFill>
              </a:rPr>
              <a:t>/-(ej)í/-</a:t>
            </a:r>
            <a:r>
              <a:rPr lang="cs-CZ" dirty="0" err="1" smtClean="0">
                <a:solidFill>
                  <a:srgbClr val="FF0000"/>
                </a:solidFill>
              </a:rPr>
              <a:t>ou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Čas minulý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préteritum</a:t>
            </a:r>
          </a:p>
          <a:p>
            <a:r>
              <a:rPr lang="cs-CZ" dirty="0" smtClean="0"/>
              <a:t>děj se odehrál před okamžikem promluvy</a:t>
            </a:r>
          </a:p>
          <a:p>
            <a:r>
              <a:rPr lang="cs-CZ" dirty="0"/>
              <a:t>t</a:t>
            </a:r>
            <a:r>
              <a:rPr lang="cs-CZ" dirty="0" smtClean="0"/>
              <a:t>voří se z příčestí minulého ( = kmen minulý + -l, -la, -</a:t>
            </a:r>
            <a:r>
              <a:rPr lang="cs-CZ" dirty="0" err="1" smtClean="0"/>
              <a:t>lo</a:t>
            </a:r>
            <a:r>
              <a:rPr lang="cs-CZ" dirty="0" smtClean="0"/>
              <a:t>, -li, -</a:t>
            </a:r>
            <a:r>
              <a:rPr lang="cs-CZ" dirty="0" err="1" smtClean="0"/>
              <a:t>ly</a:t>
            </a:r>
            <a:r>
              <a:rPr lang="cs-CZ" dirty="0" smtClean="0"/>
              <a:t>, -la) + prézentní tvary a pomocného </a:t>
            </a:r>
            <a:r>
              <a:rPr lang="cs-CZ" dirty="0"/>
              <a:t>slovesa být</a:t>
            </a:r>
          </a:p>
          <a:p>
            <a:r>
              <a:rPr lang="cs-CZ" dirty="0" smtClean="0"/>
              <a:t>1. os. č. </a:t>
            </a:r>
            <a:r>
              <a:rPr lang="cs-CZ" dirty="0" err="1" smtClean="0"/>
              <a:t>j</a:t>
            </a:r>
            <a:r>
              <a:rPr lang="cs-CZ" dirty="0" smtClean="0"/>
              <a:t>. - dělal </a:t>
            </a:r>
            <a:r>
              <a:rPr lang="cs-CZ" dirty="0"/>
              <a:t>jsem</a:t>
            </a:r>
          </a:p>
          <a:p>
            <a:r>
              <a:rPr lang="cs-CZ" dirty="0" smtClean="0"/>
              <a:t>1. os. č. mn. - dělali </a:t>
            </a:r>
            <a:r>
              <a:rPr lang="cs-CZ" dirty="0"/>
              <a:t>jsme</a:t>
            </a:r>
          </a:p>
          <a:p>
            <a:r>
              <a:rPr lang="cs-CZ" dirty="0"/>
              <a:t>2</a:t>
            </a:r>
            <a:r>
              <a:rPr lang="cs-CZ" dirty="0" smtClean="0"/>
              <a:t>. os. č. </a:t>
            </a:r>
            <a:r>
              <a:rPr lang="cs-CZ" dirty="0" err="1" smtClean="0"/>
              <a:t>j</a:t>
            </a:r>
            <a:r>
              <a:rPr lang="cs-CZ" dirty="0" smtClean="0"/>
              <a:t>. - dělal </a:t>
            </a:r>
            <a:r>
              <a:rPr lang="cs-CZ" dirty="0"/>
              <a:t>jsi</a:t>
            </a:r>
          </a:p>
          <a:p>
            <a:r>
              <a:rPr lang="cs-CZ" dirty="0" smtClean="0"/>
              <a:t>2. os. č. mn. - dělali jste</a:t>
            </a:r>
          </a:p>
          <a:p>
            <a:r>
              <a:rPr lang="cs-CZ" dirty="0" smtClean="0"/>
              <a:t>3. os. č. </a:t>
            </a:r>
            <a:r>
              <a:rPr lang="cs-CZ" dirty="0" err="1" smtClean="0"/>
              <a:t>j</a:t>
            </a:r>
            <a:r>
              <a:rPr lang="cs-CZ" dirty="0" smtClean="0"/>
              <a:t>. dělal, a, o</a:t>
            </a:r>
          </a:p>
          <a:p>
            <a:r>
              <a:rPr lang="cs-CZ" dirty="0" smtClean="0"/>
              <a:t>3. os. č. mn. – dělali, y, a</a:t>
            </a:r>
            <a:r>
              <a:rPr lang="cs-CZ" dirty="0"/>
              <a:t> 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Pozor!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5400" dirty="0" smtClean="0"/>
              <a:t>zkrácená hovorová podoba: </a:t>
            </a:r>
            <a:br>
              <a:rPr lang="cs-CZ" sz="5400" dirty="0" smtClean="0"/>
            </a:br>
            <a:r>
              <a:rPr lang="cs-CZ" sz="5400" dirty="0" smtClean="0"/>
              <a:t>viděls, cos to napsal?</a:t>
            </a:r>
          </a:p>
          <a:p>
            <a:r>
              <a:rPr lang="cs-CZ" sz="5400" dirty="0"/>
              <a:t>z</a:t>
            </a:r>
            <a:r>
              <a:rPr lang="cs-CZ" sz="5400" dirty="0" smtClean="0"/>
              <a:t>vratné sloveso: </a:t>
            </a:r>
            <a:br>
              <a:rPr lang="cs-CZ" sz="5400" dirty="0" smtClean="0"/>
            </a:br>
            <a:r>
              <a:rPr lang="cs-CZ" sz="5400" dirty="0" smtClean="0"/>
              <a:t>smál ses, přál sis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Plusquamperfektum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/>
              <a:t>p</a:t>
            </a:r>
            <a:r>
              <a:rPr lang="cs-CZ" sz="4400" dirty="0" smtClean="0"/>
              <a:t>lusquamperfektum - archaické</a:t>
            </a:r>
          </a:p>
          <a:p>
            <a:r>
              <a:rPr lang="cs-CZ" sz="4400" dirty="0" smtClean="0"/>
              <a:t>vyjadřuje děj minulý, předcházející před jiným dějem minulým</a:t>
            </a:r>
          </a:p>
          <a:p>
            <a:r>
              <a:rPr lang="cs-CZ" sz="4400" dirty="0"/>
              <a:t>S</a:t>
            </a:r>
            <a:r>
              <a:rPr lang="cs-CZ" sz="4400" dirty="0" smtClean="0"/>
              <a:t>talo se, jak byl předpověděl.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Čas budoucí - futurum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dirty="0" smtClean="0"/>
              <a:t>a</a:t>
            </a:r>
            <a:r>
              <a:rPr lang="cs-CZ" dirty="0"/>
              <a:t>) Slovesa nedokonavá</a:t>
            </a:r>
          </a:p>
          <a:p>
            <a:r>
              <a:rPr lang="cs-CZ" dirty="0"/>
              <a:t>u nedokonavých sloves se tvoří pomocí budoucích tvarů pomocného slovesa být a infinitivu významového slovesa; vyjadřují děj následující za okamžikem promluvy</a:t>
            </a:r>
          </a:p>
          <a:p>
            <a:pPr>
              <a:buNone/>
            </a:pPr>
            <a:r>
              <a:rPr lang="cs-CZ" dirty="0"/>
              <a:t>b) Slovesa dokonavá</a:t>
            </a:r>
          </a:p>
          <a:p>
            <a:r>
              <a:rPr lang="cs-CZ" dirty="0"/>
              <a:t>vyjadřuje ukončení děje po okamžiku promluvy</a:t>
            </a:r>
          </a:p>
          <a:p>
            <a:r>
              <a:rPr lang="cs-CZ" dirty="0" smtClean="0"/>
              <a:t>1. os.č. </a:t>
            </a:r>
            <a:r>
              <a:rPr lang="cs-CZ" dirty="0" err="1" smtClean="0"/>
              <a:t>j</a:t>
            </a:r>
            <a:r>
              <a:rPr lang="cs-CZ" dirty="0" smtClean="0"/>
              <a:t>. (N/D)a mn.(N/D)</a:t>
            </a:r>
            <a:br>
              <a:rPr lang="cs-CZ" dirty="0" smtClean="0"/>
            </a:br>
            <a:r>
              <a:rPr lang="cs-CZ" dirty="0" smtClean="0"/>
              <a:t>- budu </a:t>
            </a:r>
            <a:r>
              <a:rPr lang="cs-CZ" dirty="0"/>
              <a:t>dělat / </a:t>
            </a:r>
            <a:r>
              <a:rPr lang="cs-CZ" dirty="0" smtClean="0"/>
              <a:t>dodělám</a:t>
            </a:r>
            <a:br>
              <a:rPr lang="cs-CZ" dirty="0" smtClean="0"/>
            </a:br>
            <a:r>
              <a:rPr lang="cs-CZ" dirty="0" smtClean="0"/>
              <a:t>- budeme </a:t>
            </a:r>
            <a:r>
              <a:rPr lang="cs-CZ" dirty="0"/>
              <a:t>dělat / doděláme</a:t>
            </a:r>
          </a:p>
          <a:p>
            <a:r>
              <a:rPr lang="cs-CZ" dirty="0"/>
              <a:t>2</a:t>
            </a:r>
            <a:r>
              <a:rPr lang="cs-CZ" dirty="0" smtClean="0"/>
              <a:t>. os. č. </a:t>
            </a:r>
            <a:r>
              <a:rPr lang="cs-CZ" dirty="0" err="1" smtClean="0"/>
              <a:t>j</a:t>
            </a:r>
            <a:r>
              <a:rPr lang="cs-CZ" dirty="0" smtClean="0"/>
              <a:t>. a č. mn. </a:t>
            </a:r>
            <a:br>
              <a:rPr lang="cs-CZ" dirty="0" smtClean="0"/>
            </a:br>
            <a:r>
              <a:rPr lang="cs-CZ" dirty="0" smtClean="0"/>
              <a:t>- budeš </a:t>
            </a:r>
            <a:r>
              <a:rPr lang="cs-CZ" dirty="0"/>
              <a:t>dělat / </a:t>
            </a:r>
            <a:r>
              <a:rPr lang="cs-CZ" dirty="0" smtClean="0"/>
              <a:t>doděláš</a:t>
            </a:r>
            <a:br>
              <a:rPr lang="cs-CZ" dirty="0" smtClean="0"/>
            </a:br>
            <a:r>
              <a:rPr lang="cs-CZ" dirty="0" smtClean="0"/>
              <a:t>- budete </a:t>
            </a:r>
            <a:r>
              <a:rPr lang="cs-CZ" dirty="0"/>
              <a:t>dělat / doděláte</a:t>
            </a:r>
          </a:p>
          <a:p>
            <a:r>
              <a:rPr lang="cs-CZ" dirty="0" smtClean="0"/>
              <a:t>3.os. Č. </a:t>
            </a:r>
            <a:r>
              <a:rPr lang="cs-CZ" dirty="0" err="1" smtClean="0"/>
              <a:t>j</a:t>
            </a:r>
            <a:r>
              <a:rPr lang="cs-CZ" dirty="0" smtClean="0"/>
              <a:t>. a č. mn. </a:t>
            </a:r>
            <a:br>
              <a:rPr lang="cs-CZ" dirty="0" smtClean="0"/>
            </a:br>
            <a:r>
              <a:rPr lang="cs-CZ" dirty="0" smtClean="0"/>
              <a:t>- bude </a:t>
            </a:r>
            <a:r>
              <a:rPr lang="cs-CZ" dirty="0"/>
              <a:t>dělat / </a:t>
            </a:r>
            <a:r>
              <a:rPr lang="cs-CZ" dirty="0" smtClean="0"/>
              <a:t>dodělá</a:t>
            </a:r>
            <a:br>
              <a:rPr lang="cs-CZ" dirty="0" smtClean="0"/>
            </a:br>
            <a:r>
              <a:rPr lang="cs-CZ" dirty="0" smtClean="0"/>
              <a:t>- budou </a:t>
            </a:r>
            <a:r>
              <a:rPr lang="cs-CZ" dirty="0"/>
              <a:t>dělat / dodělají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Předpona u budoucího času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u</a:t>
            </a:r>
            <a:r>
              <a:rPr lang="cs-CZ" dirty="0" smtClean="0"/>
              <a:t> některých sloves (v první slovesné třídě) </a:t>
            </a:r>
            <a:r>
              <a:rPr lang="cs-CZ" b="1" dirty="0" smtClean="0"/>
              <a:t>vyjadřujících pohyb</a:t>
            </a:r>
            <a:r>
              <a:rPr lang="cs-CZ" dirty="0" smtClean="0"/>
              <a:t> se budoucí čas tvoří přidáním předpony po-/</a:t>
            </a:r>
            <a:r>
              <a:rPr lang="cs-CZ" dirty="0" err="1" smtClean="0"/>
              <a:t>pů</a:t>
            </a:r>
            <a:r>
              <a:rPr lang="cs-CZ" dirty="0" smtClean="0"/>
              <a:t>- k tvarům přítomného času: půjdu, ponesu, povezu</a:t>
            </a:r>
          </a:p>
          <a:p>
            <a:r>
              <a:rPr lang="cs-CZ" dirty="0" smtClean="0"/>
              <a:t>Vyjádření:</a:t>
            </a:r>
          </a:p>
          <a:p>
            <a:r>
              <a:rPr lang="cs-CZ" dirty="0" smtClean="0"/>
              <a:t>nejistoty v přítomném ději Asi bude nemocný.</a:t>
            </a:r>
          </a:p>
          <a:p>
            <a:r>
              <a:rPr lang="cs-CZ" dirty="0" smtClean="0"/>
              <a:t>výzvy Budeš poslouchat?</a:t>
            </a:r>
          </a:p>
          <a:p>
            <a:r>
              <a:rPr lang="cs-CZ" dirty="0" smtClean="0"/>
              <a:t>výtky Ty si budeš ležet, a já abych uklízel.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vyjadřuje vztah </a:t>
            </a:r>
            <a:r>
              <a:rPr lang="cs-CZ" dirty="0"/>
              <a:t>mezi původcem děje a podmětem věty</a:t>
            </a:r>
          </a:p>
          <a:p>
            <a:pPr lvl="0"/>
            <a:r>
              <a:rPr lang="cs-CZ" dirty="0"/>
              <a:t>činný (aktivum) </a:t>
            </a:r>
            <a:r>
              <a:rPr lang="cs-CZ" dirty="0" smtClean="0"/>
              <a:t>- </a:t>
            </a:r>
            <a:r>
              <a:rPr lang="cs-CZ" dirty="0"/>
              <a:t>podmět je původcem děje (píši úkol)</a:t>
            </a:r>
          </a:p>
          <a:p>
            <a:pPr lvl="0"/>
            <a:r>
              <a:rPr lang="cs-CZ" dirty="0"/>
              <a:t>trpný (pasivum) </a:t>
            </a:r>
            <a:r>
              <a:rPr lang="cs-CZ" dirty="0" smtClean="0"/>
              <a:t>- </a:t>
            </a:r>
            <a:r>
              <a:rPr lang="cs-CZ" dirty="0"/>
              <a:t>podmět není původcem děje (úkol je psán)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Pasivum opisné a zvratné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pasivum opisné – </a:t>
            </a:r>
            <a:br>
              <a:rPr lang="cs-CZ" dirty="0" smtClean="0"/>
            </a:br>
            <a:r>
              <a:rPr lang="cs-CZ" dirty="0" smtClean="0"/>
              <a:t>pomocné sloveso být + příčestí trpné -vyjadřuje stav, výsledek děje </a:t>
            </a:r>
            <a:br>
              <a:rPr lang="cs-CZ" dirty="0" smtClean="0"/>
            </a:br>
            <a:r>
              <a:rPr lang="cs-CZ" dirty="0" smtClean="0"/>
              <a:t>Obchody byly zavřeny. (sloveso D)</a:t>
            </a:r>
          </a:p>
          <a:p>
            <a:pPr lvl="0"/>
            <a:r>
              <a:rPr lang="cs-CZ" dirty="0" smtClean="0"/>
              <a:t>pasivum zvratné – </a:t>
            </a:r>
            <a:br>
              <a:rPr lang="cs-CZ" dirty="0" smtClean="0"/>
            </a:br>
            <a:r>
              <a:rPr lang="cs-CZ" dirty="0" smtClean="0"/>
              <a:t>sloveso nezvratné + se – </a:t>
            </a:r>
            <a:br>
              <a:rPr lang="cs-CZ" dirty="0" smtClean="0"/>
            </a:br>
            <a:r>
              <a:rPr lang="cs-CZ" dirty="0" smtClean="0"/>
              <a:t>vyjadřuje opakovanou činnost, děj  </a:t>
            </a:r>
            <a:br>
              <a:rPr lang="cs-CZ" dirty="0" smtClean="0"/>
            </a:br>
            <a:r>
              <a:rPr lang="cs-CZ" dirty="0" smtClean="0"/>
              <a:t>Obchody se zavírají večer (sloveso N)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Vid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schopnost </a:t>
            </a:r>
            <a:r>
              <a:rPr lang="cs-CZ" dirty="0"/>
              <a:t>slovesa vyjádřit týž děj podle různého chápání jeho průběhu</a:t>
            </a:r>
            <a:endParaRPr lang="cs-CZ" sz="2800" dirty="0"/>
          </a:p>
          <a:p>
            <a:r>
              <a:rPr lang="cs-CZ" b="1" dirty="0" smtClean="0"/>
              <a:t>dokonavý</a:t>
            </a:r>
            <a:r>
              <a:rPr lang="cs-CZ" dirty="0"/>
              <a:t>: děj časově ohraničený</a:t>
            </a:r>
            <a:endParaRPr lang="cs-CZ" sz="2800" dirty="0"/>
          </a:p>
          <a:p>
            <a:r>
              <a:rPr lang="cs-CZ" dirty="0"/>
              <a:t>slovesa dokonavá nemohou vyjadřovat přítomnost, ale jen děj:</a:t>
            </a:r>
            <a:endParaRPr lang="cs-CZ" sz="2800" dirty="0"/>
          </a:p>
          <a:p>
            <a:r>
              <a:rPr lang="cs-CZ" dirty="0"/>
              <a:t>uskutečněný - dočetl jsem</a:t>
            </a:r>
            <a:endParaRPr lang="cs-CZ" sz="2800" dirty="0"/>
          </a:p>
          <a:p>
            <a:r>
              <a:rPr lang="cs-CZ" dirty="0"/>
              <a:t>ještě neuskutečněný </a:t>
            </a:r>
            <a:r>
              <a:rPr lang="cs-CZ" dirty="0" smtClean="0"/>
              <a:t>– dočtu</a:t>
            </a:r>
            <a:endParaRPr lang="cs-CZ" sz="2800" dirty="0"/>
          </a:p>
          <a:p>
            <a:r>
              <a:rPr lang="cs-CZ" b="1" dirty="0" smtClean="0"/>
              <a:t>nedokonavý</a:t>
            </a:r>
            <a:r>
              <a:rPr lang="cs-CZ" dirty="0"/>
              <a:t>: děj neohraničený: stále probíhal/probíhá/bude probíhat</a:t>
            </a:r>
            <a:endParaRPr lang="cs-CZ" sz="2800" dirty="0"/>
          </a:p>
          <a:p>
            <a:r>
              <a:rPr lang="cs-CZ" dirty="0"/>
              <a:t>slovesa nedokonavá mohou vyjadřovat přítomnost (čte), budoucí čas: předponou (ponesu)</a:t>
            </a:r>
            <a:endParaRPr lang="cs-CZ" sz="2800" dirty="0"/>
          </a:p>
          <a:p>
            <a:endParaRPr lang="cs-CZ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Třída a vzor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určujeme </a:t>
            </a:r>
            <a:r>
              <a:rPr lang="cs-CZ" dirty="0"/>
              <a:t>pět tříd, a to podle zakončení 3. </a:t>
            </a:r>
            <a:r>
              <a:rPr lang="cs-CZ" dirty="0" err="1"/>
              <a:t>sg</a:t>
            </a:r>
            <a:r>
              <a:rPr lang="cs-CZ" dirty="0"/>
              <a:t>.:</a:t>
            </a:r>
          </a:p>
          <a:p>
            <a:r>
              <a:rPr lang="cs-CZ" dirty="0"/>
              <a:t>I. třída - koncovka -e - nese, bere, maže, peče, umře</a:t>
            </a:r>
          </a:p>
          <a:p>
            <a:r>
              <a:rPr lang="cs-CZ" dirty="0"/>
              <a:t>II. třída - koncovka -ne - tiskne, mine, začne</a:t>
            </a:r>
          </a:p>
          <a:p>
            <a:r>
              <a:rPr lang="cs-CZ" dirty="0"/>
              <a:t>III. třída - koncovka -je - kryje, kupuje</a:t>
            </a:r>
          </a:p>
          <a:p>
            <a:r>
              <a:rPr lang="cs-CZ" dirty="0"/>
              <a:t>IV. třída - koncovka -i - prosí, trpí, sází</a:t>
            </a:r>
          </a:p>
          <a:p>
            <a:r>
              <a:rPr lang="cs-CZ" dirty="0"/>
              <a:t>V. třída - koncovka -á - dělá</a:t>
            </a:r>
          </a:p>
          <a:p>
            <a:r>
              <a:rPr lang="cs-CZ" dirty="0"/>
              <a:t>Kategorie </a:t>
            </a:r>
            <a:r>
              <a:rPr lang="cs-CZ" dirty="0" err="1"/>
              <a:t>shodové</a:t>
            </a:r>
            <a:r>
              <a:rPr lang="cs-CZ" dirty="0"/>
              <a:t>: číslo, rod, osoba</a:t>
            </a:r>
          </a:p>
          <a:p>
            <a:r>
              <a:rPr lang="cs-CZ" dirty="0"/>
              <a:t>Kategorie přisuzovací: způsob, čas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SOCHROVÁ, Marie. </a:t>
            </a:r>
            <a:r>
              <a:rPr lang="cs-CZ" i="1" dirty="0" smtClean="0"/>
              <a:t>Školní pravidla českého pravopisu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Fragment, 2012, 368 s. Pravidla a přehledy. ISBN 978-80-253-1449-4. </a:t>
            </a:r>
          </a:p>
          <a:p>
            <a:r>
              <a:rPr lang="cs-CZ" i="1" dirty="0" smtClean="0"/>
              <a:t>Pravidla českého pravopisu. Školní vydání včetně Dodatku</a:t>
            </a:r>
            <a:r>
              <a:rPr lang="cs-CZ" dirty="0" smtClean="0"/>
              <a:t>. 1.vyd. Praha: Fortuna, 1999, 383 s. ISBN 80-716-8679-4. </a:t>
            </a:r>
          </a:p>
          <a:p>
            <a:r>
              <a:rPr lang="cs-CZ" dirty="0" smtClean="0"/>
              <a:t>SOCHROVÁ, Marie. SOCHROVÁ MARIE. </a:t>
            </a:r>
            <a:r>
              <a:rPr lang="cs-CZ" i="1" dirty="0" smtClean="0"/>
              <a:t>Český jazyk v kostce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Havlíčkův Brod: Fragment, 1996, 104 s. ISBN 80-720-0041-1.</a:t>
            </a:r>
          </a:p>
          <a:p>
            <a:r>
              <a:rPr lang="cs-CZ" dirty="0" smtClean="0"/>
              <a:t>DVOŘÁKOVÁ, Zdeňka, Vlastimil STYBLÍK a Karla ONDRÁŠKOVÁ. </a:t>
            </a:r>
            <a:r>
              <a:rPr lang="cs-CZ" i="1" dirty="0" smtClean="0"/>
              <a:t>Český jazyk pro 5. ročník základní školy</a:t>
            </a:r>
            <a:r>
              <a:rPr lang="cs-CZ" dirty="0" smtClean="0"/>
              <a:t>. 2. </a:t>
            </a:r>
            <a:r>
              <a:rPr lang="cs-CZ" dirty="0" err="1" smtClean="0"/>
              <a:t>vyd</a:t>
            </a:r>
            <a:r>
              <a:rPr lang="cs-CZ" dirty="0" smtClean="0"/>
              <a:t>. Praha: SPN - pedagogické nakladatelství, 2001, 182 s. ISBN </a:t>
            </a:r>
            <a:r>
              <a:rPr lang="cs-CZ" dirty="0" err="1" smtClean="0"/>
              <a:t>ISBN</a:t>
            </a:r>
            <a:r>
              <a:rPr lang="cs-CZ" dirty="0" smtClean="0"/>
              <a:t> 80-7235-156-7.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1020</Words>
  <Application>Microsoft Office PowerPoint</Application>
  <PresentationFormat>Předvádění na obrazovce (4:3)</PresentationFormat>
  <Paragraphs>145</Paragraphs>
  <Slides>21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sady Office</vt:lpstr>
      <vt:lpstr>Digitální učební materiál</vt:lpstr>
      <vt:lpstr>Slovesné tvary určité a neurčité</vt:lpstr>
      <vt:lpstr>Mluvnické kategorie slovesné</vt:lpstr>
      <vt:lpstr> Osoba (persona) </vt:lpstr>
      <vt:lpstr> Číslo </vt:lpstr>
      <vt:lpstr>Posun u kategorie osoby a čísla</vt:lpstr>
      <vt:lpstr>Způsob a jeho druhy</vt:lpstr>
      <vt:lpstr>Způsob oznamovací</vt:lpstr>
      <vt:lpstr>Způsob rozkazovací</vt:lpstr>
      <vt:lpstr>Způsob podmiňovací</vt:lpstr>
      <vt:lpstr>Čas přítomný</vt:lpstr>
      <vt:lpstr>Čas minulý</vt:lpstr>
      <vt:lpstr>Pozor!</vt:lpstr>
      <vt:lpstr>Plusquamperfektum</vt:lpstr>
      <vt:lpstr>Čas budoucí - futurum</vt:lpstr>
      <vt:lpstr>Předpona u budoucího času</vt:lpstr>
      <vt:lpstr>Rod</vt:lpstr>
      <vt:lpstr>Pasivum opisné a zvratné</vt:lpstr>
      <vt:lpstr>Vid</vt:lpstr>
      <vt:lpstr> Třída a vzor </vt:lpstr>
      <vt:lpstr>Zdroje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marikova</dc:creator>
  <cp:lastModifiedBy>siroky</cp:lastModifiedBy>
  <cp:revision>7</cp:revision>
  <dcterms:created xsi:type="dcterms:W3CDTF">2013-11-14T06:21:09Z</dcterms:created>
  <dcterms:modified xsi:type="dcterms:W3CDTF">2013-12-09T19:34:01Z</dcterms:modified>
</cp:coreProperties>
</file>