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57" r:id="rId2"/>
    <p:sldId id="258" r:id="rId3"/>
    <p:sldId id="260" r:id="rId4"/>
    <p:sldId id="270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86" y="3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4B71E8-2661-48CA-99D6-36388CDAB8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4E767-2003-4110-80CD-7AA4060D4908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D7965D-7F0F-4F6F-B0E2-B720614C95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FE66F4-D75E-4AE3-A0BB-579AA8DBBF80}" type="datetimeFigureOut">
              <a:rPr lang="cs-CZ"/>
              <a:pPr>
                <a:defRPr/>
              </a:pPr>
              <a:t>9.12.2013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A59F970-7C66-4950-BAA2-76E83BF071C7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06D5FA2-EF7C-479D-83FB-DBE52E8D8D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Alb%C3%A1nie" TargetMode="External"/><Relationship Id="rId3" Type="http://schemas.openxmlformats.org/officeDocument/2006/relationships/hyperlink" Target="http://cs.wikipedia.org/wiki/Chorvatsko" TargetMode="External"/><Relationship Id="rId7" Type="http://schemas.openxmlformats.org/officeDocument/2006/relationships/hyperlink" Target="http://cs.wikipedia.org/wiki/Makedonie" TargetMode="External"/><Relationship Id="rId2" Type="http://schemas.openxmlformats.org/officeDocument/2006/relationships/hyperlink" Target="http://cs.wikipedia.org/wiki/Slovinsk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rbsko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://cs.wikipedia.org/wiki/%C4%8Cern%C3%A1_Hora" TargetMode="External"/><Relationship Id="rId10" Type="http://schemas.openxmlformats.org/officeDocument/2006/relationships/hyperlink" Target="http://cs.wikipedia.org/wiki/Rumunsko" TargetMode="External"/><Relationship Id="rId4" Type="http://schemas.openxmlformats.org/officeDocument/2006/relationships/hyperlink" Target="http://cs.wikipedia.org/wiki/Bosna_a_Hercegovina" TargetMode="External"/><Relationship Id="rId9" Type="http://schemas.openxmlformats.org/officeDocument/2006/relationships/hyperlink" Target="http://cs.wikipedia.org/wiki/Bulharsk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98780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VY_32_INOVACE_Z_3E_KOV_19_JIHOVYCHODNI EVROPA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Regiony Evropy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–  jihovýchodní Evropa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Prezentace určená k výkladu při hodině či samostudiu.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v pracovním sešitu a s atlasem.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373215"/>
            <a:ext cx="6081712" cy="1341909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87875673"/>
              </p:ext>
            </p:extLst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Prezentaci učitel využívá  při výklad látky. Studenti snáze opisují látku a nedochází k jejímu špatnému opisování. V průběhu výkladu student musí pracovat se školním atlasem a pracovním sešitem,který je vytvořen k učebnici Fraus Zeměpis 8.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Regiony Evropy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2708920"/>
            <a:ext cx="7406640" cy="2016224"/>
          </a:xfrm>
        </p:spPr>
        <p:txBody>
          <a:bodyPr>
            <a:normAutofit/>
          </a:bodyPr>
          <a:lstStyle/>
          <a:p>
            <a:pPr algn="ctr"/>
            <a:r>
              <a:rPr lang="cs-CZ" sz="6000" b="1" u="sng" dirty="0" smtClean="0">
                <a:solidFill>
                  <a:schemeClr val="accent3"/>
                </a:solidFill>
              </a:rPr>
              <a:t>JIHOVÝCHODNÍ EVROPA</a:t>
            </a:r>
            <a:endParaRPr lang="cs-CZ" sz="6000" b="1" u="sng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práce je zadána jako domácí úkol v předchozí hodině a zadán je i úkol vypracování tématu JV Evropy v pracovním sešitu.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DÚ: Zjisti význam vlajek jednotlivých států.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5162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Jihovýchodní Evropa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844824"/>
            <a:ext cx="7498080" cy="4403576"/>
          </a:xfrm>
        </p:spPr>
        <p:txBody>
          <a:bodyPr/>
          <a:lstStyle/>
          <a:p>
            <a:r>
              <a:rPr lang="cs-CZ" b="1" i="1" u="sng" dirty="0" smtClean="0"/>
              <a:t>Slovinsko</a:t>
            </a:r>
            <a:r>
              <a:rPr lang="cs-CZ" dirty="0" smtClean="0"/>
              <a:t> – </a:t>
            </a:r>
            <a:r>
              <a:rPr lang="cs-CZ" dirty="0" err="1" smtClean="0"/>
              <a:t>hl.město</a:t>
            </a:r>
            <a:r>
              <a:rPr lang="cs-CZ" dirty="0" smtClean="0"/>
              <a:t> Lublaň</a:t>
            </a:r>
          </a:p>
          <a:p>
            <a:r>
              <a:rPr lang="cs-CZ" dirty="0" smtClean="0"/>
              <a:t>nejmenší, hospodářsky nejvyspělejší stát bývalé Jugoslávie</a:t>
            </a:r>
          </a:p>
          <a:p>
            <a:r>
              <a:rPr lang="cs-CZ" dirty="0" smtClean="0"/>
              <a:t>průmysl využívá dovážených surovin</a:t>
            </a:r>
          </a:p>
          <a:p>
            <a:r>
              <a:rPr lang="cs-CZ" dirty="0" smtClean="0"/>
              <a:t>turistika (Alpy, krasové jeskyně, mořské pobřeží)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Flag_of_Slove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85044" y="404664"/>
            <a:ext cx="2248644" cy="112432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Chorvatsko </a:t>
            </a:r>
            <a:r>
              <a:rPr lang="cs-CZ" dirty="0" smtClean="0"/>
              <a:t>– </a:t>
            </a:r>
            <a:r>
              <a:rPr lang="cs-CZ" dirty="0" err="1" smtClean="0"/>
              <a:t>hl.město</a:t>
            </a:r>
            <a:r>
              <a:rPr lang="cs-CZ" dirty="0" smtClean="0"/>
              <a:t> Záhřeb</a:t>
            </a:r>
          </a:p>
          <a:p>
            <a:r>
              <a:rPr lang="cs-CZ" dirty="0" smtClean="0"/>
              <a:t>nevýhodný tvar podkovy</a:t>
            </a:r>
          </a:p>
          <a:p>
            <a:r>
              <a:rPr lang="cs-CZ" dirty="0" smtClean="0"/>
              <a:t>potravinářský průmysl, chemie, výroba léčiv</a:t>
            </a:r>
          </a:p>
          <a:p>
            <a:r>
              <a:rPr lang="cs-CZ" dirty="0" smtClean="0"/>
              <a:t>obiloviny, vinná réva, olivy</a:t>
            </a:r>
            <a:endParaRPr lang="cs-CZ" dirty="0"/>
          </a:p>
        </p:txBody>
      </p:sp>
      <p:pic>
        <p:nvPicPr>
          <p:cNvPr id="4" name="Obrázek 3" descr="Flag_of_Croat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274638"/>
            <a:ext cx="2001094" cy="1052736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Bosna a Hercegovina </a:t>
            </a:r>
            <a:r>
              <a:rPr lang="cs-CZ" dirty="0" smtClean="0"/>
              <a:t>– hl. město Sarajevo</a:t>
            </a:r>
          </a:p>
          <a:p>
            <a:r>
              <a:rPr lang="cs-CZ" dirty="0" smtClean="0"/>
              <a:t>hornatý povrch</a:t>
            </a:r>
          </a:p>
          <a:p>
            <a:r>
              <a:rPr lang="cs-CZ" dirty="0" smtClean="0"/>
              <a:t>národnostní a náboženská pestrost vedla na počátku 90. let minulého století k občanské válce</a:t>
            </a:r>
          </a:p>
          <a:p>
            <a:r>
              <a:rPr lang="cs-CZ" dirty="0" smtClean="0"/>
              <a:t>hospodářství na nízké úrovni, těžba surovin, dřevařský průmysl, ovce, skot</a:t>
            </a:r>
          </a:p>
          <a:p>
            <a:endParaRPr lang="cs-CZ" dirty="0"/>
          </a:p>
        </p:txBody>
      </p:sp>
      <p:pic>
        <p:nvPicPr>
          <p:cNvPr id="4" name="Obrázek 3" descr="Flag_of_Bosnia_and_Herzegovin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71456" y="260648"/>
            <a:ext cx="2337892" cy="116894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Černá hora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dirty="0" err="1" smtClean="0"/>
              <a:t>hl.město</a:t>
            </a:r>
            <a:r>
              <a:rPr lang="cs-CZ" dirty="0" smtClean="0"/>
              <a:t> </a:t>
            </a:r>
            <a:r>
              <a:rPr lang="cs-CZ" dirty="0" err="1" smtClean="0"/>
              <a:t>Podgorica</a:t>
            </a:r>
            <a:endParaRPr lang="cs-CZ" dirty="0" smtClean="0"/>
          </a:p>
          <a:p>
            <a:r>
              <a:rPr lang="cs-CZ" dirty="0" smtClean="0"/>
              <a:t>nový samostatný hornatý stát, nezávislost od r.2006 </a:t>
            </a:r>
          </a:p>
          <a:p>
            <a:r>
              <a:rPr lang="cs-CZ" dirty="0" smtClean="0"/>
              <a:t>cestovní ruch</a:t>
            </a:r>
          </a:p>
          <a:p>
            <a:endParaRPr lang="cs-CZ" b="1" i="1" u="sng" dirty="0"/>
          </a:p>
        </p:txBody>
      </p:sp>
      <p:pic>
        <p:nvPicPr>
          <p:cNvPr id="4" name="Obrázek 3" descr="Flag_of_Montenegro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2003" y="233319"/>
            <a:ext cx="2337892" cy="116894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Srbsko</a:t>
            </a:r>
            <a:r>
              <a:rPr lang="cs-CZ" dirty="0" smtClean="0"/>
              <a:t> – hl. město Bělehrad</a:t>
            </a:r>
          </a:p>
          <a:p>
            <a:r>
              <a:rPr lang="cs-CZ" dirty="0" smtClean="0"/>
              <a:t>průmysl textilní, chemický soustředěn do </a:t>
            </a:r>
            <a:r>
              <a:rPr lang="cs-CZ" dirty="0" err="1" smtClean="0"/>
              <a:t>hl.m</a:t>
            </a:r>
            <a:r>
              <a:rPr lang="cs-CZ" dirty="0" smtClean="0"/>
              <a:t>.</a:t>
            </a:r>
          </a:p>
          <a:p>
            <a:r>
              <a:rPr lang="cs-CZ" dirty="0" smtClean="0"/>
              <a:t>zemědělství významné ve Vojvodině (obiloviny, cukrovka)</a:t>
            </a:r>
          </a:p>
          <a:p>
            <a:endParaRPr lang="cs-CZ" dirty="0" smtClean="0"/>
          </a:p>
        </p:txBody>
      </p:sp>
      <p:pic>
        <p:nvPicPr>
          <p:cNvPr id="4" name="Obrázek 3" descr="Flag_of_Serb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04248" y="180702"/>
            <a:ext cx="1986375" cy="1330871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Makedonie</a:t>
            </a:r>
            <a:r>
              <a:rPr lang="cs-CZ" dirty="0" smtClean="0"/>
              <a:t> – hl. město Skopje</a:t>
            </a:r>
          </a:p>
          <a:p>
            <a:r>
              <a:rPr lang="cs-CZ" dirty="0" smtClean="0"/>
              <a:t>nejvíce izolovaná a nejméně rozvinutá oblast Evropy, velké národnostní menšiny </a:t>
            </a:r>
          </a:p>
          <a:p>
            <a:r>
              <a:rPr lang="cs-CZ" dirty="0" smtClean="0"/>
              <a:t>zemědělství soustředěno v nížině řeky Vardar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Flag_of_Macedo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247457"/>
            <a:ext cx="2289126" cy="114456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Albánie</a:t>
            </a:r>
            <a:r>
              <a:rPr lang="cs-CZ" dirty="0" smtClean="0"/>
              <a:t> – Tirana</a:t>
            </a:r>
          </a:p>
          <a:p>
            <a:r>
              <a:rPr lang="cs-CZ" dirty="0" smtClean="0"/>
              <a:t>izolace od Evropy, zaostávání</a:t>
            </a:r>
          </a:p>
          <a:p>
            <a:r>
              <a:rPr lang="cs-CZ" dirty="0" smtClean="0"/>
              <a:t>obyvatelé vyznávají islám, přirozený přírůstek je nejvyšší v Evropě, většina obyvatel žije na venkově</a:t>
            </a:r>
          </a:p>
          <a:p>
            <a:r>
              <a:rPr lang="cs-CZ" dirty="0" smtClean="0"/>
              <a:t>zemědělství je základním článkem hospodářství (tabák, ovoce)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i="1" u="sng" dirty="0"/>
          </a:p>
        </p:txBody>
      </p:sp>
      <p:pic>
        <p:nvPicPr>
          <p:cNvPr id="4" name="Obrázek 3" descr="Flag_of_Alba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139750"/>
            <a:ext cx="1967157" cy="1412776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Bulharsko</a:t>
            </a:r>
            <a:r>
              <a:rPr lang="cs-CZ" dirty="0" smtClean="0"/>
              <a:t> – hl. město Sofie</a:t>
            </a:r>
          </a:p>
          <a:p>
            <a:r>
              <a:rPr lang="cs-CZ" dirty="0" smtClean="0"/>
              <a:t>typické je černomořské pobřeží, pohoří Balkán, pravoslavné kláštery</a:t>
            </a:r>
          </a:p>
          <a:p>
            <a:r>
              <a:rPr lang="cs-CZ" dirty="0" smtClean="0"/>
              <a:t>výroba potravin, tabáku, strojírenství, chemie. Využito úrodné údolí řeky Marice. Chov ovcí, cestovní ruch.</a:t>
            </a:r>
          </a:p>
          <a:p>
            <a:endParaRPr lang="cs-CZ" b="1" i="1" u="sng" dirty="0"/>
          </a:p>
        </p:txBody>
      </p:sp>
      <p:pic>
        <p:nvPicPr>
          <p:cNvPr id="4" name="Obrázek 3" descr="Flag_of_Bulgar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225450"/>
            <a:ext cx="1986980" cy="119218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u="sng" dirty="0" smtClean="0"/>
              <a:t>Rumunsko</a:t>
            </a:r>
            <a:r>
              <a:rPr lang="cs-CZ" dirty="0" smtClean="0"/>
              <a:t> – hl. město Bukurešť</a:t>
            </a:r>
          </a:p>
          <a:p>
            <a:r>
              <a:rPr lang="cs-CZ" dirty="0" smtClean="0"/>
              <a:t>páteř státu tvoří pohoří Karpat</a:t>
            </a:r>
          </a:p>
          <a:p>
            <a:r>
              <a:rPr lang="cs-CZ" dirty="0" smtClean="0"/>
              <a:t>hutnictví, strojírenství, chemie</a:t>
            </a:r>
          </a:p>
          <a:p>
            <a:r>
              <a:rPr lang="cs-CZ" dirty="0" smtClean="0"/>
              <a:t>chov vepřů, ovcí</a:t>
            </a:r>
          </a:p>
          <a:p>
            <a:r>
              <a:rPr lang="cs-CZ" dirty="0" smtClean="0"/>
              <a:t>národnostně nejednotné</a:t>
            </a:r>
            <a:endParaRPr lang="cs-CZ" dirty="0"/>
          </a:p>
        </p:txBody>
      </p:sp>
      <p:pic>
        <p:nvPicPr>
          <p:cNvPr id="4" name="Obrázek 3" descr="Flag_of_Roma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6240" y="101129"/>
            <a:ext cx="1987448" cy="133159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800" dirty="0" smtClean="0"/>
              <a:t>JEŘÁBEK, Milan. </a:t>
            </a:r>
            <a:r>
              <a:rPr lang="cs-CZ" sz="1800" i="1" dirty="0" smtClean="0"/>
              <a:t>Zeměpis 8: učebnice pro základní školy a víceletá gymnázia</a:t>
            </a:r>
            <a:r>
              <a:rPr lang="cs-CZ" sz="1800" dirty="0" smtClean="0"/>
              <a:t>. 1. </a:t>
            </a:r>
            <a:r>
              <a:rPr lang="cs-CZ" sz="1800" dirty="0" err="1" smtClean="0"/>
              <a:t>vyd</a:t>
            </a:r>
            <a:r>
              <a:rPr lang="cs-CZ" sz="1800" dirty="0" smtClean="0"/>
              <a:t>. Ilustrace Bohdan Štěrba. Plzeň: </a:t>
            </a:r>
            <a:r>
              <a:rPr lang="cs-CZ" sz="1800" dirty="0" err="1" smtClean="0"/>
              <a:t>Fraus</a:t>
            </a:r>
            <a:r>
              <a:rPr lang="cs-CZ" sz="1800" dirty="0" smtClean="0"/>
              <a:t>, 2006, 128 s. ISBN </a:t>
            </a:r>
            <a:r>
              <a:rPr lang="cs-CZ" sz="1800" dirty="0" smtClean="0"/>
              <a:t>80-723-8486-4.</a:t>
            </a:r>
          </a:p>
          <a:p>
            <a:r>
              <a:rPr lang="cs-CZ" sz="1800" dirty="0" smtClean="0"/>
              <a:t>Státní vlajky použité </a:t>
            </a:r>
            <a:r>
              <a:rPr lang="cs-CZ" sz="1800" smtClean="0"/>
              <a:t>v prezentaci:</a:t>
            </a:r>
            <a:endParaRPr lang="cs-CZ" sz="1800" dirty="0" smtClean="0"/>
          </a:p>
          <a:p>
            <a:r>
              <a:rPr lang="cs-CZ" sz="1800" dirty="0" smtClean="0">
                <a:hlinkClick r:id="rId2"/>
              </a:rPr>
              <a:t>http://cs.wikipedia.org/wiki/Slovinsko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cs.wikipedia.org/wiki/Chorvatsko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cs.wikipedia.org/wiki/Bosna_a_Hercegovina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http://cs.wikipedia.org/wiki/%</a:t>
            </a:r>
            <a:r>
              <a:rPr lang="cs-CZ" sz="1800" dirty="0" smtClean="0">
                <a:hlinkClick r:id="rId5"/>
              </a:rPr>
              <a:t>C4%8Cern%C3%A1_Hora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cs.wikipedia.org/wiki/Srbsko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cs.wikipedia.org/wiki/Makedonie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cs.wikipedia.org/wiki/Alb%C3%A1nie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cs.wikipedia.org/wiki/Bulharsko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http://cs.wikipedia.org/wiki/Rumunsko</a:t>
            </a:r>
            <a:endParaRPr lang="cs-CZ" sz="1800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49</TotalTime>
  <Words>383</Words>
  <Application>Microsoft Office PowerPoint</Application>
  <PresentationFormat>Předvádění na obrazovce (4:3)</PresentationFormat>
  <Paragraphs>78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Snímek 1</vt:lpstr>
      <vt:lpstr>Snímek 2</vt:lpstr>
      <vt:lpstr>Regiony Evropy</vt:lpstr>
      <vt:lpstr>Samostatná práce</vt:lpstr>
      <vt:lpstr>Jihovýchodní Evropa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Ewa</dc:creator>
  <cp:lastModifiedBy>Ewa</cp:lastModifiedBy>
  <cp:revision>19</cp:revision>
  <dcterms:created xsi:type="dcterms:W3CDTF">2013-10-12T16:48:23Z</dcterms:created>
  <dcterms:modified xsi:type="dcterms:W3CDTF">2013-12-09T19:33:21Z</dcterms:modified>
</cp:coreProperties>
</file>