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7"/>
  </p:notesMasterIdLst>
  <p:sldIdLst>
    <p:sldId id="271" r:id="rId2"/>
    <p:sldId id="272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PaedDr. </a:t>
          </a:r>
          <a:r>
            <a:rPr lang="cs-CZ" sz="2000" dirty="0" smtClean="0"/>
            <a:t>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TEMA:PRESENT TENSES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NÁZEV:VY_22_INOVACE_19_AJ8_PRESENT TENSES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94B44D-CFF3-451F-BB31-6264A7025A0A}" type="presOf" srcId="{757F3AB3-0718-4624-B441-E567A8F0AB56}" destId="{333A1088-737F-45CB-B68E-254E46348037}" srcOrd="0" destOrd="0" presId="urn:microsoft.com/office/officeart/2005/8/layout/target3"/>
    <dgm:cxn modelId="{4D98A21F-887D-4BDC-A602-8D6783C4C06B}" type="presOf" srcId="{D1B46980-6531-4606-95E6-44980827E919}" destId="{2BE915AB-18AA-4053-B92C-3BFC9ED204BB}" srcOrd="1" destOrd="0" presId="urn:microsoft.com/office/officeart/2005/8/layout/target3"/>
    <dgm:cxn modelId="{998AFF1B-B54E-4DA2-BE56-C1FAD7CEA018}" type="presOf" srcId="{D1B46980-6531-4606-95E6-44980827E919}" destId="{6140AFEC-043D-4C43-A2F9-D0F5331DF3A3}" srcOrd="0" destOrd="0" presId="urn:microsoft.com/office/officeart/2005/8/layout/target3"/>
    <dgm:cxn modelId="{7FB8E8D7-A879-4123-B9A1-353890F3956B}" type="presOf" srcId="{26CBEA56-8CFD-48C0-BD6E-2EB16B1FBF42}" destId="{92E1E9E3-D1F0-4866-9424-7ECC0DD990BC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D8D51A81-90AA-47F6-B5E2-92F42A9F6C97}" type="presOf" srcId="{26CBEA56-8CFD-48C0-BD6E-2EB16B1FBF42}" destId="{5583D5C5-FAFF-4548-819C-80E289F7377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76F06EA-5774-480D-8DBD-F4D8524595BB}" type="presOf" srcId="{1F4F8BC0-F267-4379-9FE7-6FFC8B64BAD8}" destId="{017154CD-D9A9-4968-AD11-1207A3C4C00A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7EED820-B462-477E-9814-DC2D84A2E645}" type="presOf" srcId="{1AE9165A-6B70-4FFD-A49C-881BF73B4F04}" destId="{A9F01C16-B5C0-47B0-9750-F7E5E11674A0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B595717E-87B2-4913-8767-6534A0C1F775}" type="presOf" srcId="{1AE9165A-6B70-4FFD-A49C-881BF73B4F04}" destId="{BD3627E9-8FC8-4A2F-B3EA-FAE798EF81D8}" srcOrd="1" destOrd="0" presId="urn:microsoft.com/office/officeart/2005/8/layout/target3"/>
    <dgm:cxn modelId="{BD2D1037-37BB-4E3A-90BC-7A87A1D779D5}" type="presOf" srcId="{1F4F8BC0-F267-4379-9FE7-6FFC8B64BAD8}" destId="{C8857ABF-5052-4733-A46C-0F8B764FF76F}" srcOrd="0" destOrd="0" presId="urn:microsoft.com/office/officeart/2005/8/layout/target3"/>
    <dgm:cxn modelId="{D8CD249B-AE74-4966-AEDC-F1EA22E08BFB}" type="presOf" srcId="{D1D4F407-5343-4D3F-B5B9-D407B03CAEB4}" destId="{AED2198E-93D5-4001-81B4-73124B309672}" srcOrd="1" destOrd="0" presId="urn:microsoft.com/office/officeart/2005/8/layout/target3"/>
    <dgm:cxn modelId="{9D3984DF-CCA5-4E86-8B71-B469E401AB11}" type="presOf" srcId="{D1D4F407-5343-4D3F-B5B9-D407B03CAEB4}" destId="{D005CE8C-CC26-4C3E-AC11-E15060ECD759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CCC33B0F-C344-4414-A1B1-36BDBAB4A19A}" type="presParOf" srcId="{333A1088-737F-45CB-B68E-254E46348037}" destId="{F5ABB229-8D3B-4694-996A-96F23CF14429}" srcOrd="0" destOrd="0" presId="urn:microsoft.com/office/officeart/2005/8/layout/target3"/>
    <dgm:cxn modelId="{3D191D46-545D-4333-BE77-037AD9177961}" type="presParOf" srcId="{333A1088-737F-45CB-B68E-254E46348037}" destId="{F41139FD-01EE-4571-8B17-4FB00FC51163}" srcOrd="1" destOrd="0" presId="urn:microsoft.com/office/officeart/2005/8/layout/target3"/>
    <dgm:cxn modelId="{DDF9E411-B4F7-4192-B986-EA1360914004}" type="presParOf" srcId="{333A1088-737F-45CB-B68E-254E46348037}" destId="{D005CE8C-CC26-4C3E-AC11-E15060ECD759}" srcOrd="2" destOrd="0" presId="urn:microsoft.com/office/officeart/2005/8/layout/target3"/>
    <dgm:cxn modelId="{6D8329B5-6DFF-4AD5-B6BA-7F8DFAA4486A}" type="presParOf" srcId="{333A1088-737F-45CB-B68E-254E46348037}" destId="{2C702D82-9B77-49B7-9568-BB8EB47C3372}" srcOrd="3" destOrd="0" presId="urn:microsoft.com/office/officeart/2005/8/layout/target3"/>
    <dgm:cxn modelId="{7E992764-B6A1-4A2A-A7EE-A100B0AB80CC}" type="presParOf" srcId="{333A1088-737F-45CB-B68E-254E46348037}" destId="{A52A0455-90FF-4808-ABD0-F02540D31D5A}" srcOrd="4" destOrd="0" presId="urn:microsoft.com/office/officeart/2005/8/layout/target3"/>
    <dgm:cxn modelId="{86EB09DF-B836-4E04-A19D-C473E62AABBA}" type="presParOf" srcId="{333A1088-737F-45CB-B68E-254E46348037}" destId="{6140AFEC-043D-4C43-A2F9-D0F5331DF3A3}" srcOrd="5" destOrd="0" presId="urn:microsoft.com/office/officeart/2005/8/layout/target3"/>
    <dgm:cxn modelId="{918C41DF-DA04-4078-9737-9F614C508EF9}" type="presParOf" srcId="{333A1088-737F-45CB-B68E-254E46348037}" destId="{71A10DEB-455E-4133-A618-0A0EE82A21E3}" srcOrd="6" destOrd="0" presId="urn:microsoft.com/office/officeart/2005/8/layout/target3"/>
    <dgm:cxn modelId="{1E280892-CDAC-425A-AE66-34908381BED8}" type="presParOf" srcId="{333A1088-737F-45CB-B68E-254E46348037}" destId="{DA6A876D-6D25-492F-8BDC-9AE6A6CFB1FA}" srcOrd="7" destOrd="0" presId="urn:microsoft.com/office/officeart/2005/8/layout/target3"/>
    <dgm:cxn modelId="{57837A9A-55DA-4BE4-9D5C-37144A706062}" type="presParOf" srcId="{333A1088-737F-45CB-B68E-254E46348037}" destId="{A9F01C16-B5C0-47B0-9750-F7E5E11674A0}" srcOrd="8" destOrd="0" presId="urn:microsoft.com/office/officeart/2005/8/layout/target3"/>
    <dgm:cxn modelId="{BB9D6A8E-8059-4EE1-8AF0-5A17BF2D9711}" type="presParOf" srcId="{333A1088-737F-45CB-B68E-254E46348037}" destId="{5C0CF724-3222-4429-B09A-F154A62FD507}" srcOrd="9" destOrd="0" presId="urn:microsoft.com/office/officeart/2005/8/layout/target3"/>
    <dgm:cxn modelId="{10733140-EE82-4603-98AC-1E23883A22F9}" type="presParOf" srcId="{333A1088-737F-45CB-B68E-254E46348037}" destId="{71A5FEA7-FE77-4220-960F-2AB7AE466FE5}" srcOrd="10" destOrd="0" presId="urn:microsoft.com/office/officeart/2005/8/layout/target3"/>
    <dgm:cxn modelId="{661D7D70-D068-4F44-BA3D-4B78202E16E3}" type="presParOf" srcId="{333A1088-737F-45CB-B68E-254E46348037}" destId="{C8857ABF-5052-4733-A46C-0F8B764FF76F}" srcOrd="11" destOrd="0" presId="urn:microsoft.com/office/officeart/2005/8/layout/target3"/>
    <dgm:cxn modelId="{0FE54661-F586-4AD7-93A3-25E8BFC65736}" type="presParOf" srcId="{333A1088-737F-45CB-B68E-254E46348037}" destId="{1839E65E-6E97-41D2-A171-98C033275D27}" srcOrd="12" destOrd="0" presId="urn:microsoft.com/office/officeart/2005/8/layout/target3"/>
    <dgm:cxn modelId="{09A49A5A-EFF4-4391-86F7-8A2FC6D98CC9}" type="presParOf" srcId="{333A1088-737F-45CB-B68E-254E46348037}" destId="{914F10DC-A7FA-462B-9334-03354AC7EA9F}" srcOrd="13" destOrd="0" presId="urn:microsoft.com/office/officeart/2005/8/layout/target3"/>
    <dgm:cxn modelId="{78892463-B5AC-4E91-A403-EC02F17ECC77}" type="presParOf" srcId="{333A1088-737F-45CB-B68E-254E46348037}" destId="{5583D5C5-FAFF-4548-819C-80E289F73770}" srcOrd="14" destOrd="0" presId="urn:microsoft.com/office/officeart/2005/8/layout/target3"/>
    <dgm:cxn modelId="{BE29033F-1897-479B-A36B-199313378DB2}" type="presParOf" srcId="{333A1088-737F-45CB-B68E-254E46348037}" destId="{AED2198E-93D5-4001-81B4-73124B309672}" srcOrd="15" destOrd="0" presId="urn:microsoft.com/office/officeart/2005/8/layout/target3"/>
    <dgm:cxn modelId="{672082FB-CFEB-4368-B2E9-BEDFF85BB48F}" type="presParOf" srcId="{333A1088-737F-45CB-B68E-254E46348037}" destId="{2BE915AB-18AA-4053-B92C-3BFC9ED204BB}" srcOrd="16" destOrd="0" presId="urn:microsoft.com/office/officeart/2005/8/layout/target3"/>
    <dgm:cxn modelId="{22748D04-5ED3-40C0-A453-C0653E2934DE}" type="presParOf" srcId="{333A1088-737F-45CB-B68E-254E46348037}" destId="{BD3627E9-8FC8-4A2F-B3EA-FAE798EF81D8}" srcOrd="17" destOrd="0" presId="urn:microsoft.com/office/officeart/2005/8/layout/target3"/>
    <dgm:cxn modelId="{916BD0C5-FD9C-41DE-BC9B-E398D65FD745}" type="presParOf" srcId="{333A1088-737F-45CB-B68E-254E46348037}" destId="{017154CD-D9A9-4968-AD11-1207A3C4C00A}" srcOrd="18" destOrd="0" presId="urn:microsoft.com/office/officeart/2005/8/layout/target3"/>
    <dgm:cxn modelId="{1C258A5D-3C79-49E0-ACCA-4D25E76715E7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PaedDr. </a:t>
          </a:r>
          <a:r>
            <a:rPr lang="cs-CZ" sz="2000" kern="1200" dirty="0" smtClean="0"/>
            <a:t>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NÁZEV:VY_22_INOVACE_19_AJ8_PRESENT TENSES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TEMA:PRESENT TENSES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F28A10-2C32-4FAC-BE08-2E412B37B01C}" type="datetimeFigureOut">
              <a:rPr lang="cs-CZ" smtClean="0"/>
              <a:pPr/>
              <a:t>8.12.2013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8FB31A-777B-4627-8A6E-605A7F6E700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81ED-1D8F-4DB3-9C5F-24C17E06E971}" type="datetimeFigureOut">
              <a:rPr lang="cs-CZ" smtClean="0"/>
              <a:pPr/>
              <a:t>8.12.2013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2202A-E491-4AEE-B95D-6F1C761EDE1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81ED-1D8F-4DB3-9C5F-24C17E06E971}" type="datetimeFigureOut">
              <a:rPr lang="cs-CZ" smtClean="0"/>
              <a:pPr/>
              <a:t>8.12.2013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2202A-E491-4AEE-B95D-6F1C761EDE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81ED-1D8F-4DB3-9C5F-24C17E06E971}" type="datetimeFigureOut">
              <a:rPr lang="cs-CZ" smtClean="0"/>
              <a:pPr/>
              <a:t>8.12.2013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642202A-E491-4AEE-B95D-6F1C761EDE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81ED-1D8F-4DB3-9C5F-24C17E06E971}" type="datetimeFigureOut">
              <a:rPr lang="cs-CZ" smtClean="0"/>
              <a:pPr/>
              <a:t>8.12.2013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2202A-E491-4AEE-B95D-6F1C761EDE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81ED-1D8F-4DB3-9C5F-24C17E06E971}" type="datetimeFigureOut">
              <a:rPr lang="cs-CZ" smtClean="0"/>
              <a:pPr/>
              <a:t>8.12.2013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2202A-E491-4AEE-B95D-6F1C761EDE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81ED-1D8F-4DB3-9C5F-24C17E06E971}" type="datetimeFigureOut">
              <a:rPr lang="cs-CZ" smtClean="0"/>
              <a:pPr/>
              <a:t>8.12.2013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2202A-E491-4AEE-B95D-6F1C761EDE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81ED-1D8F-4DB3-9C5F-24C17E06E971}" type="datetimeFigureOut">
              <a:rPr lang="cs-CZ" smtClean="0"/>
              <a:pPr/>
              <a:t>8.12.2013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2202A-E491-4AEE-B95D-6F1C761EDE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81ED-1D8F-4DB3-9C5F-24C17E06E971}" type="datetimeFigureOut">
              <a:rPr lang="cs-CZ" smtClean="0"/>
              <a:pPr/>
              <a:t>8.12.2013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2202A-E491-4AEE-B95D-6F1C761EDE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81ED-1D8F-4DB3-9C5F-24C17E06E971}" type="datetimeFigureOut">
              <a:rPr lang="cs-CZ" smtClean="0"/>
              <a:pPr/>
              <a:t>8.12.2013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2202A-E491-4AEE-B95D-6F1C761EDE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81ED-1D8F-4DB3-9C5F-24C17E06E971}" type="datetimeFigureOut">
              <a:rPr lang="cs-CZ" smtClean="0"/>
              <a:pPr/>
              <a:t>8.12.2013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2202A-E491-4AEE-B95D-6F1C761EDE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981ED-1D8F-4DB3-9C5F-24C17E06E971}" type="datetimeFigureOut">
              <a:rPr lang="cs-CZ" smtClean="0"/>
              <a:pPr/>
              <a:t>8.12.2013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2202A-E491-4AEE-B95D-6F1C761EDE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B2981ED-1D8F-4DB3-9C5F-24C17E06E971}" type="datetimeFigureOut">
              <a:rPr lang="cs-CZ" smtClean="0"/>
              <a:pPr/>
              <a:t>8.12.2013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642202A-E491-4AEE-B95D-6F1C761EDE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340768"/>
            <a:ext cx="8532440" cy="30223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8.ročníku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procvičují pravidla a použití přítomných časů.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640871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Použité zdroje: učebnice Project 3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0"/>
            <a:ext cx="8352927" cy="6309320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"/>
            <a:ext cx="8229600" cy="1124744"/>
          </a:xfrm>
        </p:spPr>
        <p:txBody>
          <a:bodyPr/>
          <a:lstStyle/>
          <a:p>
            <a:pPr indent="0" algn="ctr">
              <a:defRPr/>
            </a:pPr>
            <a:r>
              <a:rPr lang="cs-CZ" sz="5400" b="1" dirty="0" smtClean="0"/>
              <a:t>Present tenses</a:t>
            </a:r>
            <a:endParaRPr lang="en-US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267673"/>
          </a:xfrm>
          <a:solidFill>
            <a:schemeClr val="bg2"/>
          </a:solidFill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Simple</a:t>
            </a:r>
            <a:b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r>
              <a:rPr lang="cs-CZ" b="1" dirty="0" smtClean="0"/>
              <a:t>we talk about:</a:t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1.things that happen regularly</a:t>
            </a:r>
          </a:p>
          <a:p>
            <a:pPr>
              <a:defRPr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2.things that are always true</a:t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3.thoughts and feelings with like think, want, need, suppose, have to and like</a:t>
            </a:r>
            <a:endParaRPr lang="en-US" b="1" dirty="0"/>
          </a:p>
        </p:txBody>
      </p:sp>
      <p:sp>
        <p:nvSpPr>
          <p:cNvPr id="1024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413"/>
            <a:ext cx="4038600" cy="497998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.</a:t>
            </a:r>
            <a:endParaRPr lang="en-US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004048" y="1530236"/>
            <a:ext cx="3600400" cy="523220"/>
          </a:xfrm>
          <a:prstGeom prst="rect">
            <a:avLst/>
          </a:prstGeom>
          <a:solidFill>
            <a:schemeClr val="accent3"/>
          </a:solidFill>
        </p:spPr>
        <p:txBody>
          <a:bodyPr wrap="squar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Continuous</a:t>
            </a:r>
          </a:p>
        </p:txBody>
      </p:sp>
      <p:sp>
        <p:nvSpPr>
          <p:cNvPr id="10246" name="TextovéPole 6"/>
          <p:cNvSpPr txBox="1">
            <a:spLocks noChangeArrowheads="1"/>
          </p:cNvSpPr>
          <p:nvPr/>
        </p:nvSpPr>
        <p:spPr bwMode="auto">
          <a:xfrm>
            <a:off x="5003800" y="2132856"/>
            <a:ext cx="3600450" cy="3539430"/>
          </a:xfrm>
          <a:prstGeom prst="rect">
            <a:avLst/>
          </a:prstGeom>
          <a:solidFill>
            <a:schemeClr val="accent3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b="1" dirty="0"/>
              <a:t>we talk about:</a:t>
            </a:r>
            <a:br>
              <a:rPr lang="cs-CZ" sz="2800" b="1" dirty="0"/>
            </a:b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 smtClean="0"/>
              <a:t>1.things </a:t>
            </a:r>
            <a:r>
              <a:rPr lang="cs-CZ" sz="2800" b="1" dirty="0"/>
              <a:t>that are happening now</a:t>
            </a:r>
            <a:br>
              <a:rPr lang="cs-CZ" sz="2800" b="1" dirty="0"/>
            </a:b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 smtClean="0"/>
              <a:t>2.an </a:t>
            </a:r>
            <a:r>
              <a:rPr lang="cs-CZ" sz="2800" b="1" dirty="0"/>
              <a:t>arrangement in the future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 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8289"/>
            <a:ext cx="8229600" cy="1072480"/>
          </a:xfrm>
        </p:spPr>
        <p:txBody>
          <a:bodyPr/>
          <a:lstStyle/>
          <a:p>
            <a:pPr indent="0" algn="ctr">
              <a:defRPr/>
            </a:pPr>
            <a:r>
              <a:rPr lang="cs-CZ" sz="5400" b="1" dirty="0" smtClean="0"/>
              <a:t>Present tenses</a:t>
            </a:r>
            <a:endParaRPr lang="en-US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761"/>
            <a:ext cx="4038600" cy="576063"/>
          </a:xfr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 fontScale="25000" lnSpcReduction="20000"/>
          </a:bodyPr>
          <a:lstStyle/>
          <a:p>
            <a:pPr>
              <a:defRPr/>
            </a:pPr>
            <a:r>
              <a:rPr lang="cs-CZ" sz="11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Simple</a:t>
            </a: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/>
            </a:r>
            <a:b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/>
            </a:r>
            <a:b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endParaRPr lang="en-US" sz="2800" b="1" cap="all" dirty="0" smtClean="0">
              <a:ln/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1268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413"/>
            <a:ext cx="4038600" cy="4979987"/>
          </a:xfrm>
        </p:spPr>
        <p:txBody>
          <a:bodyPr>
            <a:normAutofit fontScale="25000" lnSpcReduction="20000"/>
          </a:bodyPr>
          <a:lstStyle/>
          <a:p>
            <a:r>
              <a:rPr lang="cs-CZ" dirty="0" smtClean="0"/>
              <a:t>.</a:t>
            </a:r>
            <a:endParaRPr lang="en-US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076056" y="1268760"/>
            <a:ext cx="3240360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Continuous</a:t>
            </a:r>
          </a:p>
        </p:txBody>
      </p:sp>
      <p:sp>
        <p:nvSpPr>
          <p:cNvPr id="11270" name="TextovéPole 8"/>
          <p:cNvSpPr txBox="1">
            <a:spLocks noChangeArrowheads="1"/>
          </p:cNvSpPr>
          <p:nvPr/>
        </p:nvSpPr>
        <p:spPr bwMode="auto">
          <a:xfrm>
            <a:off x="251521" y="2276475"/>
            <a:ext cx="4032447" cy="3108325"/>
          </a:xfrm>
          <a:prstGeom prst="rect">
            <a:avLst/>
          </a:prstGeom>
          <a:solidFill>
            <a:srgbClr val="0070C0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1. I wake </a:t>
            </a:r>
            <a:r>
              <a:rPr lang="cs-CZ" sz="2800" b="1" dirty="0"/>
              <a:t>up at </a:t>
            </a:r>
            <a:r>
              <a:rPr lang="cs-CZ" sz="2800" b="1" dirty="0" smtClean="0"/>
              <a:t>six</a:t>
            </a:r>
            <a:r>
              <a:rPr lang="cs-CZ" sz="2800" b="1" dirty="0"/>
              <a:t> </a:t>
            </a:r>
            <a:r>
              <a:rPr lang="cs-CZ" sz="2800" b="1" dirty="0" smtClean="0"/>
              <a:t>o´clock </a:t>
            </a:r>
            <a:r>
              <a:rPr lang="cs-CZ" sz="2800" b="1" dirty="0"/>
              <a:t>every day.</a:t>
            </a:r>
            <a:br>
              <a:rPr lang="cs-CZ" sz="2800" b="1" dirty="0"/>
            </a:b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 smtClean="0"/>
              <a:t>2. Lions </a:t>
            </a:r>
            <a:r>
              <a:rPr lang="cs-CZ" sz="2800" b="1" dirty="0"/>
              <a:t>eat meat.</a:t>
            </a:r>
            <a:br>
              <a:rPr lang="cs-CZ" sz="2800" b="1" dirty="0"/>
            </a:b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 smtClean="0"/>
              <a:t>3. I </a:t>
            </a:r>
            <a:r>
              <a:rPr lang="cs-CZ" sz="2800" b="1" dirty="0"/>
              <a:t>like this </a:t>
            </a:r>
            <a:r>
              <a:rPr lang="cs-CZ" sz="2800" b="1" dirty="0" smtClean="0"/>
              <a:t>chocolate </a:t>
            </a:r>
            <a:r>
              <a:rPr lang="cs-CZ" sz="2800" b="1" dirty="0"/>
              <a:t>that I´m eating now</a:t>
            </a:r>
            <a:r>
              <a:rPr lang="cs-CZ" sz="2800" dirty="0"/>
              <a:t>.</a:t>
            </a:r>
            <a:endParaRPr lang="en-US" sz="2800" dirty="0"/>
          </a:p>
        </p:txBody>
      </p:sp>
      <p:sp>
        <p:nvSpPr>
          <p:cNvPr id="11271" name="TextovéPole 9"/>
          <p:cNvSpPr txBox="1">
            <a:spLocks noChangeArrowheads="1"/>
          </p:cNvSpPr>
          <p:nvPr/>
        </p:nvSpPr>
        <p:spPr bwMode="auto">
          <a:xfrm>
            <a:off x="4643438" y="2276475"/>
            <a:ext cx="4105275" cy="3108543"/>
          </a:xfrm>
          <a:prstGeom prst="rect">
            <a:avLst/>
          </a:prstGeom>
          <a:solidFill>
            <a:srgbClr val="0070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/>
              <a:t>1. It´s seven o´clock and I´m having a shower. </a:t>
            </a:r>
            <a:br>
              <a:rPr lang="cs-CZ" sz="2800" b="1" dirty="0"/>
            </a:br>
            <a:r>
              <a:rPr lang="cs-CZ" sz="2800" b="1" dirty="0">
                <a:solidFill>
                  <a:schemeClr val="bg1"/>
                </a:solidFill>
              </a:rPr>
              <a:t/>
            </a:r>
            <a:br>
              <a:rPr lang="cs-CZ" sz="2800" b="1" dirty="0">
                <a:solidFill>
                  <a:schemeClr val="bg1"/>
                </a:solidFill>
              </a:rPr>
            </a:br>
            <a:r>
              <a:rPr lang="cs-CZ" sz="2800" b="1" dirty="0"/>
              <a:t>2. My sister is making the dinner in the evening.</a:t>
            </a:r>
            <a:r>
              <a:rPr lang="cs-CZ" sz="2800" dirty="0"/>
              <a:t/>
            </a:r>
            <a:br>
              <a:rPr lang="cs-CZ" sz="2800" dirty="0"/>
            </a:b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6200000">
            <a:off x="-1800708" y="2816932"/>
            <a:ext cx="4248472" cy="864096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pPr indent="0">
              <a:defRPr/>
            </a:pPr>
            <a:r>
              <a:rPr lang="cs-CZ" dirty="0" smtClean="0"/>
              <a:t>PRESENT  TENSES</a:t>
            </a:r>
            <a:endParaRPr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 rot="16200000">
            <a:off x="-72515" y="1736812"/>
            <a:ext cx="2376264" cy="43204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s-CZ" sz="2400" b="1" dirty="0" smtClean="0">
                <a:solidFill>
                  <a:schemeClr val="tx1">
                    <a:lumMod val="50000"/>
                  </a:schemeClr>
                </a:solidFill>
              </a:rPr>
              <a:t>Present simple</a:t>
            </a:r>
            <a:endParaRPr lang="en-US" sz="2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 rot="16200000">
            <a:off x="-324544" y="4509120"/>
            <a:ext cx="2880320" cy="43204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sz="2400" b="1" dirty="0" smtClean="0">
                <a:solidFill>
                  <a:schemeClr val="tx1">
                    <a:lumMod val="50000"/>
                  </a:schemeClr>
                </a:solidFill>
              </a:rPr>
              <a:t>Present continuous</a:t>
            </a:r>
            <a:endParaRPr lang="en-US" sz="2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1269" name="Zástupný symbol pro obsah 4"/>
          <p:cNvSpPr>
            <a:spLocks noGrp="1"/>
          </p:cNvSpPr>
          <p:nvPr>
            <p:ph sz="quarter" idx="2"/>
          </p:nvPr>
        </p:nvSpPr>
        <p:spPr>
          <a:xfrm>
            <a:off x="1619673" y="290513"/>
            <a:ext cx="7260802" cy="3017837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defRPr/>
            </a:pP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1. I usually </a:t>
            </a:r>
            <a:r>
              <a:rPr lang="cs-CZ" sz="3200" dirty="0" smtClean="0">
                <a:solidFill>
                  <a:srgbClr val="FF0000"/>
                </a:solidFill>
              </a:rPr>
              <a:t>get up </a:t>
            </a:r>
            <a:r>
              <a:rPr lang="cs-CZ" sz="3200" dirty="0" smtClean="0"/>
              <a:t>at six o´clock.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2. Lions </a:t>
            </a:r>
            <a:r>
              <a:rPr lang="cs-CZ" sz="3200" dirty="0" smtClean="0">
                <a:solidFill>
                  <a:srgbClr val="FF0000"/>
                </a:solidFill>
              </a:rPr>
              <a:t>ea</a:t>
            </a:r>
            <a:r>
              <a:rPr lang="cs-CZ" sz="3200" dirty="0" smtClean="0">
                <a:solidFill>
                  <a:schemeClr val="tx1">
                    <a:lumMod val="75000"/>
                  </a:schemeClr>
                </a:solidFill>
              </a:rPr>
              <a:t>t</a:t>
            </a:r>
            <a:r>
              <a:rPr lang="cs-CZ" sz="3200" dirty="0" smtClean="0"/>
              <a:t> meat.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3. I </a:t>
            </a:r>
            <a:r>
              <a:rPr lang="cs-CZ" sz="3200" dirty="0" smtClean="0">
                <a:solidFill>
                  <a:srgbClr val="FF0000"/>
                </a:solidFill>
              </a:rPr>
              <a:t>want </a:t>
            </a:r>
            <a:r>
              <a:rPr lang="cs-CZ" sz="3200" dirty="0" smtClean="0"/>
              <a:t>to buy a new car.</a:t>
            </a:r>
            <a:endParaRPr lang="en-US" sz="3200" dirty="0" smtClean="0"/>
          </a:p>
        </p:txBody>
      </p:sp>
      <p:sp>
        <p:nvSpPr>
          <p:cNvPr id="11270" name="Zástupný symbol pro obsah 5"/>
          <p:cNvSpPr>
            <a:spLocks noGrp="1"/>
          </p:cNvSpPr>
          <p:nvPr>
            <p:ph sz="quarter" idx="4"/>
          </p:nvPr>
        </p:nvSpPr>
        <p:spPr>
          <a:xfrm>
            <a:off x="1691680" y="3427413"/>
            <a:ext cx="7188795" cy="3017837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pPr>
              <a:defRPr/>
            </a:pP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1. Take an umbrella! </a:t>
            </a:r>
            <a:r>
              <a:rPr lang="cs-CZ" sz="3200" dirty="0" smtClean="0">
                <a:solidFill>
                  <a:srgbClr val="FF0000"/>
                </a:solidFill>
              </a:rPr>
              <a:t>It´s raining</a:t>
            </a:r>
            <a:r>
              <a:rPr lang="cs-CZ" sz="3200" dirty="0" smtClean="0"/>
              <a:t>!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2. </a:t>
            </a:r>
            <a:r>
              <a:rPr lang="cs-CZ" sz="3200" dirty="0" smtClean="0">
                <a:solidFill>
                  <a:srgbClr val="FF0000"/>
                </a:solidFill>
              </a:rPr>
              <a:t>I´m waiting </a:t>
            </a:r>
            <a:r>
              <a:rPr lang="cs-CZ" sz="3200" dirty="0" smtClean="0"/>
              <a:t>for my mum.</a:t>
            </a:r>
            <a:br>
              <a:rPr lang="cs-CZ" sz="3200" dirty="0" smtClean="0"/>
            </a:br>
            <a:endParaRPr lang="en-US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403648" y="127085"/>
            <a:ext cx="6912768" cy="1077218"/>
          </a:xfrm>
        </p:spPr>
        <p:txBody>
          <a:bodyPr wrap="square">
            <a:spAutoFit/>
          </a:bodyPr>
          <a:lstStyle/>
          <a:p>
            <a:pPr indent="0" algn="ctr">
              <a:defRPr/>
            </a:pPr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Present simple tense</a:t>
            </a:r>
            <a:r>
              <a:rPr lang="cs-CZ" sz="2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3">
                    <a:lumMod val="40000"/>
                    <a:lumOff val="6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sz="2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3">
                    <a:lumMod val="40000"/>
                    <a:lumOff val="6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2800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3">
                    <a:lumMod val="40000"/>
                    <a:lumOff val="6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přítomný čas prostý</a:t>
            </a:r>
          </a:p>
        </p:txBody>
      </p:sp>
      <p:grpSp>
        <p:nvGrpSpPr>
          <p:cNvPr id="2" name="Zástupný symbol pro obsah 5"/>
          <p:cNvGrpSpPr>
            <a:grpSpLocks noGrp="1"/>
          </p:cNvGrpSpPr>
          <p:nvPr>
            <p:ph sz="half" idx="1"/>
          </p:nvPr>
        </p:nvGrpSpPr>
        <p:grpSpPr bwMode="auto">
          <a:xfrm>
            <a:off x="468313" y="2205038"/>
            <a:ext cx="4248150" cy="3179762"/>
            <a:chOff x="1089991" y="2049715"/>
            <a:chExt cx="6245260" cy="2674685"/>
          </a:xfrm>
        </p:grpSpPr>
        <p:sp>
          <p:nvSpPr>
            <p:cNvPr id="7" name="Zkosené hrany 6"/>
            <p:cNvSpPr/>
            <p:nvPr/>
          </p:nvSpPr>
          <p:spPr>
            <a:xfrm>
              <a:off x="1089991" y="2049715"/>
              <a:ext cx="1694342" cy="2664002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400" b="1" dirty="0">
                  <a:solidFill>
                    <a:schemeClr val="bg1"/>
                  </a:solidFill>
                </a:rPr>
                <a:t>I</a:t>
              </a:r>
              <a:br>
                <a:rPr lang="cs-CZ" sz="2400" b="1" dirty="0">
                  <a:solidFill>
                    <a:schemeClr val="bg1"/>
                  </a:solidFill>
                </a:rPr>
              </a:br>
              <a:r>
                <a:rPr lang="cs-CZ" sz="2400" b="1" dirty="0">
                  <a:solidFill>
                    <a:schemeClr val="bg1"/>
                  </a:solidFill>
                </a:rPr>
                <a:t>you</a:t>
              </a:r>
              <a:br>
                <a:rPr lang="cs-CZ" sz="2400" b="1" dirty="0">
                  <a:solidFill>
                    <a:schemeClr val="bg1"/>
                  </a:solidFill>
                </a:rPr>
              </a:br>
              <a:r>
                <a:rPr lang="cs-CZ" sz="2400" b="1" dirty="0">
                  <a:solidFill>
                    <a:schemeClr val="bg1"/>
                  </a:solidFill>
                </a:rPr>
                <a:t>we</a:t>
              </a:r>
              <a:br>
                <a:rPr lang="cs-CZ" sz="2400" b="1" dirty="0">
                  <a:solidFill>
                    <a:schemeClr val="bg1"/>
                  </a:solidFill>
                </a:rPr>
              </a:br>
              <a:r>
                <a:rPr lang="cs-CZ" sz="2400" b="1" dirty="0">
                  <a:solidFill>
                    <a:schemeClr val="bg1"/>
                  </a:solidFill>
                </a:rPr>
                <a:t>they</a:t>
              </a:r>
              <a:endParaRPr lang="en-US" sz="2400" b="1" dirty="0">
                <a:solidFill>
                  <a:schemeClr val="bg1"/>
                </a:solidFill>
              </a:endParaRPr>
            </a:p>
          </p:txBody>
        </p:sp>
        <p:sp>
          <p:nvSpPr>
            <p:cNvPr id="8" name="Zkosené hrany 7"/>
            <p:cNvSpPr/>
            <p:nvPr/>
          </p:nvSpPr>
          <p:spPr>
            <a:xfrm>
              <a:off x="3995576" y="3068579"/>
              <a:ext cx="2592857" cy="64764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2400" dirty="0">
                <a:solidFill>
                  <a:schemeClr val="tx1">
                    <a:lumMod val="90000"/>
                  </a:schemeClr>
                </a:solidFill>
              </a:endParaRPr>
            </a:p>
          </p:txBody>
        </p:sp>
        <p:sp>
          <p:nvSpPr>
            <p:cNvPr id="13333" name="TextovéPole 8"/>
            <p:cNvSpPr txBox="1">
              <a:spLocks noChangeArrowheads="1"/>
            </p:cNvSpPr>
            <p:nvPr/>
          </p:nvSpPr>
          <p:spPr bwMode="auto">
            <a:xfrm>
              <a:off x="4427538" y="3141664"/>
              <a:ext cx="2160587" cy="3883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 b="1" dirty="0">
                  <a:solidFill>
                    <a:schemeClr val="bg1"/>
                  </a:solidFill>
                </a:rPr>
                <a:t>get up</a:t>
              </a:r>
              <a:endParaRPr lang="en-US" sz="2400" b="1" dirty="0">
                <a:solidFill>
                  <a:schemeClr val="bg1"/>
                </a:solidFill>
              </a:endParaRPr>
            </a:p>
          </p:txBody>
        </p:sp>
        <p:sp>
          <p:nvSpPr>
            <p:cNvPr id="10" name="Zkosené hrany 9"/>
            <p:cNvSpPr/>
            <p:nvPr/>
          </p:nvSpPr>
          <p:spPr>
            <a:xfrm>
              <a:off x="3995576" y="2133841"/>
              <a:ext cx="2592857" cy="64764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400" b="1" dirty="0">
                  <a:solidFill>
                    <a:schemeClr val="bg1"/>
                  </a:solidFill>
                </a:rPr>
                <a:t>watch TV</a:t>
              </a:r>
              <a:endParaRPr lang="en-US" sz="2400" b="1" dirty="0">
                <a:solidFill>
                  <a:schemeClr val="bg1"/>
                </a:solidFill>
              </a:endParaRPr>
            </a:p>
          </p:txBody>
        </p:sp>
        <p:sp>
          <p:nvSpPr>
            <p:cNvPr id="11" name="Zkosené hrany 10"/>
            <p:cNvSpPr/>
            <p:nvPr/>
          </p:nvSpPr>
          <p:spPr>
            <a:xfrm>
              <a:off x="3995576" y="4076761"/>
              <a:ext cx="2592857" cy="647639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2400" dirty="0">
                <a:solidFill>
                  <a:schemeClr val="tx1">
                    <a:lumMod val="90000"/>
                  </a:schemeClr>
                </a:solidFill>
              </a:endParaRPr>
            </a:p>
          </p:txBody>
        </p:sp>
        <p:sp>
          <p:nvSpPr>
            <p:cNvPr id="13336" name="TextovéPole 11"/>
            <p:cNvSpPr txBox="1">
              <a:spLocks noChangeArrowheads="1"/>
            </p:cNvSpPr>
            <p:nvPr/>
          </p:nvSpPr>
          <p:spPr bwMode="auto">
            <a:xfrm>
              <a:off x="4159695" y="4169886"/>
              <a:ext cx="3175556" cy="3883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 b="1" dirty="0">
                  <a:solidFill>
                    <a:schemeClr val="bg1"/>
                  </a:solidFill>
                </a:rPr>
                <a:t>go home</a:t>
              </a:r>
              <a:endParaRPr lang="en-US" sz="2400" b="1" dirty="0">
                <a:solidFill>
                  <a:schemeClr val="bg1"/>
                </a:solidFill>
              </a:endParaRPr>
            </a:p>
          </p:txBody>
        </p:sp>
        <p:sp>
          <p:nvSpPr>
            <p:cNvPr id="13" name="Levá složená závorka 12"/>
            <p:cNvSpPr/>
            <p:nvPr/>
          </p:nvSpPr>
          <p:spPr>
            <a:xfrm>
              <a:off x="3276765" y="2350166"/>
              <a:ext cx="574116" cy="2087136"/>
            </a:xfrm>
            <a:prstGeom prst="leftBrac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2400" dirty="0">
                <a:solidFill>
                  <a:schemeClr val="tx1">
                    <a:lumMod val="90000"/>
                  </a:schemeClr>
                </a:solidFill>
              </a:endParaRPr>
            </a:p>
          </p:txBody>
        </p:sp>
      </p:grpSp>
      <p:grpSp>
        <p:nvGrpSpPr>
          <p:cNvPr id="3" name="Zástupný symbol pro obsah 13"/>
          <p:cNvGrpSpPr>
            <a:grpSpLocks noGrp="1"/>
          </p:cNvGrpSpPr>
          <p:nvPr>
            <p:ph sz="half" idx="2"/>
          </p:nvPr>
        </p:nvGrpSpPr>
        <p:grpSpPr bwMode="auto">
          <a:xfrm>
            <a:off x="5003800" y="2060575"/>
            <a:ext cx="4140200" cy="3324225"/>
            <a:chOff x="1835150" y="1989138"/>
            <a:chExt cx="5500160" cy="2303462"/>
          </a:xfrm>
        </p:grpSpPr>
        <p:sp>
          <p:nvSpPr>
            <p:cNvPr id="15" name="Zkosené hrany 14"/>
            <p:cNvSpPr/>
            <p:nvPr/>
          </p:nvSpPr>
          <p:spPr>
            <a:xfrm>
              <a:off x="1835150" y="2060640"/>
              <a:ext cx="1440418" cy="223196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2400" dirty="0">
                <a:solidFill>
                  <a:schemeClr val="tx1">
                    <a:lumMod val="90000"/>
                  </a:schemeClr>
                </a:solidFill>
              </a:endParaRPr>
            </a:p>
          </p:txBody>
        </p:sp>
        <p:sp>
          <p:nvSpPr>
            <p:cNvPr id="13323" name="TextovéPole 3"/>
            <p:cNvSpPr txBox="1">
              <a:spLocks noChangeArrowheads="1"/>
            </p:cNvSpPr>
            <p:nvPr/>
          </p:nvSpPr>
          <p:spPr bwMode="auto">
            <a:xfrm>
              <a:off x="1979613" y="2565400"/>
              <a:ext cx="1079500" cy="8319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2400" b="1" dirty="0">
                  <a:solidFill>
                    <a:schemeClr val="bg1"/>
                  </a:solidFill>
                </a:rPr>
                <a:t>he</a:t>
              </a:r>
              <a:br>
                <a:rPr lang="cs-CZ" sz="2400" b="1" dirty="0">
                  <a:solidFill>
                    <a:schemeClr val="bg1"/>
                  </a:solidFill>
                </a:rPr>
              </a:br>
              <a:r>
                <a:rPr lang="cs-CZ" sz="2400" b="1" dirty="0">
                  <a:solidFill>
                    <a:schemeClr val="bg1"/>
                  </a:solidFill>
                </a:rPr>
                <a:t>she</a:t>
              </a:r>
              <a:br>
                <a:rPr lang="cs-CZ" sz="2400" b="1" dirty="0">
                  <a:solidFill>
                    <a:schemeClr val="bg1"/>
                  </a:solidFill>
                </a:rPr>
              </a:br>
              <a:r>
                <a:rPr lang="cs-CZ" sz="2400" b="1" dirty="0">
                  <a:solidFill>
                    <a:schemeClr val="bg1"/>
                  </a:solidFill>
                </a:rPr>
                <a:t>it</a:t>
              </a:r>
              <a:endParaRPr lang="en-US" sz="2400" b="1" dirty="0">
                <a:solidFill>
                  <a:schemeClr val="bg1"/>
                </a:solidFill>
              </a:endParaRPr>
            </a:p>
          </p:txBody>
        </p:sp>
        <p:sp>
          <p:nvSpPr>
            <p:cNvPr id="17" name="Zkosené hrany 16"/>
            <p:cNvSpPr/>
            <p:nvPr/>
          </p:nvSpPr>
          <p:spPr>
            <a:xfrm>
              <a:off x="4283650" y="1989138"/>
              <a:ext cx="2448498" cy="647918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2400" dirty="0">
                <a:solidFill>
                  <a:schemeClr val="tx1">
                    <a:lumMod val="90000"/>
                  </a:schemeClr>
                </a:solidFill>
              </a:endParaRPr>
            </a:p>
          </p:txBody>
        </p:sp>
        <p:sp>
          <p:nvSpPr>
            <p:cNvPr id="13325" name="TextovéPole 5"/>
            <p:cNvSpPr txBox="1">
              <a:spLocks noChangeArrowheads="1"/>
            </p:cNvSpPr>
            <p:nvPr/>
          </p:nvSpPr>
          <p:spPr bwMode="auto">
            <a:xfrm>
              <a:off x="4513817" y="2138863"/>
              <a:ext cx="2087562" cy="3199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 b="1" dirty="0">
                  <a:solidFill>
                    <a:schemeClr val="bg1"/>
                  </a:solidFill>
                </a:rPr>
                <a:t>gets up</a:t>
              </a:r>
              <a:endParaRPr lang="en-US" sz="2400" b="1" dirty="0">
                <a:solidFill>
                  <a:schemeClr val="bg1"/>
                </a:solidFill>
              </a:endParaRPr>
            </a:p>
          </p:txBody>
        </p:sp>
        <p:sp>
          <p:nvSpPr>
            <p:cNvPr id="19" name="Zkosené hrany 18"/>
            <p:cNvSpPr/>
            <p:nvPr/>
          </p:nvSpPr>
          <p:spPr>
            <a:xfrm>
              <a:off x="4283650" y="2852662"/>
              <a:ext cx="2448498" cy="576416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2400" dirty="0">
                <a:solidFill>
                  <a:schemeClr val="tx1">
                    <a:lumMod val="90000"/>
                  </a:schemeClr>
                </a:solidFill>
              </a:endParaRPr>
            </a:p>
          </p:txBody>
        </p:sp>
        <p:sp>
          <p:nvSpPr>
            <p:cNvPr id="13327" name="TextovéPole 7"/>
            <p:cNvSpPr txBox="1">
              <a:spLocks noChangeArrowheads="1"/>
            </p:cNvSpPr>
            <p:nvPr/>
          </p:nvSpPr>
          <p:spPr bwMode="auto">
            <a:xfrm>
              <a:off x="4418150" y="2987302"/>
              <a:ext cx="2596254" cy="3199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 b="1" dirty="0">
                  <a:solidFill>
                    <a:schemeClr val="bg1"/>
                  </a:solidFill>
                </a:rPr>
                <a:t>has lunch</a:t>
              </a:r>
              <a:endParaRPr lang="en-US" sz="2400" b="1" dirty="0">
                <a:solidFill>
                  <a:schemeClr val="bg1"/>
                </a:solidFill>
              </a:endParaRPr>
            </a:p>
          </p:txBody>
        </p:sp>
        <p:sp>
          <p:nvSpPr>
            <p:cNvPr id="21" name="Zkosené hrany 20"/>
            <p:cNvSpPr/>
            <p:nvPr/>
          </p:nvSpPr>
          <p:spPr>
            <a:xfrm>
              <a:off x="4321611" y="3586381"/>
              <a:ext cx="2583472" cy="576416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2400" dirty="0">
                <a:solidFill>
                  <a:schemeClr val="tx1">
                    <a:lumMod val="90000"/>
                  </a:schemeClr>
                </a:solidFill>
              </a:endParaRPr>
            </a:p>
          </p:txBody>
        </p:sp>
        <p:sp>
          <p:nvSpPr>
            <p:cNvPr id="13329" name="TextovéPole 9"/>
            <p:cNvSpPr txBox="1">
              <a:spLocks noChangeArrowheads="1"/>
            </p:cNvSpPr>
            <p:nvPr/>
          </p:nvSpPr>
          <p:spPr bwMode="auto">
            <a:xfrm>
              <a:off x="4284664" y="3735925"/>
              <a:ext cx="3050646" cy="3199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 b="1" dirty="0">
                  <a:solidFill>
                    <a:schemeClr val="bg1"/>
                  </a:solidFill>
                </a:rPr>
                <a:t>reads a book</a:t>
              </a:r>
              <a:endParaRPr lang="en-US" sz="2400" b="1" dirty="0">
                <a:solidFill>
                  <a:schemeClr val="bg1"/>
                </a:solidFill>
              </a:endParaRPr>
            </a:p>
          </p:txBody>
        </p:sp>
        <p:sp>
          <p:nvSpPr>
            <p:cNvPr id="23" name="Levá složená závorka 22"/>
            <p:cNvSpPr/>
            <p:nvPr/>
          </p:nvSpPr>
          <p:spPr>
            <a:xfrm>
              <a:off x="3418977" y="2276246"/>
              <a:ext cx="647449" cy="1657744"/>
            </a:xfrm>
            <a:prstGeom prst="leftBrac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2400" dirty="0">
                <a:solidFill>
                  <a:schemeClr val="tx1">
                    <a:lumMod val="90000"/>
                  </a:schemeClr>
                </a:solidFill>
              </a:endParaRPr>
            </a:p>
          </p:txBody>
        </p:sp>
      </p:grpSp>
      <p:sp>
        <p:nvSpPr>
          <p:cNvPr id="44" name="Obdélník 43"/>
          <p:cNvSpPr/>
          <p:nvPr/>
        </p:nvSpPr>
        <p:spPr>
          <a:xfrm>
            <a:off x="4932363" y="1196975"/>
            <a:ext cx="4572000" cy="83026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tx1">
                    <a:lumMod val="90000"/>
                  </a:schemeClr>
                </a:solidFill>
              </a:rPr>
              <a:t>Ve 3. os. č. j. přidáváme koncovku – s.</a:t>
            </a:r>
            <a:endParaRPr lang="en-US" sz="2400" b="1" dirty="0">
              <a:solidFill>
                <a:schemeClr val="tx1">
                  <a:lumMod val="90000"/>
                </a:schemeClr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179388" y="1196975"/>
            <a:ext cx="4572000" cy="83026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tx1">
                    <a:lumMod val="90000"/>
                  </a:schemeClr>
                </a:solidFill>
              </a:rPr>
              <a:t>Přítomný čas prostý tvoříme z infinitivu bez –to. </a:t>
            </a:r>
            <a:endParaRPr lang="en-US" sz="2400" dirty="0">
              <a:solidFill>
                <a:schemeClr val="tx1">
                  <a:lumMod val="90000"/>
                </a:schemeClr>
              </a:solidFill>
            </a:endParaRPr>
          </a:p>
        </p:txBody>
      </p:sp>
      <p:cxnSp>
        <p:nvCxnSpPr>
          <p:cNvPr id="47" name="Přímá spojovací čára 46"/>
          <p:cNvCxnSpPr/>
          <p:nvPr/>
        </p:nvCxnSpPr>
        <p:spPr>
          <a:xfrm>
            <a:off x="4572000" y="1772816"/>
            <a:ext cx="0" cy="4464050"/>
          </a:xfrm>
          <a:prstGeom prst="line">
            <a:avLst/>
          </a:prstGeom>
          <a:ln w="571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20" name="Obdélník 48"/>
          <p:cNvSpPr>
            <a:spLocks noChangeArrowheads="1"/>
          </p:cNvSpPr>
          <p:nvPr/>
        </p:nvSpPr>
        <p:spPr bwMode="auto">
          <a:xfrm>
            <a:off x="179388" y="5589588"/>
            <a:ext cx="45720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We do our homework at four o´clock.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You leave school at one o´clock.</a:t>
            </a:r>
            <a:endParaRPr lang="en-US" sz="2000" dirty="0">
              <a:solidFill>
                <a:srgbClr val="FF0000"/>
              </a:solidFill>
            </a:endParaRPr>
          </a:p>
        </p:txBody>
      </p:sp>
      <p:sp>
        <p:nvSpPr>
          <p:cNvPr id="13321" name="Obdélník 49"/>
          <p:cNvSpPr>
            <a:spLocks noChangeArrowheads="1"/>
          </p:cNvSpPr>
          <p:nvPr/>
        </p:nvSpPr>
        <p:spPr bwMode="auto">
          <a:xfrm>
            <a:off x="4932363" y="5661025"/>
            <a:ext cx="45720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She does her homework.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He goes to school.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She watches TV.</a:t>
            </a:r>
            <a:endParaRPr lang="en-US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928464"/>
          </a:xfrm>
        </p:spPr>
        <p:txBody>
          <a:bodyPr>
            <a:normAutofit fontScale="90000"/>
          </a:bodyPr>
          <a:lstStyle/>
          <a:p>
            <a:pPr indent="0" algn="ctr">
              <a:defRPr/>
            </a:pPr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Negative</a:t>
            </a:r>
            <a:b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36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zápor</a:t>
            </a:r>
            <a:br>
              <a:rPr lang="cs-CZ" sz="36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endParaRPr lang="en-US" dirty="0"/>
          </a:p>
        </p:txBody>
      </p:sp>
      <p:grpSp>
        <p:nvGrpSpPr>
          <p:cNvPr id="3" name="Zástupný symbol pro obsah 4"/>
          <p:cNvGrpSpPr>
            <a:grpSpLocks noGrp="1"/>
          </p:cNvGrpSpPr>
          <p:nvPr>
            <p:ph sz="half" idx="1"/>
          </p:nvPr>
        </p:nvGrpSpPr>
        <p:grpSpPr bwMode="auto">
          <a:xfrm>
            <a:off x="223838" y="1125538"/>
            <a:ext cx="3994150" cy="4524375"/>
            <a:chOff x="1835735" y="2060575"/>
            <a:chExt cx="6552615" cy="2663825"/>
          </a:xfrm>
        </p:grpSpPr>
        <p:grpSp>
          <p:nvGrpSpPr>
            <p:cNvPr id="4" name="Skupina 13"/>
            <p:cNvGrpSpPr>
              <a:grpSpLocks/>
            </p:cNvGrpSpPr>
            <p:nvPr/>
          </p:nvGrpSpPr>
          <p:grpSpPr bwMode="auto">
            <a:xfrm>
              <a:off x="1835735" y="2357245"/>
              <a:ext cx="1463496" cy="1564119"/>
              <a:chOff x="1835696" y="2213613"/>
              <a:chExt cx="1463205" cy="1563867"/>
            </a:xfrm>
          </p:grpSpPr>
          <p:sp>
            <p:nvSpPr>
              <p:cNvPr id="18" name="Zkosené hrany 2"/>
              <p:cNvSpPr/>
              <p:nvPr/>
            </p:nvSpPr>
            <p:spPr>
              <a:xfrm>
                <a:off x="1882565" y="2213235"/>
                <a:ext cx="1367025" cy="1564394"/>
              </a:xfrm>
              <a:prstGeom prst="bevel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14370" name="TextovéPole 3"/>
              <p:cNvSpPr txBox="1">
                <a:spLocks noChangeArrowheads="1"/>
              </p:cNvSpPr>
              <p:nvPr/>
            </p:nvSpPr>
            <p:spPr bwMode="auto">
              <a:xfrm>
                <a:off x="1835696" y="2276872"/>
                <a:ext cx="1463205" cy="132215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cs-CZ" sz="2800" b="1" dirty="0">
                    <a:solidFill>
                      <a:schemeClr val="bg1"/>
                    </a:solidFill>
                  </a:rPr>
                  <a:t>I</a:t>
                </a:r>
              </a:p>
              <a:p>
                <a:pPr algn="ctr"/>
                <a:r>
                  <a:rPr lang="cs-CZ" sz="2800" b="1" dirty="0">
                    <a:solidFill>
                      <a:schemeClr val="bg1"/>
                    </a:solidFill>
                  </a:rPr>
                  <a:t>you</a:t>
                </a:r>
                <a:br>
                  <a:rPr lang="cs-CZ" sz="2800" b="1" dirty="0">
                    <a:solidFill>
                      <a:schemeClr val="bg1"/>
                    </a:solidFill>
                  </a:rPr>
                </a:br>
                <a:r>
                  <a:rPr lang="cs-CZ" sz="2800" b="1" dirty="0">
                    <a:solidFill>
                      <a:schemeClr val="bg1"/>
                    </a:solidFill>
                  </a:rPr>
                  <a:t>we</a:t>
                </a:r>
                <a:br>
                  <a:rPr lang="cs-CZ" sz="2800" b="1" dirty="0">
                    <a:solidFill>
                      <a:schemeClr val="bg1"/>
                    </a:solidFill>
                  </a:rPr>
                </a:br>
                <a:r>
                  <a:rPr lang="cs-CZ" sz="2800" b="1" dirty="0">
                    <a:solidFill>
                      <a:schemeClr val="bg1"/>
                    </a:solidFill>
                  </a:rPr>
                  <a:t>they</a:t>
                </a:r>
                <a:endParaRPr lang="en-US" sz="2800" b="1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7" name="Zkosené hrany 6"/>
            <p:cNvSpPr/>
            <p:nvPr/>
          </p:nvSpPr>
          <p:spPr>
            <a:xfrm>
              <a:off x="3653591" y="2781209"/>
              <a:ext cx="1661593" cy="718766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4359" name="TextovéPole 5"/>
            <p:cNvSpPr txBox="1">
              <a:spLocks noChangeArrowheads="1"/>
            </p:cNvSpPr>
            <p:nvPr/>
          </p:nvSpPr>
          <p:spPr bwMode="auto">
            <a:xfrm>
              <a:off x="3653583" y="2950585"/>
              <a:ext cx="1780583" cy="3079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 dirty="0">
                  <a:solidFill>
                    <a:schemeClr val="bg1"/>
                  </a:solidFill>
                </a:rPr>
                <a:t>don´t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9" name="Zkosené hrany 8"/>
            <p:cNvSpPr/>
            <p:nvPr/>
          </p:nvSpPr>
          <p:spPr>
            <a:xfrm>
              <a:off x="5940235" y="2060575"/>
              <a:ext cx="1872547" cy="576694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4361" name="TextovéPole 7"/>
            <p:cNvSpPr txBox="1">
              <a:spLocks noChangeArrowheads="1"/>
            </p:cNvSpPr>
            <p:nvPr/>
          </p:nvSpPr>
          <p:spPr bwMode="auto">
            <a:xfrm>
              <a:off x="6011863" y="2060575"/>
              <a:ext cx="2016125" cy="5617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 dirty="0">
                  <a:solidFill>
                    <a:schemeClr val="bg1"/>
                  </a:solidFill>
                </a:rPr>
                <a:t>get up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grpSp>
          <p:nvGrpSpPr>
            <p:cNvPr id="5" name="Skupina 12"/>
            <p:cNvGrpSpPr>
              <a:grpSpLocks/>
            </p:cNvGrpSpPr>
            <p:nvPr/>
          </p:nvGrpSpPr>
          <p:grpSpPr bwMode="auto">
            <a:xfrm>
              <a:off x="5724070" y="2924215"/>
              <a:ext cx="2664280" cy="720634"/>
              <a:chOff x="5795681" y="3213016"/>
              <a:chExt cx="2664751" cy="719989"/>
            </a:xfrm>
          </p:grpSpPr>
          <p:sp>
            <p:nvSpPr>
              <p:cNvPr id="16" name="Zkosené hrany 15"/>
              <p:cNvSpPr/>
              <p:nvPr/>
            </p:nvSpPr>
            <p:spPr>
              <a:xfrm>
                <a:off x="5795681" y="3213016"/>
                <a:ext cx="2594419" cy="719989"/>
              </a:xfrm>
              <a:prstGeom prst="bevel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14368" name="TextovéPole 9"/>
              <p:cNvSpPr txBox="1">
                <a:spLocks noChangeArrowheads="1"/>
              </p:cNvSpPr>
              <p:nvPr/>
            </p:nvSpPr>
            <p:spPr bwMode="auto">
              <a:xfrm>
                <a:off x="5796136" y="3284984"/>
                <a:ext cx="2664296" cy="56124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800" b="1" dirty="0">
                    <a:solidFill>
                      <a:schemeClr val="bg1"/>
                    </a:solidFill>
                  </a:rPr>
                  <a:t>brush … teeth</a:t>
                </a:r>
                <a:endParaRPr lang="en-US" sz="2800" b="1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12" name="Zkosené hrany 11"/>
            <p:cNvSpPr/>
            <p:nvPr/>
          </p:nvSpPr>
          <p:spPr>
            <a:xfrm>
              <a:off x="5940235" y="3933665"/>
              <a:ext cx="2088711" cy="790735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4364" name="TextovéPole 11"/>
            <p:cNvSpPr txBox="1">
              <a:spLocks noChangeArrowheads="1"/>
            </p:cNvSpPr>
            <p:nvPr/>
          </p:nvSpPr>
          <p:spPr bwMode="auto">
            <a:xfrm>
              <a:off x="6084887" y="4076700"/>
              <a:ext cx="2303463" cy="5617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 dirty="0">
                  <a:solidFill>
                    <a:schemeClr val="bg1"/>
                  </a:solidFill>
                </a:rPr>
                <a:t>go to bed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14" name="Levá složená závorka 13"/>
            <p:cNvSpPr/>
            <p:nvPr/>
          </p:nvSpPr>
          <p:spPr>
            <a:xfrm>
              <a:off x="5424568" y="2272746"/>
              <a:ext cx="289085" cy="2232005"/>
            </a:xfrm>
            <a:prstGeom prst="leftBrace">
              <a:avLst/>
            </a:prstGeom>
            <a:ln w="57150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5" name="Pravá složená závorka 14"/>
            <p:cNvSpPr/>
            <p:nvPr/>
          </p:nvSpPr>
          <p:spPr>
            <a:xfrm>
              <a:off x="3275955" y="2492395"/>
              <a:ext cx="359404" cy="1513239"/>
            </a:xfrm>
            <a:prstGeom prst="rightBrace">
              <a:avLst/>
            </a:prstGeom>
            <a:ln w="57150">
              <a:solidFill>
                <a:schemeClr val="accent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</p:grpSp>
      <p:grpSp>
        <p:nvGrpSpPr>
          <p:cNvPr id="6" name="Zástupný symbol pro obsah 19"/>
          <p:cNvGrpSpPr>
            <a:grpSpLocks noGrp="1"/>
          </p:cNvGrpSpPr>
          <p:nvPr>
            <p:ph sz="half" idx="2"/>
          </p:nvPr>
        </p:nvGrpSpPr>
        <p:grpSpPr bwMode="auto">
          <a:xfrm>
            <a:off x="4572000" y="1125538"/>
            <a:ext cx="4572000" cy="4454525"/>
            <a:chOff x="1269807" y="2391048"/>
            <a:chExt cx="8479046" cy="2570565"/>
          </a:xfrm>
        </p:grpSpPr>
        <p:sp>
          <p:nvSpPr>
            <p:cNvPr id="21" name="Zkosené hrany 20"/>
            <p:cNvSpPr/>
            <p:nvPr/>
          </p:nvSpPr>
          <p:spPr>
            <a:xfrm>
              <a:off x="1402293" y="2764815"/>
              <a:ext cx="1513274" cy="1416284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4345" name="TextovéPole 3"/>
            <p:cNvSpPr txBox="1">
              <a:spLocks noChangeArrowheads="1"/>
            </p:cNvSpPr>
            <p:nvPr/>
          </p:nvSpPr>
          <p:spPr bwMode="auto">
            <a:xfrm>
              <a:off x="1269807" y="2972719"/>
              <a:ext cx="1869604" cy="7991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2800" b="1" dirty="0">
                  <a:solidFill>
                    <a:schemeClr val="bg1"/>
                  </a:solidFill>
                </a:rPr>
                <a:t>he</a:t>
              </a:r>
            </a:p>
            <a:p>
              <a:pPr algn="ctr"/>
              <a:r>
                <a:rPr lang="cs-CZ" sz="2800" b="1" dirty="0">
                  <a:solidFill>
                    <a:schemeClr val="bg1"/>
                  </a:solidFill>
                </a:rPr>
                <a:t>she</a:t>
              </a:r>
            </a:p>
            <a:p>
              <a:pPr algn="ctr"/>
              <a:r>
                <a:rPr lang="cs-CZ" sz="2800" b="1" dirty="0">
                  <a:solidFill>
                    <a:schemeClr val="bg1"/>
                  </a:solidFill>
                </a:rPr>
                <a:t>it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23" name="Zkosené hrany 22"/>
            <p:cNvSpPr/>
            <p:nvPr/>
          </p:nvSpPr>
          <p:spPr>
            <a:xfrm>
              <a:off x="3633931" y="3068959"/>
              <a:ext cx="2311128" cy="93625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4347" name="TextovéPole 5"/>
            <p:cNvSpPr txBox="1">
              <a:spLocks noChangeArrowheads="1"/>
            </p:cNvSpPr>
            <p:nvPr/>
          </p:nvSpPr>
          <p:spPr bwMode="auto">
            <a:xfrm>
              <a:off x="3406497" y="3284538"/>
              <a:ext cx="2804406" cy="3018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 dirty="0">
                  <a:solidFill>
                    <a:schemeClr val="bg1"/>
                  </a:solidFill>
                </a:rPr>
                <a:t>doesn´t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25" name="Zkosené hrany 24"/>
            <p:cNvSpPr/>
            <p:nvPr/>
          </p:nvSpPr>
          <p:spPr>
            <a:xfrm>
              <a:off x="6345458" y="2391048"/>
              <a:ext cx="2929394" cy="574392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4349" name="TextovéPole 7"/>
            <p:cNvSpPr txBox="1">
              <a:spLocks noChangeArrowheads="1"/>
            </p:cNvSpPr>
            <p:nvPr/>
          </p:nvSpPr>
          <p:spPr bwMode="auto">
            <a:xfrm>
              <a:off x="6344446" y="2432596"/>
              <a:ext cx="3404407" cy="5505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 dirty="0">
                  <a:solidFill>
                    <a:schemeClr val="bg1"/>
                  </a:solidFill>
                </a:rPr>
                <a:t>play the piano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27" name="Zkosené hrany 26"/>
            <p:cNvSpPr/>
            <p:nvPr/>
          </p:nvSpPr>
          <p:spPr>
            <a:xfrm>
              <a:off x="6610428" y="3305312"/>
              <a:ext cx="2590820" cy="649512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4351" name="TextovéPole 9"/>
            <p:cNvSpPr txBox="1">
              <a:spLocks noChangeArrowheads="1"/>
            </p:cNvSpPr>
            <p:nvPr/>
          </p:nvSpPr>
          <p:spPr bwMode="auto">
            <a:xfrm>
              <a:off x="6477989" y="3388199"/>
              <a:ext cx="2881312" cy="52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 dirty="0">
                  <a:solidFill>
                    <a:schemeClr val="bg1"/>
                  </a:solidFill>
                </a:rPr>
                <a:t>listen to music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grpSp>
          <p:nvGrpSpPr>
            <p:cNvPr id="8" name="Skupina 12"/>
            <p:cNvGrpSpPr>
              <a:grpSpLocks/>
            </p:cNvGrpSpPr>
            <p:nvPr/>
          </p:nvGrpSpPr>
          <p:grpSpPr bwMode="auto">
            <a:xfrm>
              <a:off x="6344445" y="4385350"/>
              <a:ext cx="3071493" cy="576263"/>
              <a:chOff x="6416752" y="4672861"/>
              <a:chExt cx="3071520" cy="576181"/>
            </a:xfrm>
          </p:grpSpPr>
          <p:sp>
            <p:nvSpPr>
              <p:cNvPr id="32" name="Zkosené hrany 10"/>
              <p:cNvSpPr/>
              <p:nvPr/>
            </p:nvSpPr>
            <p:spPr>
              <a:xfrm>
                <a:off x="6417765" y="4672900"/>
                <a:ext cx="2932362" cy="576142"/>
              </a:xfrm>
              <a:prstGeom prst="bevel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14356" name="TextovéPole 11"/>
              <p:cNvSpPr txBox="1">
                <a:spLocks noChangeArrowheads="1"/>
              </p:cNvSpPr>
              <p:nvPr/>
            </p:nvSpPr>
            <p:spPr bwMode="auto">
              <a:xfrm>
                <a:off x="6416753" y="4672861"/>
                <a:ext cx="3071519" cy="5504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800" b="1" dirty="0">
                    <a:solidFill>
                      <a:schemeClr val="bg1"/>
                    </a:solidFill>
                  </a:rPr>
                  <a:t>have a shower</a:t>
                </a:r>
                <a:endParaRPr lang="en-US" sz="2800" b="1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30" name="Pravá složená závorka 29"/>
            <p:cNvSpPr/>
            <p:nvPr/>
          </p:nvSpPr>
          <p:spPr>
            <a:xfrm>
              <a:off x="2871405" y="2806956"/>
              <a:ext cx="506387" cy="1223904"/>
            </a:xfrm>
            <a:prstGeom prst="rightBrac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31" name="Levá složená závorka 30"/>
            <p:cNvSpPr/>
            <p:nvPr/>
          </p:nvSpPr>
          <p:spPr>
            <a:xfrm>
              <a:off x="5945059" y="2556861"/>
              <a:ext cx="503444" cy="2016327"/>
            </a:xfrm>
            <a:prstGeom prst="leftBrac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</p:grpSp>
      <p:sp>
        <p:nvSpPr>
          <p:cNvPr id="14341" name="Obdélník 33"/>
          <p:cNvSpPr>
            <a:spLocks noChangeArrowheads="1"/>
          </p:cNvSpPr>
          <p:nvPr/>
        </p:nvSpPr>
        <p:spPr bwMode="auto">
          <a:xfrm>
            <a:off x="4716463" y="5661025"/>
            <a:ext cx="45720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He doesn´t play computer games.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She doesn´t get up at five o´clock.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It doesn´t go to </a:t>
            </a:r>
            <a:r>
              <a:rPr lang="cs-CZ" sz="2000" b="1" dirty="0" err="1" smtClean="0">
                <a:solidFill>
                  <a:srgbClr val="FF0000"/>
                </a:solidFill>
              </a:rPr>
              <a:t>school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en-US" sz="2000" dirty="0">
              <a:solidFill>
                <a:srgbClr val="FF0000"/>
              </a:solidFill>
            </a:endParaRPr>
          </a:p>
        </p:txBody>
      </p:sp>
      <p:sp>
        <p:nvSpPr>
          <p:cNvPr id="14342" name="Obdélník 34"/>
          <p:cNvSpPr>
            <a:spLocks noChangeArrowheads="1"/>
          </p:cNvSpPr>
          <p:nvPr/>
        </p:nvSpPr>
        <p:spPr bwMode="auto">
          <a:xfrm>
            <a:off x="179388" y="5661025"/>
            <a:ext cx="45720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I don´t brush my teeth.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We don´t go home after lunch.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They don´t watch TV at night.</a:t>
            </a:r>
            <a:endParaRPr lang="en-US" sz="2000" b="1" dirty="0">
              <a:solidFill>
                <a:srgbClr val="FF0000"/>
              </a:solidFill>
            </a:endParaRPr>
          </a:p>
        </p:txBody>
      </p:sp>
      <p:cxnSp>
        <p:nvCxnSpPr>
          <p:cNvPr id="37" name="Přímá spojovací čára 36"/>
          <p:cNvCxnSpPr/>
          <p:nvPr/>
        </p:nvCxnSpPr>
        <p:spPr>
          <a:xfrm>
            <a:off x="4356100" y="1268413"/>
            <a:ext cx="71438" cy="5256212"/>
          </a:xfrm>
          <a:prstGeom prst="line">
            <a:avLst/>
          </a:prstGeom>
          <a:ln w="571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398587"/>
          </a:xfrm>
        </p:spPr>
        <p:txBody>
          <a:bodyPr>
            <a:normAutofit fontScale="90000"/>
          </a:bodyPr>
          <a:lstStyle/>
          <a:p>
            <a:pPr indent="0" algn="ctr">
              <a:defRPr/>
            </a:pPr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QUESTIONS</a:t>
            </a:r>
            <a:b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44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36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</a:t>
            </a:r>
            <a:endParaRPr lang="en-US" sz="3600" dirty="0"/>
          </a:p>
        </p:txBody>
      </p:sp>
      <p:grpSp>
        <p:nvGrpSpPr>
          <p:cNvPr id="3" name="Zástupný symbol pro obsah 4"/>
          <p:cNvGrpSpPr>
            <a:grpSpLocks noGrp="1"/>
          </p:cNvGrpSpPr>
          <p:nvPr>
            <p:ph sz="half" idx="1"/>
          </p:nvPr>
        </p:nvGrpSpPr>
        <p:grpSpPr bwMode="auto">
          <a:xfrm>
            <a:off x="179388" y="1412875"/>
            <a:ext cx="4321175" cy="4462463"/>
            <a:chOff x="1487661" y="1916113"/>
            <a:chExt cx="7895406" cy="2911650"/>
          </a:xfrm>
        </p:grpSpPr>
        <p:grpSp>
          <p:nvGrpSpPr>
            <p:cNvPr id="4" name="Skupina 14"/>
            <p:cNvGrpSpPr>
              <a:grpSpLocks/>
            </p:cNvGrpSpPr>
            <p:nvPr/>
          </p:nvGrpSpPr>
          <p:grpSpPr bwMode="auto">
            <a:xfrm>
              <a:off x="1487661" y="2761721"/>
              <a:ext cx="1467606" cy="657696"/>
              <a:chOff x="1488063" y="2545229"/>
              <a:chExt cx="1467813" cy="657789"/>
            </a:xfrm>
          </p:grpSpPr>
          <p:sp>
            <p:nvSpPr>
              <p:cNvPr id="18" name="Zkosené hrany 3"/>
              <p:cNvSpPr/>
              <p:nvPr/>
            </p:nvSpPr>
            <p:spPr>
              <a:xfrm>
                <a:off x="1618607" y="2544838"/>
                <a:ext cx="1224222" cy="657830"/>
              </a:xfrm>
              <a:prstGeom prst="bevel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15393" name="TextovéPole 4"/>
              <p:cNvSpPr txBox="1">
                <a:spLocks noChangeArrowheads="1"/>
              </p:cNvSpPr>
              <p:nvPr/>
            </p:nvSpPr>
            <p:spPr bwMode="auto">
              <a:xfrm>
                <a:off x="1488063" y="2686183"/>
                <a:ext cx="1467813" cy="34139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cs-CZ" sz="2800" b="1" dirty="0">
                    <a:solidFill>
                      <a:schemeClr val="bg1"/>
                    </a:solidFill>
                  </a:rPr>
                  <a:t>Do</a:t>
                </a:r>
                <a:endParaRPr lang="en-US" sz="2800" b="1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5" name="Skupina 13"/>
            <p:cNvGrpSpPr>
              <a:grpSpLocks/>
            </p:cNvGrpSpPr>
            <p:nvPr/>
          </p:nvGrpSpPr>
          <p:grpSpPr bwMode="auto">
            <a:xfrm>
              <a:off x="3724692" y="2197982"/>
              <a:ext cx="1842261" cy="2160997"/>
              <a:chOff x="4013431" y="1982251"/>
              <a:chExt cx="1841385" cy="2161304"/>
            </a:xfrm>
          </p:grpSpPr>
          <p:sp>
            <p:nvSpPr>
              <p:cNvPr id="16" name="Zkosené hrany 15"/>
              <p:cNvSpPr/>
              <p:nvPr/>
            </p:nvSpPr>
            <p:spPr>
              <a:xfrm>
                <a:off x="4140319" y="1982121"/>
                <a:ext cx="1510490" cy="2160997"/>
              </a:xfrm>
              <a:prstGeom prst="bevel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15391" name="TextovéPole 6"/>
              <p:cNvSpPr txBox="1">
                <a:spLocks noChangeArrowheads="1"/>
              </p:cNvSpPr>
              <p:nvPr/>
            </p:nvSpPr>
            <p:spPr bwMode="auto">
              <a:xfrm>
                <a:off x="4013431" y="2358130"/>
                <a:ext cx="1841385" cy="118485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cs-CZ" sz="2800" b="1" dirty="0">
                    <a:solidFill>
                      <a:schemeClr val="bg1"/>
                    </a:solidFill>
                  </a:rPr>
                  <a:t>I</a:t>
                </a:r>
                <a:br>
                  <a:rPr lang="cs-CZ" sz="2800" b="1" dirty="0">
                    <a:solidFill>
                      <a:schemeClr val="bg1"/>
                    </a:solidFill>
                  </a:rPr>
                </a:br>
                <a:r>
                  <a:rPr lang="cs-CZ" sz="2800" b="1" dirty="0">
                    <a:solidFill>
                      <a:schemeClr val="bg1"/>
                    </a:solidFill>
                  </a:rPr>
                  <a:t>we</a:t>
                </a:r>
              </a:p>
              <a:p>
                <a:pPr algn="ctr"/>
                <a:r>
                  <a:rPr lang="cs-CZ" sz="2800" b="1" dirty="0">
                    <a:solidFill>
                      <a:schemeClr val="bg1"/>
                    </a:solidFill>
                  </a:rPr>
                  <a:t>you</a:t>
                </a:r>
              </a:p>
              <a:p>
                <a:pPr algn="ctr"/>
                <a:r>
                  <a:rPr lang="cs-CZ" sz="2800" b="1" dirty="0">
                    <a:solidFill>
                      <a:schemeClr val="bg1"/>
                    </a:solidFill>
                  </a:rPr>
                  <a:t>they</a:t>
                </a:r>
                <a:endParaRPr lang="en-US" sz="2800" b="1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8" name="Zkosené hrany 7"/>
            <p:cNvSpPr/>
            <p:nvPr/>
          </p:nvSpPr>
          <p:spPr>
            <a:xfrm>
              <a:off x="6372255" y="1916113"/>
              <a:ext cx="2616332" cy="720921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5383" name="TextovéPole 8"/>
            <p:cNvSpPr txBox="1">
              <a:spLocks noChangeArrowheads="1"/>
            </p:cNvSpPr>
            <p:nvPr/>
          </p:nvSpPr>
          <p:spPr bwMode="auto">
            <a:xfrm>
              <a:off x="6372226" y="1989138"/>
              <a:ext cx="2879252" cy="6224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 dirty="0">
                  <a:solidFill>
                    <a:schemeClr val="bg1"/>
                  </a:solidFill>
                </a:rPr>
                <a:t>take the bus?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10" name="Zkosené hrany 9"/>
            <p:cNvSpPr/>
            <p:nvPr/>
          </p:nvSpPr>
          <p:spPr>
            <a:xfrm>
              <a:off x="6372255" y="2852481"/>
              <a:ext cx="2448098" cy="648414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5385" name="TextovéPole 10"/>
            <p:cNvSpPr txBox="1">
              <a:spLocks noChangeArrowheads="1"/>
            </p:cNvSpPr>
            <p:nvPr/>
          </p:nvSpPr>
          <p:spPr bwMode="auto">
            <a:xfrm>
              <a:off x="6356495" y="2855677"/>
              <a:ext cx="3026572" cy="6224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 dirty="0">
                  <a:solidFill>
                    <a:schemeClr val="bg1"/>
                  </a:solidFill>
                </a:rPr>
                <a:t>go skiing?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12" name="Zkosené hrany 11"/>
            <p:cNvSpPr/>
            <p:nvPr/>
          </p:nvSpPr>
          <p:spPr>
            <a:xfrm>
              <a:off x="6357751" y="3748454"/>
              <a:ext cx="2761362" cy="1079309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5387" name="TextovéPole 12"/>
            <p:cNvSpPr txBox="1">
              <a:spLocks noChangeArrowheads="1"/>
            </p:cNvSpPr>
            <p:nvPr/>
          </p:nvSpPr>
          <p:spPr bwMode="auto">
            <a:xfrm>
              <a:off x="6093315" y="3889198"/>
              <a:ext cx="3289751" cy="6224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2800" b="1" dirty="0">
                  <a:solidFill>
                    <a:schemeClr val="bg1"/>
                  </a:solidFill>
                </a:rPr>
                <a:t>collect</a:t>
              </a:r>
              <a:r>
                <a:rPr lang="cs-CZ" dirty="0"/>
                <a:t> </a:t>
              </a:r>
              <a:r>
                <a:rPr lang="cs-CZ" sz="2800" b="1" dirty="0">
                  <a:solidFill>
                    <a:schemeClr val="bg1"/>
                  </a:solidFill>
                </a:rPr>
                <a:t>posters?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14" name="Levá složená závorka 13"/>
            <p:cNvSpPr/>
            <p:nvPr/>
          </p:nvSpPr>
          <p:spPr>
            <a:xfrm>
              <a:off x="2917651" y="2492021"/>
              <a:ext cx="791862" cy="1513312"/>
            </a:xfrm>
            <a:prstGeom prst="leftBrac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5" name="Pravá složená závorka 14"/>
            <p:cNvSpPr/>
            <p:nvPr/>
          </p:nvSpPr>
          <p:spPr>
            <a:xfrm>
              <a:off x="5507879" y="2205103"/>
              <a:ext cx="791860" cy="2160691"/>
            </a:xfrm>
            <a:prstGeom prst="rightBrac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</p:grpSp>
      <p:grpSp>
        <p:nvGrpSpPr>
          <p:cNvPr id="6" name="Zástupný symbol pro obsah 20"/>
          <p:cNvGrpSpPr>
            <a:grpSpLocks noGrp="1"/>
          </p:cNvGrpSpPr>
          <p:nvPr>
            <p:ph sz="half" idx="2"/>
          </p:nvPr>
        </p:nvGrpSpPr>
        <p:grpSpPr bwMode="auto">
          <a:xfrm>
            <a:off x="4643438" y="1412875"/>
            <a:ext cx="4254500" cy="4525963"/>
            <a:chOff x="1303279" y="2492375"/>
            <a:chExt cx="7661334" cy="2376488"/>
          </a:xfrm>
        </p:grpSpPr>
        <p:sp>
          <p:nvSpPr>
            <p:cNvPr id="22" name="Zkosené hrany 21"/>
            <p:cNvSpPr/>
            <p:nvPr/>
          </p:nvSpPr>
          <p:spPr>
            <a:xfrm>
              <a:off x="1431920" y="3172562"/>
              <a:ext cx="1557996" cy="567657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5368" name="TextovéPole 3"/>
            <p:cNvSpPr txBox="1">
              <a:spLocks noChangeArrowheads="1"/>
            </p:cNvSpPr>
            <p:nvPr/>
          </p:nvSpPr>
          <p:spPr bwMode="auto">
            <a:xfrm>
              <a:off x="1303279" y="3286383"/>
              <a:ext cx="2074646" cy="2747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 dirty="0">
                  <a:solidFill>
                    <a:schemeClr val="bg1"/>
                  </a:solidFill>
                </a:rPr>
                <a:t>Does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grpSp>
          <p:nvGrpSpPr>
            <p:cNvPr id="7" name="Skupina 12"/>
            <p:cNvGrpSpPr>
              <a:grpSpLocks/>
            </p:cNvGrpSpPr>
            <p:nvPr/>
          </p:nvGrpSpPr>
          <p:grpSpPr bwMode="auto">
            <a:xfrm>
              <a:off x="3637256" y="2946094"/>
              <a:ext cx="1944981" cy="1285537"/>
              <a:chOff x="3852868" y="2873808"/>
              <a:chExt cx="1945256" cy="1286275"/>
            </a:xfrm>
          </p:grpSpPr>
          <p:sp>
            <p:nvSpPr>
              <p:cNvPr id="33" name="Zkosené hrany 4"/>
              <p:cNvSpPr/>
              <p:nvPr/>
            </p:nvSpPr>
            <p:spPr>
              <a:xfrm>
                <a:off x="4140364" y="2873547"/>
                <a:ext cx="1223699" cy="1286926"/>
              </a:xfrm>
              <a:prstGeom prst="bevel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15379" name="TextovéPole 5"/>
              <p:cNvSpPr txBox="1">
                <a:spLocks noChangeArrowheads="1"/>
              </p:cNvSpPr>
              <p:nvPr/>
            </p:nvSpPr>
            <p:spPr bwMode="auto">
              <a:xfrm>
                <a:off x="3852868" y="2987303"/>
                <a:ext cx="1945256" cy="7276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cs-CZ" sz="2800" b="1" dirty="0">
                    <a:solidFill>
                      <a:schemeClr val="bg1"/>
                    </a:solidFill>
                  </a:rPr>
                  <a:t>he</a:t>
                </a:r>
              </a:p>
              <a:p>
                <a:pPr algn="ctr"/>
                <a:r>
                  <a:rPr lang="cs-CZ" sz="2800" b="1" dirty="0">
                    <a:solidFill>
                      <a:schemeClr val="bg1"/>
                    </a:solidFill>
                  </a:rPr>
                  <a:t>she</a:t>
                </a:r>
              </a:p>
              <a:p>
                <a:pPr algn="ctr"/>
                <a:r>
                  <a:rPr lang="cs-CZ" sz="2800" b="1" dirty="0">
                    <a:solidFill>
                      <a:schemeClr val="bg1"/>
                    </a:solidFill>
                  </a:rPr>
                  <a:t>it</a:t>
                </a:r>
                <a:endParaRPr lang="en-US" sz="2800" b="1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25" name="Zkosené hrany 24"/>
            <p:cNvSpPr/>
            <p:nvPr/>
          </p:nvSpPr>
          <p:spPr>
            <a:xfrm>
              <a:off x="6011568" y="2492375"/>
              <a:ext cx="2592848" cy="649346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5371" name="TextovéPole 7"/>
            <p:cNvSpPr txBox="1">
              <a:spLocks noChangeArrowheads="1"/>
            </p:cNvSpPr>
            <p:nvPr/>
          </p:nvSpPr>
          <p:spPr bwMode="auto">
            <a:xfrm>
              <a:off x="6227764" y="2565400"/>
              <a:ext cx="2305050" cy="5009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 dirty="0">
                  <a:solidFill>
                    <a:schemeClr val="bg1"/>
                  </a:solidFill>
                </a:rPr>
                <a:t>go to bed?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27" name="Zkosené hrany 26"/>
            <p:cNvSpPr/>
            <p:nvPr/>
          </p:nvSpPr>
          <p:spPr>
            <a:xfrm>
              <a:off x="6011568" y="3357613"/>
              <a:ext cx="2664315" cy="575992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5373" name="TextovéPole 9"/>
            <p:cNvSpPr txBox="1">
              <a:spLocks noChangeArrowheads="1"/>
            </p:cNvSpPr>
            <p:nvPr/>
          </p:nvSpPr>
          <p:spPr bwMode="auto">
            <a:xfrm>
              <a:off x="6156326" y="3357563"/>
              <a:ext cx="2808287" cy="5009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 dirty="0">
                  <a:solidFill>
                    <a:schemeClr val="bg1"/>
                  </a:solidFill>
                </a:rPr>
                <a:t>have dinner?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29" name="Zkosené hrany 28"/>
            <p:cNvSpPr/>
            <p:nvPr/>
          </p:nvSpPr>
          <p:spPr>
            <a:xfrm>
              <a:off x="6085894" y="4149498"/>
              <a:ext cx="2447053" cy="719365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5375" name="TextovéPole 11"/>
            <p:cNvSpPr txBox="1">
              <a:spLocks noChangeArrowheads="1"/>
            </p:cNvSpPr>
            <p:nvPr/>
          </p:nvSpPr>
          <p:spPr bwMode="auto">
            <a:xfrm>
              <a:off x="6227764" y="4221163"/>
              <a:ext cx="2736725" cy="5009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800" b="1" dirty="0">
                  <a:solidFill>
                    <a:schemeClr val="bg1"/>
                  </a:solidFill>
                </a:rPr>
                <a:t>play tennis?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31" name="Levá složená závorka 30"/>
            <p:cNvSpPr/>
            <p:nvPr/>
          </p:nvSpPr>
          <p:spPr>
            <a:xfrm>
              <a:off x="3058525" y="2997514"/>
              <a:ext cx="577459" cy="1223670"/>
            </a:xfrm>
            <a:prstGeom prst="leftBrac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32" name="Pravá složená závorka 31"/>
            <p:cNvSpPr/>
            <p:nvPr/>
          </p:nvSpPr>
          <p:spPr>
            <a:xfrm>
              <a:off x="5294034" y="2984177"/>
              <a:ext cx="574599" cy="1209500"/>
            </a:xfrm>
            <a:prstGeom prst="rightBrac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</p:grpSp>
      <p:sp>
        <p:nvSpPr>
          <p:cNvPr id="20" name="Obdélník 19"/>
          <p:cNvSpPr/>
          <p:nvPr/>
        </p:nvSpPr>
        <p:spPr>
          <a:xfrm>
            <a:off x="0" y="6021388"/>
            <a:ext cx="4572000" cy="70802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1600" b="1" dirty="0">
                <a:solidFill>
                  <a:schemeClr val="accent4"/>
                </a:solidFill>
              </a:rPr>
              <a:t/>
            </a:r>
            <a:br>
              <a:rPr lang="cs-CZ" sz="1600" b="1" dirty="0">
                <a:solidFill>
                  <a:schemeClr val="accent4"/>
                </a:solidFill>
              </a:rPr>
            </a:br>
            <a:r>
              <a:rPr lang="cs-CZ" sz="2400" b="1" dirty="0">
                <a:solidFill>
                  <a:srgbClr val="FF0000"/>
                </a:solidFill>
              </a:rPr>
              <a:t>Do we play football?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15366" name="Obdélník 34"/>
          <p:cNvSpPr>
            <a:spLocks noChangeArrowheads="1"/>
          </p:cNvSpPr>
          <p:nvPr/>
        </p:nvSpPr>
        <p:spPr bwMode="auto">
          <a:xfrm>
            <a:off x="5435600" y="6165850"/>
            <a:ext cx="333617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Does he watch DVDs?</a:t>
            </a:r>
            <a:endParaRPr lang="en-US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398587"/>
          </a:xfrm>
        </p:spPr>
        <p:txBody>
          <a:bodyPr>
            <a:normAutofit fontScale="90000"/>
          </a:bodyPr>
          <a:lstStyle/>
          <a:p>
            <a:pPr indent="0" algn="ctr">
              <a:defRPr/>
            </a:pPr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Short answers</a:t>
            </a:r>
            <a:b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27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krátké odpovědi</a:t>
            </a:r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endParaRPr lang="en-US" dirty="0"/>
          </a:p>
        </p:txBody>
      </p:sp>
      <p:grpSp>
        <p:nvGrpSpPr>
          <p:cNvPr id="3" name="Zástupný symbol pro obsah 4"/>
          <p:cNvGrpSpPr>
            <a:grpSpLocks noGrp="1"/>
          </p:cNvGrpSpPr>
          <p:nvPr>
            <p:ph sz="half" idx="1"/>
          </p:nvPr>
        </p:nvGrpSpPr>
        <p:grpSpPr bwMode="auto">
          <a:xfrm>
            <a:off x="0" y="1125538"/>
            <a:ext cx="4356100" cy="4524375"/>
            <a:chOff x="1258888" y="981075"/>
            <a:chExt cx="6835322" cy="4103688"/>
          </a:xfrm>
        </p:grpSpPr>
        <p:grpSp>
          <p:nvGrpSpPr>
            <p:cNvPr id="4" name="Skupina 12"/>
            <p:cNvGrpSpPr>
              <a:grpSpLocks/>
            </p:cNvGrpSpPr>
            <p:nvPr/>
          </p:nvGrpSpPr>
          <p:grpSpPr bwMode="auto">
            <a:xfrm>
              <a:off x="1258888" y="2781301"/>
              <a:ext cx="2089585" cy="811360"/>
              <a:chOff x="1475656" y="1916833"/>
              <a:chExt cx="2087715" cy="811826"/>
            </a:xfrm>
          </p:grpSpPr>
          <p:sp>
            <p:nvSpPr>
              <p:cNvPr id="22" name="Zkosené hrany 2"/>
              <p:cNvSpPr/>
              <p:nvPr/>
            </p:nvSpPr>
            <p:spPr>
              <a:xfrm>
                <a:off x="1475656" y="1916470"/>
                <a:ext cx="1411138" cy="812565"/>
              </a:xfrm>
              <a:prstGeom prst="bevel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16427" name="TextovéPole 3"/>
              <p:cNvSpPr txBox="1">
                <a:spLocks noChangeArrowheads="1"/>
              </p:cNvSpPr>
              <p:nvPr/>
            </p:nvSpPr>
            <p:spPr bwMode="auto">
              <a:xfrm>
                <a:off x="1547664" y="2060848"/>
                <a:ext cx="2015707" cy="47467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800" b="1" dirty="0">
                    <a:solidFill>
                      <a:schemeClr val="bg1"/>
                    </a:solidFill>
                  </a:rPr>
                  <a:t>Yes,</a:t>
                </a:r>
                <a:endParaRPr lang="en-US" sz="2800" b="1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5" name="Skupina 8"/>
            <p:cNvGrpSpPr>
              <a:grpSpLocks/>
            </p:cNvGrpSpPr>
            <p:nvPr/>
          </p:nvGrpSpPr>
          <p:grpSpPr bwMode="auto">
            <a:xfrm>
              <a:off x="3708402" y="981075"/>
              <a:ext cx="1703937" cy="1943100"/>
              <a:chOff x="3275856" y="1484784"/>
              <a:chExt cx="1703776" cy="1944216"/>
            </a:xfrm>
          </p:grpSpPr>
          <p:sp>
            <p:nvSpPr>
              <p:cNvPr id="20" name="Zkosené hrany 4"/>
              <p:cNvSpPr/>
              <p:nvPr/>
            </p:nvSpPr>
            <p:spPr>
              <a:xfrm>
                <a:off x="3275002" y="1484784"/>
                <a:ext cx="1584131" cy="1943527"/>
              </a:xfrm>
              <a:prstGeom prst="bevel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16425" name="TextovéPole 5"/>
              <p:cNvSpPr txBox="1">
                <a:spLocks noChangeArrowheads="1"/>
              </p:cNvSpPr>
              <p:nvPr/>
            </p:nvSpPr>
            <p:spPr bwMode="auto">
              <a:xfrm>
                <a:off x="3367896" y="1550111"/>
                <a:ext cx="1611736" cy="164740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cs-CZ" sz="2800" b="1" dirty="0">
                    <a:solidFill>
                      <a:schemeClr val="bg1"/>
                    </a:solidFill>
                  </a:rPr>
                  <a:t>I</a:t>
                </a:r>
              </a:p>
              <a:p>
                <a:pPr algn="ctr"/>
                <a:r>
                  <a:rPr lang="cs-CZ" sz="2800" b="1" dirty="0">
                    <a:solidFill>
                      <a:schemeClr val="bg1"/>
                    </a:solidFill>
                  </a:rPr>
                  <a:t>you</a:t>
                </a:r>
              </a:p>
              <a:p>
                <a:pPr algn="ctr"/>
                <a:r>
                  <a:rPr lang="cs-CZ" sz="2800" b="1" dirty="0">
                    <a:solidFill>
                      <a:schemeClr val="bg1"/>
                    </a:solidFill>
                  </a:rPr>
                  <a:t>we</a:t>
                </a:r>
              </a:p>
              <a:p>
                <a:pPr algn="ctr"/>
                <a:r>
                  <a:rPr lang="cs-CZ" sz="2800" b="1" dirty="0">
                    <a:solidFill>
                      <a:schemeClr val="bg1"/>
                    </a:solidFill>
                  </a:rPr>
                  <a:t>they</a:t>
                </a:r>
                <a:endParaRPr lang="en-US" sz="2800" b="1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6" name="Skupina 9"/>
            <p:cNvGrpSpPr>
              <a:grpSpLocks/>
            </p:cNvGrpSpPr>
            <p:nvPr/>
          </p:nvGrpSpPr>
          <p:grpSpPr bwMode="auto">
            <a:xfrm>
              <a:off x="6371909" y="1438102"/>
              <a:ext cx="1157332" cy="865187"/>
              <a:chOff x="5868146" y="2086703"/>
              <a:chExt cx="1156297" cy="864096"/>
            </a:xfrm>
          </p:grpSpPr>
          <p:sp>
            <p:nvSpPr>
              <p:cNvPr id="18" name="Zkosené hrany 6"/>
              <p:cNvSpPr/>
              <p:nvPr/>
            </p:nvSpPr>
            <p:spPr>
              <a:xfrm>
                <a:off x="5896538" y="2086121"/>
                <a:ext cx="1077642" cy="864284"/>
              </a:xfrm>
              <a:prstGeom prst="bevel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16423" name="TextovéPole 7"/>
              <p:cNvSpPr txBox="1">
                <a:spLocks noChangeArrowheads="1"/>
              </p:cNvSpPr>
              <p:nvPr/>
            </p:nvSpPr>
            <p:spPr bwMode="auto">
              <a:xfrm>
                <a:off x="5868146" y="2276872"/>
                <a:ext cx="1156297" cy="47380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800" b="1" dirty="0">
                    <a:solidFill>
                      <a:schemeClr val="bg1"/>
                    </a:solidFill>
                  </a:rPr>
                  <a:t>do.</a:t>
                </a:r>
                <a:endParaRPr lang="en-US" sz="2800" b="1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7" name="Skupina 16"/>
            <p:cNvGrpSpPr>
              <a:grpSpLocks/>
            </p:cNvGrpSpPr>
            <p:nvPr/>
          </p:nvGrpSpPr>
          <p:grpSpPr bwMode="auto">
            <a:xfrm>
              <a:off x="3851274" y="3357563"/>
              <a:ext cx="1603079" cy="1727200"/>
              <a:chOff x="3779912" y="3429000"/>
              <a:chExt cx="1602036" cy="1728192"/>
            </a:xfrm>
          </p:grpSpPr>
          <p:sp>
            <p:nvSpPr>
              <p:cNvPr id="16" name="Zkosené hrany 15"/>
              <p:cNvSpPr/>
              <p:nvPr/>
            </p:nvSpPr>
            <p:spPr>
              <a:xfrm>
                <a:off x="3780665" y="3428331"/>
                <a:ext cx="1294481" cy="1728861"/>
              </a:xfrm>
              <a:prstGeom prst="bevel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16421" name="TextovéPole 11"/>
              <p:cNvSpPr txBox="1">
                <a:spLocks noChangeArrowheads="1"/>
              </p:cNvSpPr>
              <p:nvPr/>
            </p:nvSpPr>
            <p:spPr bwMode="auto">
              <a:xfrm>
                <a:off x="3842041" y="3664232"/>
                <a:ext cx="1539907" cy="125649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800" b="1" dirty="0">
                    <a:solidFill>
                      <a:schemeClr val="bg1"/>
                    </a:solidFill>
                  </a:rPr>
                  <a:t>he</a:t>
                </a:r>
              </a:p>
              <a:p>
                <a:r>
                  <a:rPr lang="cs-CZ" sz="2800" b="1" dirty="0">
                    <a:solidFill>
                      <a:schemeClr val="bg1"/>
                    </a:solidFill>
                  </a:rPr>
                  <a:t>she</a:t>
                </a:r>
              </a:p>
              <a:p>
                <a:r>
                  <a:rPr lang="cs-CZ" sz="2800" b="1" dirty="0">
                    <a:solidFill>
                      <a:schemeClr val="bg1"/>
                    </a:solidFill>
                  </a:rPr>
                  <a:t>it</a:t>
                </a:r>
                <a:endParaRPr lang="en-US" sz="2800" b="1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8" name="Skupina 15"/>
            <p:cNvGrpSpPr>
              <a:grpSpLocks/>
            </p:cNvGrpSpPr>
            <p:nvPr/>
          </p:nvGrpSpPr>
          <p:grpSpPr bwMode="auto">
            <a:xfrm>
              <a:off x="6286310" y="3723238"/>
              <a:ext cx="1807900" cy="935037"/>
              <a:chOff x="6213693" y="3938864"/>
              <a:chExt cx="1808937" cy="936104"/>
            </a:xfrm>
          </p:grpSpPr>
          <p:sp>
            <p:nvSpPr>
              <p:cNvPr id="14" name="Zkosené hrany 13"/>
              <p:cNvSpPr/>
              <p:nvPr/>
            </p:nvSpPr>
            <p:spPr>
              <a:xfrm>
                <a:off x="6325282" y="3938252"/>
                <a:ext cx="1455583" cy="936997"/>
              </a:xfrm>
              <a:prstGeom prst="bevel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16419" name="TextovéPole 14"/>
              <p:cNvSpPr txBox="1">
                <a:spLocks noChangeArrowheads="1"/>
              </p:cNvSpPr>
              <p:nvPr/>
            </p:nvSpPr>
            <p:spPr bwMode="auto">
              <a:xfrm>
                <a:off x="6213693" y="4134957"/>
                <a:ext cx="1808937" cy="47494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800" b="1" dirty="0">
                    <a:solidFill>
                      <a:schemeClr val="bg1"/>
                    </a:solidFill>
                  </a:rPr>
                  <a:t>does.</a:t>
                </a:r>
                <a:endParaRPr lang="en-US" sz="2800" b="1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11" name="Levá složená závorka 10"/>
            <p:cNvSpPr/>
            <p:nvPr/>
          </p:nvSpPr>
          <p:spPr>
            <a:xfrm>
              <a:off x="2626451" y="1845009"/>
              <a:ext cx="1008857" cy="2591803"/>
            </a:xfrm>
            <a:prstGeom prst="leftBrac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2" name="Pravá složená závorka 11"/>
            <p:cNvSpPr/>
            <p:nvPr/>
          </p:nvSpPr>
          <p:spPr>
            <a:xfrm>
              <a:off x="5436307" y="1269053"/>
              <a:ext cx="575422" cy="1295901"/>
            </a:xfrm>
            <a:prstGeom prst="rightBrace">
              <a:avLst/>
            </a:prstGeom>
            <a:ln w="762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3" name="Pravá složená závorka 12"/>
            <p:cNvSpPr/>
            <p:nvPr/>
          </p:nvSpPr>
          <p:spPr>
            <a:xfrm>
              <a:off x="5364067" y="3788862"/>
              <a:ext cx="719902" cy="1007923"/>
            </a:xfrm>
            <a:prstGeom prst="rightBrace">
              <a:avLst/>
            </a:prstGeom>
            <a:ln w="762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</p:grpSp>
      <p:sp>
        <p:nvSpPr>
          <p:cNvPr id="16388" name="Obdélník 23"/>
          <p:cNvSpPr>
            <a:spLocks noChangeArrowheads="1"/>
          </p:cNvSpPr>
          <p:nvPr/>
        </p:nvSpPr>
        <p:spPr bwMode="auto">
          <a:xfrm>
            <a:off x="468313" y="5732463"/>
            <a:ext cx="3275012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Do you play the violin?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Yes, I do.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No, I don´t.</a:t>
            </a:r>
            <a:br>
              <a:rPr lang="cs-CZ" sz="2000" b="1" dirty="0">
                <a:solidFill>
                  <a:srgbClr val="FF0000"/>
                </a:solidFill>
              </a:rPr>
            </a:br>
            <a:endParaRPr lang="en-US" sz="2000" dirty="0">
              <a:solidFill>
                <a:srgbClr val="FF0000"/>
              </a:solidFill>
            </a:endParaRPr>
          </a:p>
        </p:txBody>
      </p:sp>
      <p:grpSp>
        <p:nvGrpSpPr>
          <p:cNvPr id="9" name="Skupina 24"/>
          <p:cNvGrpSpPr>
            <a:grpSpLocks/>
          </p:cNvGrpSpPr>
          <p:nvPr/>
        </p:nvGrpSpPr>
        <p:grpSpPr bwMode="auto">
          <a:xfrm>
            <a:off x="4714875" y="1268413"/>
            <a:ext cx="4429125" cy="4032250"/>
            <a:chOff x="1619672" y="620713"/>
            <a:chExt cx="6605990" cy="4032250"/>
          </a:xfrm>
        </p:grpSpPr>
        <p:grpSp>
          <p:nvGrpSpPr>
            <p:cNvPr id="10" name="Skupina 15"/>
            <p:cNvGrpSpPr>
              <a:grpSpLocks/>
            </p:cNvGrpSpPr>
            <p:nvPr/>
          </p:nvGrpSpPr>
          <p:grpSpPr bwMode="auto">
            <a:xfrm>
              <a:off x="1619672" y="2276872"/>
              <a:ext cx="1289248" cy="1009650"/>
              <a:chOff x="1476375" y="2924175"/>
              <a:chExt cx="1289248" cy="1009650"/>
            </a:xfrm>
          </p:grpSpPr>
          <p:sp>
            <p:nvSpPr>
              <p:cNvPr id="42" name="Zkosené hrany 1"/>
              <p:cNvSpPr/>
              <p:nvPr/>
            </p:nvSpPr>
            <p:spPr>
              <a:xfrm>
                <a:off x="1476375" y="2923778"/>
                <a:ext cx="1153090" cy="1009650"/>
              </a:xfrm>
              <a:prstGeom prst="bevel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16409" name="TextovéPole 2"/>
              <p:cNvSpPr txBox="1">
                <a:spLocks noChangeArrowheads="1"/>
              </p:cNvSpPr>
              <p:nvPr/>
            </p:nvSpPr>
            <p:spPr bwMode="auto">
              <a:xfrm>
                <a:off x="1530835" y="3140224"/>
                <a:ext cx="1234788" cy="52228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800" b="1" dirty="0">
                    <a:solidFill>
                      <a:schemeClr val="bg1"/>
                    </a:solidFill>
                  </a:rPr>
                  <a:t>No,</a:t>
                </a:r>
                <a:endParaRPr lang="en-US" sz="2800" b="1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15" name="Skupina 11"/>
            <p:cNvGrpSpPr>
              <a:grpSpLocks/>
            </p:cNvGrpSpPr>
            <p:nvPr/>
          </p:nvGrpSpPr>
          <p:grpSpPr bwMode="auto">
            <a:xfrm>
              <a:off x="3779838" y="620713"/>
              <a:ext cx="1479726" cy="2016125"/>
              <a:chOff x="3419872" y="1124744"/>
              <a:chExt cx="1480032" cy="2016224"/>
            </a:xfrm>
          </p:grpSpPr>
          <p:sp>
            <p:nvSpPr>
              <p:cNvPr id="40" name="Zkosené hrany 3"/>
              <p:cNvSpPr/>
              <p:nvPr/>
            </p:nvSpPr>
            <p:spPr>
              <a:xfrm>
                <a:off x="3419083" y="1124744"/>
                <a:ext cx="1439883" cy="2016224"/>
              </a:xfrm>
              <a:prstGeom prst="bevel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16407" name="TextovéPole 4"/>
              <p:cNvSpPr txBox="1">
                <a:spLocks noChangeArrowheads="1"/>
              </p:cNvSpPr>
              <p:nvPr/>
            </p:nvSpPr>
            <p:spPr bwMode="auto">
              <a:xfrm>
                <a:off x="3462217" y="1196756"/>
                <a:ext cx="1437687" cy="181588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cs-CZ" sz="2800" b="1" dirty="0">
                    <a:solidFill>
                      <a:schemeClr val="bg1"/>
                    </a:solidFill>
                  </a:rPr>
                  <a:t>I</a:t>
                </a:r>
                <a:br>
                  <a:rPr lang="cs-CZ" sz="2800" b="1" dirty="0">
                    <a:solidFill>
                      <a:schemeClr val="bg1"/>
                    </a:solidFill>
                  </a:rPr>
                </a:br>
                <a:r>
                  <a:rPr lang="cs-CZ" sz="2800" b="1" dirty="0">
                    <a:solidFill>
                      <a:schemeClr val="bg1"/>
                    </a:solidFill>
                  </a:rPr>
                  <a:t>you</a:t>
                </a:r>
                <a:br>
                  <a:rPr lang="cs-CZ" sz="2800" b="1" dirty="0">
                    <a:solidFill>
                      <a:schemeClr val="bg1"/>
                    </a:solidFill>
                  </a:rPr>
                </a:br>
                <a:r>
                  <a:rPr lang="cs-CZ" sz="2800" b="1" dirty="0">
                    <a:solidFill>
                      <a:schemeClr val="bg1"/>
                    </a:solidFill>
                  </a:rPr>
                  <a:t>we</a:t>
                </a:r>
              </a:p>
              <a:p>
                <a:pPr algn="ctr"/>
                <a:r>
                  <a:rPr lang="cs-CZ" sz="2800" b="1" dirty="0">
                    <a:solidFill>
                      <a:schemeClr val="bg1"/>
                    </a:solidFill>
                  </a:rPr>
                  <a:t>they</a:t>
                </a:r>
                <a:endParaRPr lang="en-US" sz="2800" b="1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17" name="Skupina 13"/>
            <p:cNvGrpSpPr>
              <a:grpSpLocks/>
            </p:cNvGrpSpPr>
            <p:nvPr/>
          </p:nvGrpSpPr>
          <p:grpSpPr bwMode="auto">
            <a:xfrm>
              <a:off x="3822175" y="2924175"/>
              <a:ext cx="1437822" cy="1728788"/>
              <a:chOff x="3462800" y="3933056"/>
              <a:chExt cx="1436887" cy="1728192"/>
            </a:xfrm>
          </p:grpSpPr>
          <p:sp>
            <p:nvSpPr>
              <p:cNvPr id="38" name="Zkosené hrany 5"/>
              <p:cNvSpPr/>
              <p:nvPr/>
            </p:nvSpPr>
            <p:spPr>
              <a:xfrm>
                <a:off x="3490689" y="3933056"/>
                <a:ext cx="1296677" cy="1728192"/>
              </a:xfrm>
              <a:prstGeom prst="bevel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16405" name="TextovéPole 6"/>
              <p:cNvSpPr txBox="1">
                <a:spLocks noChangeArrowheads="1"/>
              </p:cNvSpPr>
              <p:nvPr/>
            </p:nvSpPr>
            <p:spPr bwMode="auto">
              <a:xfrm>
                <a:off x="3462800" y="4077816"/>
                <a:ext cx="1436887" cy="138499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cs-CZ" sz="2800" b="1" dirty="0">
                    <a:solidFill>
                      <a:schemeClr val="bg1"/>
                    </a:solidFill>
                  </a:rPr>
                  <a:t>he</a:t>
                </a:r>
                <a:br>
                  <a:rPr lang="cs-CZ" sz="2800" b="1" dirty="0">
                    <a:solidFill>
                      <a:schemeClr val="bg1"/>
                    </a:solidFill>
                  </a:rPr>
                </a:br>
                <a:r>
                  <a:rPr lang="cs-CZ" sz="2800" b="1" dirty="0">
                    <a:solidFill>
                      <a:schemeClr val="bg1"/>
                    </a:solidFill>
                  </a:rPr>
                  <a:t>she</a:t>
                </a:r>
              </a:p>
              <a:p>
                <a:pPr algn="ctr"/>
                <a:r>
                  <a:rPr lang="cs-CZ" sz="2800" b="1" dirty="0">
                    <a:solidFill>
                      <a:schemeClr val="bg1"/>
                    </a:solidFill>
                  </a:rPr>
                  <a:t>it</a:t>
                </a:r>
                <a:endParaRPr lang="en-US" sz="2800" b="1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19" name="Skupina 12"/>
            <p:cNvGrpSpPr>
              <a:grpSpLocks/>
            </p:cNvGrpSpPr>
            <p:nvPr/>
          </p:nvGrpSpPr>
          <p:grpSpPr bwMode="auto">
            <a:xfrm>
              <a:off x="6077621" y="1124769"/>
              <a:ext cx="1878781" cy="935037"/>
              <a:chOff x="5645507" y="1916062"/>
              <a:chExt cx="1879047" cy="936104"/>
            </a:xfrm>
          </p:grpSpPr>
          <p:sp>
            <p:nvSpPr>
              <p:cNvPr id="36" name="Zkosené hrany 35"/>
              <p:cNvSpPr/>
              <p:nvPr/>
            </p:nvSpPr>
            <p:spPr>
              <a:xfrm>
                <a:off x="5646010" y="1916832"/>
                <a:ext cx="1584241" cy="936104"/>
              </a:xfrm>
              <a:prstGeom prst="bevel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16403" name="TextovéPole 8"/>
              <p:cNvSpPr txBox="1">
                <a:spLocks noChangeArrowheads="1"/>
              </p:cNvSpPr>
              <p:nvPr/>
            </p:nvSpPr>
            <p:spPr bwMode="auto">
              <a:xfrm>
                <a:off x="5645508" y="2132856"/>
                <a:ext cx="1879046" cy="52381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800" b="1" dirty="0">
                    <a:solidFill>
                      <a:schemeClr val="bg1"/>
                    </a:solidFill>
                  </a:rPr>
                  <a:t>don´t</a:t>
                </a:r>
                <a:endParaRPr lang="en-US" sz="2800" b="1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21" name="Skupina 14"/>
            <p:cNvGrpSpPr>
              <a:grpSpLocks/>
            </p:cNvGrpSpPr>
            <p:nvPr/>
          </p:nvGrpSpPr>
          <p:grpSpPr bwMode="auto">
            <a:xfrm>
              <a:off x="5862816" y="3140993"/>
              <a:ext cx="2362846" cy="863600"/>
              <a:chOff x="5718803" y="4293121"/>
              <a:chExt cx="2362813" cy="864096"/>
            </a:xfrm>
          </p:grpSpPr>
          <p:sp>
            <p:nvSpPr>
              <p:cNvPr id="34" name="Zkosené hrany 33"/>
              <p:cNvSpPr/>
              <p:nvPr/>
            </p:nvSpPr>
            <p:spPr>
              <a:xfrm>
                <a:off x="5718646" y="4293791"/>
                <a:ext cx="2093051" cy="864096"/>
              </a:xfrm>
              <a:prstGeom prst="bevel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16401" name="TextovéPole 10"/>
              <p:cNvSpPr txBox="1">
                <a:spLocks noChangeArrowheads="1"/>
              </p:cNvSpPr>
              <p:nvPr/>
            </p:nvSpPr>
            <p:spPr bwMode="auto">
              <a:xfrm>
                <a:off x="5718803" y="4437220"/>
                <a:ext cx="2362813" cy="52352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800" b="1" dirty="0">
                    <a:solidFill>
                      <a:schemeClr val="bg1"/>
                    </a:solidFill>
                  </a:rPr>
                  <a:t>doesn´t</a:t>
                </a:r>
                <a:endParaRPr lang="en-US" sz="2800" b="1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31" name="Levá složená závorka 30"/>
            <p:cNvSpPr/>
            <p:nvPr/>
          </p:nvSpPr>
          <p:spPr>
            <a:xfrm>
              <a:off x="2988225" y="1557338"/>
              <a:ext cx="504329" cy="2303462"/>
            </a:xfrm>
            <a:prstGeom prst="leftBrac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32" name="Pravá složená závorka 31"/>
            <p:cNvSpPr/>
            <p:nvPr/>
          </p:nvSpPr>
          <p:spPr>
            <a:xfrm>
              <a:off x="5507498" y="981075"/>
              <a:ext cx="577728" cy="1223963"/>
            </a:xfrm>
            <a:prstGeom prst="rightBrac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33" name="Pravá složená závorka 32"/>
            <p:cNvSpPr/>
            <p:nvPr/>
          </p:nvSpPr>
          <p:spPr>
            <a:xfrm>
              <a:off x="5507498" y="3213100"/>
              <a:ext cx="359896" cy="1079500"/>
            </a:xfrm>
            <a:prstGeom prst="rightBrac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</p:grpSp>
      <p:sp>
        <p:nvSpPr>
          <p:cNvPr id="44" name="Obdélník 43"/>
          <p:cNvSpPr/>
          <p:nvPr/>
        </p:nvSpPr>
        <p:spPr>
          <a:xfrm>
            <a:off x="5003800" y="6021388"/>
            <a:ext cx="4572000" cy="369887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accent4"/>
                </a:solidFill>
              </a:rPr>
              <a:t> </a:t>
            </a:r>
            <a:endParaRPr lang="en-US" b="1" dirty="0">
              <a:solidFill>
                <a:schemeClr val="accent4"/>
              </a:solidFill>
            </a:endParaRPr>
          </a:p>
        </p:txBody>
      </p:sp>
      <p:sp>
        <p:nvSpPr>
          <p:cNvPr id="16391" name="Obdélník 44"/>
          <p:cNvSpPr>
            <a:spLocks noChangeArrowheads="1"/>
          </p:cNvSpPr>
          <p:nvPr/>
        </p:nvSpPr>
        <p:spPr bwMode="auto">
          <a:xfrm>
            <a:off x="5292725" y="5661025"/>
            <a:ext cx="316071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Does he play volleyball?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Yes, he does.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No, he doesn´t.</a:t>
            </a:r>
            <a:endParaRPr lang="en-US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88640"/>
            <a:ext cx="8352928" cy="113877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4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Present continuous tense</a:t>
            </a:r>
            <a:r>
              <a:rPr lang="cs-CZ" sz="4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3">
                    <a:lumMod val="40000"/>
                    <a:lumOff val="6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sz="4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3">
                    <a:lumMod val="40000"/>
                    <a:lumOff val="6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2800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3">
                    <a:lumMod val="40000"/>
                    <a:lumOff val="6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přítomný čas průběhový</a:t>
            </a:r>
            <a:endParaRPr lang="en-US" sz="2800" dirty="0"/>
          </a:p>
        </p:txBody>
      </p:sp>
      <p:grpSp>
        <p:nvGrpSpPr>
          <p:cNvPr id="3" name="Skupina 2"/>
          <p:cNvGrpSpPr>
            <a:grpSpLocks/>
          </p:cNvGrpSpPr>
          <p:nvPr/>
        </p:nvGrpSpPr>
        <p:grpSpPr bwMode="auto">
          <a:xfrm>
            <a:off x="179388" y="1916113"/>
            <a:ext cx="4897437" cy="4535487"/>
            <a:chOff x="1042988" y="1773238"/>
            <a:chExt cx="4897437" cy="4535487"/>
          </a:xfrm>
        </p:grpSpPr>
        <p:sp>
          <p:nvSpPr>
            <p:cNvPr id="4" name="Elipsa 3"/>
            <p:cNvSpPr/>
            <p:nvPr/>
          </p:nvSpPr>
          <p:spPr>
            <a:xfrm>
              <a:off x="1547813" y="1800225"/>
              <a:ext cx="1655762" cy="93503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/>
                <a:t>I</a:t>
              </a:r>
              <a:r>
                <a:rPr lang="cs-CZ" sz="2800" dirty="0"/>
                <a:t> </a:t>
              </a:r>
              <a:r>
                <a:rPr lang="cs-CZ" sz="2800" b="1" dirty="0">
                  <a:solidFill>
                    <a:schemeClr val="bg1"/>
                  </a:solidFill>
                </a:rPr>
                <a:t>am</a:t>
              </a:r>
              <a:r>
                <a:rPr lang="cs-CZ" sz="2800" b="1" dirty="0">
                  <a:solidFill>
                    <a:srgbClr val="FF0000"/>
                  </a:solidFill>
                </a:rPr>
                <a:t/>
              </a:r>
              <a:br>
                <a:rPr lang="cs-CZ" sz="2800" b="1" dirty="0">
                  <a:solidFill>
                    <a:srgbClr val="FF0000"/>
                  </a:solidFill>
                </a:rPr>
              </a:br>
              <a:r>
                <a:rPr lang="cs-CZ" sz="2800" b="1" dirty="0"/>
                <a:t>I</a:t>
              </a:r>
              <a:r>
                <a:rPr lang="cs-CZ" sz="2800" dirty="0"/>
                <a:t>´</a:t>
              </a:r>
              <a:r>
                <a:rPr lang="cs-CZ" sz="2800" b="1" dirty="0">
                  <a:solidFill>
                    <a:schemeClr val="bg1"/>
                  </a:solidFill>
                </a:rPr>
                <a:t>m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5" name="Elipsa 4"/>
            <p:cNvSpPr/>
            <p:nvPr/>
          </p:nvSpPr>
          <p:spPr>
            <a:xfrm>
              <a:off x="3995738" y="1773238"/>
              <a:ext cx="1800225" cy="935037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dirty="0"/>
                <a:t>rid</a:t>
              </a:r>
              <a:r>
                <a:rPr lang="cs-CZ" sz="2800" b="1" dirty="0">
                  <a:solidFill>
                    <a:schemeClr val="bg1"/>
                  </a:solidFill>
                </a:rPr>
                <a:t>ing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grpSp>
          <p:nvGrpSpPr>
            <p:cNvPr id="6" name="Skupina 14"/>
            <p:cNvGrpSpPr>
              <a:grpSpLocks/>
            </p:cNvGrpSpPr>
            <p:nvPr/>
          </p:nvGrpSpPr>
          <p:grpSpPr bwMode="auto">
            <a:xfrm>
              <a:off x="1042988" y="3068638"/>
              <a:ext cx="2520950" cy="1512887"/>
              <a:chOff x="467544" y="3573016"/>
              <a:chExt cx="2520280" cy="1512168"/>
            </a:xfrm>
          </p:grpSpPr>
          <p:sp>
            <p:nvSpPr>
              <p:cNvPr id="16" name="Elipsa 15"/>
              <p:cNvSpPr/>
              <p:nvPr/>
            </p:nvSpPr>
            <p:spPr>
              <a:xfrm>
                <a:off x="467544" y="3573016"/>
                <a:ext cx="2520280" cy="151216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r>
                  <a:rPr lang="cs-CZ" sz="2800" dirty="0"/>
                  <a:t/>
                </a:r>
                <a:br>
                  <a:rPr lang="cs-CZ" sz="2800" dirty="0"/>
                </a:br>
                <a:r>
                  <a:rPr lang="cs-CZ" sz="2800" dirty="0"/>
                  <a:t/>
                </a:r>
                <a:br>
                  <a:rPr lang="cs-CZ" sz="2800" dirty="0"/>
                </a:br>
                <a:endParaRPr lang="en-US" sz="2800" dirty="0"/>
              </a:p>
            </p:txBody>
          </p:sp>
          <p:sp>
            <p:nvSpPr>
              <p:cNvPr id="17" name="Pravá složená závorka 16"/>
              <p:cNvSpPr/>
              <p:nvPr/>
            </p:nvSpPr>
            <p:spPr>
              <a:xfrm>
                <a:off x="1757838" y="3880845"/>
                <a:ext cx="288848" cy="936180"/>
              </a:xfrm>
              <a:prstGeom prst="rightBrac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7428" name="TextovéPole 12"/>
              <p:cNvSpPr txBox="1">
                <a:spLocks noChangeArrowheads="1"/>
              </p:cNvSpPr>
              <p:nvPr/>
            </p:nvSpPr>
            <p:spPr bwMode="auto">
              <a:xfrm>
                <a:off x="2123728" y="3861048"/>
                <a:ext cx="792088" cy="95410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800" b="1" dirty="0">
                    <a:solidFill>
                      <a:schemeClr val="bg1"/>
                    </a:solidFill>
                  </a:rPr>
                  <a:t>are</a:t>
                </a:r>
                <a:br>
                  <a:rPr lang="cs-CZ" sz="2800" b="1" dirty="0">
                    <a:solidFill>
                      <a:schemeClr val="bg1"/>
                    </a:solidFill>
                  </a:rPr>
                </a:br>
                <a:r>
                  <a:rPr lang="cs-CZ" sz="2800" b="1" dirty="0">
                    <a:solidFill>
                      <a:schemeClr val="bg1"/>
                    </a:solidFill>
                  </a:rPr>
                  <a:t>´re</a:t>
                </a:r>
                <a:endParaRPr lang="en-US" sz="28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7429" name="TextovéPole 13"/>
              <p:cNvSpPr txBox="1">
                <a:spLocks noChangeArrowheads="1"/>
              </p:cNvSpPr>
              <p:nvPr/>
            </p:nvSpPr>
            <p:spPr bwMode="auto">
              <a:xfrm>
                <a:off x="971600" y="3717033"/>
                <a:ext cx="935845" cy="119975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cs-CZ" sz="2400" b="1" dirty="0">
                    <a:solidFill>
                      <a:srgbClr val="FFFFFF"/>
                    </a:solidFill>
                  </a:rPr>
                  <a:t>you</a:t>
                </a:r>
                <a:br>
                  <a:rPr lang="cs-CZ" sz="2400" b="1" dirty="0">
                    <a:solidFill>
                      <a:srgbClr val="FFFFFF"/>
                    </a:solidFill>
                  </a:rPr>
                </a:br>
                <a:r>
                  <a:rPr lang="cs-CZ" sz="2400" b="1" dirty="0">
                    <a:solidFill>
                      <a:srgbClr val="FFFFFF"/>
                    </a:solidFill>
                  </a:rPr>
                  <a:t>we</a:t>
                </a:r>
                <a:br>
                  <a:rPr lang="cs-CZ" sz="2400" b="1" dirty="0">
                    <a:solidFill>
                      <a:srgbClr val="FFFFFF"/>
                    </a:solidFill>
                  </a:rPr>
                </a:br>
                <a:r>
                  <a:rPr lang="cs-CZ" sz="2400" b="1" dirty="0">
                    <a:solidFill>
                      <a:srgbClr val="FFFFFF"/>
                    </a:solidFill>
                  </a:rPr>
                  <a:t>they</a:t>
                </a:r>
                <a:endParaRPr lang="en-US" sz="2400" b="1" dirty="0">
                  <a:solidFill>
                    <a:srgbClr val="FFFFFF"/>
                  </a:solidFill>
                </a:endParaRPr>
              </a:p>
            </p:txBody>
          </p:sp>
        </p:grpSp>
        <p:sp>
          <p:nvSpPr>
            <p:cNvPr id="7" name="Elipsa 6"/>
            <p:cNvSpPr/>
            <p:nvPr/>
          </p:nvSpPr>
          <p:spPr>
            <a:xfrm>
              <a:off x="4067175" y="3357563"/>
              <a:ext cx="1800225" cy="935037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dirty="0"/>
                <a:t>rid</a:t>
              </a:r>
              <a:r>
                <a:rPr lang="cs-CZ" sz="2800" b="1" dirty="0">
                  <a:solidFill>
                    <a:schemeClr val="bg1"/>
                  </a:solidFill>
                </a:rPr>
                <a:t>ing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8" name="Elipsa 7"/>
            <p:cNvSpPr/>
            <p:nvPr/>
          </p:nvSpPr>
          <p:spPr>
            <a:xfrm>
              <a:off x="1187450" y="4868863"/>
              <a:ext cx="2232025" cy="143986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7419" name="TextovéPole 18"/>
            <p:cNvSpPr txBox="1">
              <a:spLocks noChangeArrowheads="1"/>
            </p:cNvSpPr>
            <p:nvPr/>
          </p:nvSpPr>
          <p:spPr bwMode="auto">
            <a:xfrm>
              <a:off x="1547813" y="4941888"/>
              <a:ext cx="1655762" cy="12001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 b="1" dirty="0">
                  <a:solidFill>
                    <a:srgbClr val="FFFFFF"/>
                  </a:solidFill>
                </a:rPr>
                <a:t>he</a:t>
              </a:r>
            </a:p>
            <a:p>
              <a:r>
                <a:rPr lang="cs-CZ" sz="2400" b="1" dirty="0">
                  <a:solidFill>
                    <a:srgbClr val="FFFFFF"/>
                  </a:solidFill>
                </a:rPr>
                <a:t>she</a:t>
              </a:r>
              <a:br>
                <a:rPr lang="cs-CZ" sz="2400" b="1" dirty="0">
                  <a:solidFill>
                    <a:srgbClr val="FFFFFF"/>
                  </a:solidFill>
                </a:rPr>
              </a:br>
              <a:r>
                <a:rPr lang="cs-CZ" sz="2400" b="1" dirty="0">
                  <a:solidFill>
                    <a:srgbClr val="FFFFFF"/>
                  </a:solidFill>
                </a:rPr>
                <a:t>it</a:t>
              </a:r>
              <a:endParaRPr lang="en-US" sz="2400" b="1" dirty="0">
                <a:solidFill>
                  <a:srgbClr val="FFFFFF"/>
                </a:solidFill>
              </a:endParaRPr>
            </a:p>
          </p:txBody>
        </p:sp>
        <p:sp>
          <p:nvSpPr>
            <p:cNvPr id="10" name="Pravá složená závorka 9"/>
            <p:cNvSpPr/>
            <p:nvPr/>
          </p:nvSpPr>
          <p:spPr>
            <a:xfrm>
              <a:off x="2195513" y="5084763"/>
              <a:ext cx="288925" cy="1008062"/>
            </a:xfrm>
            <a:prstGeom prst="rightBrac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7421" name="TextovéPole 20"/>
            <p:cNvSpPr txBox="1">
              <a:spLocks noChangeArrowheads="1"/>
            </p:cNvSpPr>
            <p:nvPr/>
          </p:nvSpPr>
          <p:spPr bwMode="auto">
            <a:xfrm>
              <a:off x="2555875" y="5157788"/>
              <a:ext cx="647700" cy="8302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 b="1" dirty="0">
                  <a:solidFill>
                    <a:schemeClr val="bg1"/>
                  </a:solidFill>
                </a:rPr>
                <a:t>is</a:t>
              </a:r>
            </a:p>
            <a:p>
              <a:r>
                <a:rPr lang="cs-CZ" sz="2400" b="1" dirty="0">
                  <a:solidFill>
                    <a:schemeClr val="bg1"/>
                  </a:solidFill>
                </a:rPr>
                <a:t>´s</a:t>
              </a:r>
              <a:endParaRPr lang="en-US" sz="2400" b="1" dirty="0">
                <a:solidFill>
                  <a:schemeClr val="bg1"/>
                </a:solidFill>
              </a:endParaRPr>
            </a:p>
          </p:txBody>
        </p:sp>
        <p:sp>
          <p:nvSpPr>
            <p:cNvPr id="12" name="Elipsa 11"/>
            <p:cNvSpPr/>
            <p:nvPr/>
          </p:nvSpPr>
          <p:spPr>
            <a:xfrm>
              <a:off x="4140200" y="5013325"/>
              <a:ext cx="1800225" cy="93662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dirty="0"/>
                <a:t>rid</a:t>
              </a:r>
              <a:r>
                <a:rPr lang="cs-CZ" sz="2800" b="1" dirty="0">
                  <a:solidFill>
                    <a:schemeClr val="bg1"/>
                  </a:solidFill>
                </a:rPr>
                <a:t>ing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cxnSp>
          <p:nvCxnSpPr>
            <p:cNvPr id="13" name="Přímá spojovací čára 12"/>
            <p:cNvCxnSpPr>
              <a:stCxn id="5" idx="2"/>
              <a:endCxn id="4" idx="6"/>
            </p:cNvCxnSpPr>
            <p:nvPr/>
          </p:nvCxnSpPr>
          <p:spPr>
            <a:xfrm flipH="1">
              <a:off x="3203575" y="2241550"/>
              <a:ext cx="792163" cy="25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>
              <a:stCxn id="16" idx="6"/>
              <a:endCxn id="7" idx="2"/>
            </p:cNvCxnSpPr>
            <p:nvPr/>
          </p:nvCxnSpPr>
          <p:spPr>
            <a:xfrm>
              <a:off x="3563938" y="3824288"/>
              <a:ext cx="50323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>
              <a:stCxn id="8" idx="6"/>
            </p:cNvCxnSpPr>
            <p:nvPr/>
          </p:nvCxnSpPr>
          <p:spPr>
            <a:xfrm>
              <a:off x="3419475" y="5589588"/>
              <a:ext cx="792163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412" name="TextovéPole 19"/>
          <p:cNvSpPr txBox="1">
            <a:spLocks noChangeArrowheads="1"/>
          </p:cNvSpPr>
          <p:nvPr/>
        </p:nvSpPr>
        <p:spPr bwMode="auto">
          <a:xfrm>
            <a:off x="0" y="1412776"/>
            <a:ext cx="9217025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 </a:t>
            </a:r>
            <a:r>
              <a:rPr lang="cs-CZ" sz="2400" dirty="0">
                <a:solidFill>
                  <a:srgbClr val="00B0F0"/>
                </a:solidFill>
              </a:rPr>
              <a:t>Použijeme vyčasované sloveso – </a:t>
            </a:r>
            <a:r>
              <a:rPr lang="cs-CZ" sz="2400" dirty="0">
                <a:solidFill>
                  <a:srgbClr val="FF0000"/>
                </a:solidFill>
              </a:rPr>
              <a:t>be</a:t>
            </a:r>
            <a:r>
              <a:rPr lang="cs-CZ" sz="2400" dirty="0">
                <a:solidFill>
                  <a:srgbClr val="00B0F0"/>
                </a:solidFill>
              </a:rPr>
              <a:t> + sloveso s koncovkou - </a:t>
            </a:r>
            <a:r>
              <a:rPr lang="cs-CZ" sz="2400" dirty="0">
                <a:solidFill>
                  <a:srgbClr val="FF0000"/>
                </a:solidFill>
              </a:rPr>
              <a:t>ing</a:t>
            </a:r>
            <a:endParaRPr lang="en-US" sz="2400" dirty="0">
              <a:solidFill>
                <a:srgbClr val="FF0000"/>
              </a:solidFill>
            </a:endParaRPr>
          </a:p>
          <a:p>
            <a:endParaRPr lang="en-US" dirty="0"/>
          </a:p>
        </p:txBody>
      </p:sp>
      <p:sp>
        <p:nvSpPr>
          <p:cNvPr id="17413" name="TextovéPole 25"/>
          <p:cNvSpPr txBox="1">
            <a:spLocks noChangeArrowheads="1"/>
          </p:cNvSpPr>
          <p:nvPr/>
        </p:nvSpPr>
        <p:spPr bwMode="auto">
          <a:xfrm>
            <a:off x="5219700" y="3500438"/>
            <a:ext cx="39243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You´re making the dinner.</a:t>
            </a:r>
            <a:br>
              <a:rPr lang="cs-CZ" sz="2400" b="1" dirty="0">
                <a:solidFill>
                  <a:schemeClr val="bg1"/>
                </a:solidFill>
              </a:rPr>
            </a:br>
            <a:r>
              <a:rPr lang="cs-CZ" sz="2400" b="1" dirty="0">
                <a:solidFill>
                  <a:schemeClr val="bg1"/>
                </a:solidFill>
              </a:rPr>
              <a:t>He´s playing the piano.</a:t>
            </a:r>
            <a:endParaRPr lang="en-US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613" y="188913"/>
            <a:ext cx="4572000" cy="163036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6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Negative form</a:t>
            </a: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8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(záporný tvar)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8435" name="Obdélník 2"/>
          <p:cNvSpPr>
            <a:spLocks noChangeArrowheads="1"/>
          </p:cNvSpPr>
          <p:nvPr/>
        </p:nvSpPr>
        <p:spPr bwMode="auto">
          <a:xfrm>
            <a:off x="0" y="1557338"/>
            <a:ext cx="95408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- použijeme zápor vyčasovaného slovesa – </a:t>
            </a:r>
            <a:r>
              <a:rPr lang="cs-CZ" sz="2400" dirty="0">
                <a:solidFill>
                  <a:srgbClr val="FF0000"/>
                </a:solidFill>
              </a:rPr>
              <a:t>be not </a:t>
            </a:r>
            <a:r>
              <a:rPr lang="cs-CZ" sz="2400" dirty="0">
                <a:solidFill>
                  <a:srgbClr val="00B0F0"/>
                </a:solidFill>
              </a:rPr>
              <a:t>+ sloveso s - </a:t>
            </a:r>
            <a:r>
              <a:rPr lang="cs-CZ" sz="2400" dirty="0">
                <a:solidFill>
                  <a:srgbClr val="FF0000"/>
                </a:solidFill>
              </a:rPr>
              <a:t>ing</a:t>
            </a:r>
            <a:endParaRPr lang="en-US" sz="2400" dirty="0">
              <a:solidFill>
                <a:srgbClr val="FF0000"/>
              </a:solidFill>
            </a:endParaRPr>
          </a:p>
        </p:txBody>
      </p:sp>
      <p:grpSp>
        <p:nvGrpSpPr>
          <p:cNvPr id="3" name="Skupina 3"/>
          <p:cNvGrpSpPr>
            <a:grpSpLocks/>
          </p:cNvGrpSpPr>
          <p:nvPr/>
        </p:nvGrpSpPr>
        <p:grpSpPr bwMode="auto">
          <a:xfrm>
            <a:off x="179388" y="2060848"/>
            <a:ext cx="5472112" cy="4320183"/>
            <a:chOff x="395288" y="2205311"/>
            <a:chExt cx="5472112" cy="4320182"/>
          </a:xfrm>
        </p:grpSpPr>
        <p:sp>
          <p:nvSpPr>
            <p:cNvPr id="5" name="Elipsa 4"/>
            <p:cNvSpPr/>
            <p:nvPr/>
          </p:nvSpPr>
          <p:spPr>
            <a:xfrm>
              <a:off x="611436" y="2205311"/>
              <a:ext cx="2376264" cy="115225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/>
                <a:t>I</a:t>
              </a:r>
              <a:r>
                <a:rPr lang="cs-CZ" sz="2800" dirty="0"/>
                <a:t> </a:t>
              </a:r>
              <a:r>
                <a:rPr lang="cs-CZ" sz="2800" b="1" dirty="0">
                  <a:solidFill>
                    <a:schemeClr val="bg1"/>
                  </a:solidFill>
                </a:rPr>
                <a:t>am</a:t>
              </a:r>
              <a:r>
                <a:rPr lang="cs-CZ" sz="2800" dirty="0">
                  <a:solidFill>
                    <a:srgbClr val="FF0000"/>
                  </a:solidFill>
                </a:rPr>
                <a:t> </a:t>
              </a:r>
              <a:r>
                <a:rPr lang="cs-CZ" sz="2800" b="1" dirty="0">
                  <a:solidFill>
                    <a:schemeClr val="bg1"/>
                  </a:solidFill>
                </a:rPr>
                <a:t>not</a:t>
              </a:r>
              <a:r>
                <a:rPr lang="cs-CZ" sz="2800" dirty="0">
                  <a:solidFill>
                    <a:srgbClr val="FF0000"/>
                  </a:solidFill>
                </a:rPr>
                <a:t> </a:t>
              </a:r>
              <a:br>
                <a:rPr lang="cs-CZ" sz="2800" dirty="0">
                  <a:solidFill>
                    <a:srgbClr val="FF0000"/>
                  </a:solidFill>
                </a:rPr>
              </a:br>
              <a:r>
                <a:rPr lang="cs-CZ" sz="2800" b="1" dirty="0"/>
                <a:t>I´</a:t>
              </a:r>
              <a:r>
                <a:rPr lang="cs-CZ" sz="2800" b="1" dirty="0">
                  <a:solidFill>
                    <a:schemeClr val="bg1"/>
                  </a:solidFill>
                </a:rPr>
                <a:t>m not 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6" name="Elipsa 5"/>
            <p:cNvSpPr/>
            <p:nvPr/>
          </p:nvSpPr>
          <p:spPr>
            <a:xfrm>
              <a:off x="3851796" y="2277319"/>
              <a:ext cx="1800225" cy="93662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dirty="0"/>
                <a:t>rid</a:t>
              </a:r>
              <a:r>
                <a:rPr lang="cs-CZ" sz="2800" b="1" dirty="0">
                  <a:solidFill>
                    <a:schemeClr val="bg1"/>
                  </a:solidFill>
                </a:rPr>
                <a:t>ing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grpSp>
          <p:nvGrpSpPr>
            <p:cNvPr id="4" name="Skupina 40"/>
            <p:cNvGrpSpPr>
              <a:grpSpLocks/>
            </p:cNvGrpSpPr>
            <p:nvPr/>
          </p:nvGrpSpPr>
          <p:grpSpPr bwMode="auto">
            <a:xfrm>
              <a:off x="395288" y="3573463"/>
              <a:ext cx="2952452" cy="1368425"/>
              <a:chOff x="1115616" y="3501008"/>
              <a:chExt cx="2951436" cy="1368152"/>
            </a:xfrm>
          </p:grpSpPr>
          <p:sp>
            <p:nvSpPr>
              <p:cNvPr id="18" name="Elipsa 17"/>
              <p:cNvSpPr/>
              <p:nvPr/>
            </p:nvSpPr>
            <p:spPr>
              <a:xfrm>
                <a:off x="1115616" y="3501008"/>
                <a:ext cx="2880320" cy="1368152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r>
                  <a:rPr lang="cs-CZ" sz="2800" dirty="0"/>
                  <a:t/>
                </a:r>
                <a:br>
                  <a:rPr lang="cs-CZ" sz="2800" dirty="0"/>
                </a:br>
                <a:r>
                  <a:rPr lang="cs-CZ" sz="2800" dirty="0"/>
                  <a:t/>
                </a:r>
                <a:br>
                  <a:rPr lang="cs-CZ" sz="2800" dirty="0"/>
                </a:br>
                <a:endParaRPr lang="en-US" sz="2800" dirty="0"/>
              </a:p>
            </p:txBody>
          </p:sp>
          <p:sp>
            <p:nvSpPr>
              <p:cNvPr id="19" name="Pravá složená závorka 18"/>
              <p:cNvSpPr/>
              <p:nvPr/>
            </p:nvSpPr>
            <p:spPr>
              <a:xfrm>
                <a:off x="2262983" y="3737499"/>
                <a:ext cx="287239" cy="936438"/>
              </a:xfrm>
              <a:prstGeom prst="rightBrac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8453" name="TextovéPole 18"/>
              <p:cNvSpPr txBox="1">
                <a:spLocks noChangeArrowheads="1"/>
              </p:cNvSpPr>
              <p:nvPr/>
            </p:nvSpPr>
            <p:spPr bwMode="auto">
              <a:xfrm>
                <a:off x="2627784" y="3644997"/>
                <a:ext cx="1439268" cy="95391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cs-CZ" sz="2800" b="1" dirty="0">
                    <a:solidFill>
                      <a:schemeClr val="bg1"/>
                    </a:solidFill>
                  </a:rPr>
                  <a:t>are not</a:t>
                </a:r>
                <a:br>
                  <a:rPr lang="cs-CZ" sz="2800" b="1" dirty="0">
                    <a:solidFill>
                      <a:schemeClr val="bg1"/>
                    </a:solidFill>
                  </a:rPr>
                </a:br>
                <a:r>
                  <a:rPr lang="cs-CZ" sz="2800" b="1" dirty="0">
                    <a:solidFill>
                      <a:schemeClr val="bg1"/>
                    </a:solidFill>
                  </a:rPr>
                  <a:t>aren´t</a:t>
                </a:r>
                <a:endParaRPr lang="en-US" sz="2800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8454" name="TextovéPole 19"/>
              <p:cNvSpPr txBox="1">
                <a:spLocks noChangeArrowheads="1"/>
              </p:cNvSpPr>
              <p:nvPr/>
            </p:nvSpPr>
            <p:spPr bwMode="auto">
              <a:xfrm>
                <a:off x="1475656" y="3573015"/>
                <a:ext cx="935782" cy="120008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cs-CZ" sz="2400" b="1" dirty="0">
                    <a:solidFill>
                      <a:srgbClr val="FFFFFF"/>
                    </a:solidFill>
                  </a:rPr>
                  <a:t>you</a:t>
                </a:r>
                <a:br>
                  <a:rPr lang="cs-CZ" sz="2400" b="1" dirty="0">
                    <a:solidFill>
                      <a:srgbClr val="FFFFFF"/>
                    </a:solidFill>
                  </a:rPr>
                </a:br>
                <a:r>
                  <a:rPr lang="cs-CZ" sz="2400" b="1" dirty="0">
                    <a:solidFill>
                      <a:srgbClr val="FFFFFF"/>
                    </a:solidFill>
                  </a:rPr>
                  <a:t>we</a:t>
                </a:r>
                <a:br>
                  <a:rPr lang="cs-CZ" sz="2400" b="1" dirty="0">
                    <a:solidFill>
                      <a:srgbClr val="FFFFFF"/>
                    </a:solidFill>
                  </a:rPr>
                </a:br>
                <a:r>
                  <a:rPr lang="cs-CZ" sz="2400" b="1" dirty="0">
                    <a:solidFill>
                      <a:srgbClr val="FFFFFF"/>
                    </a:solidFill>
                  </a:rPr>
                  <a:t>they</a:t>
                </a:r>
                <a:endParaRPr lang="en-US" sz="2400" b="1" dirty="0">
                  <a:solidFill>
                    <a:srgbClr val="FFFFFF"/>
                  </a:solidFill>
                </a:endParaRPr>
              </a:p>
            </p:txBody>
          </p:sp>
        </p:grpSp>
        <p:sp>
          <p:nvSpPr>
            <p:cNvPr id="8" name="Elipsa 7"/>
            <p:cNvSpPr/>
            <p:nvPr/>
          </p:nvSpPr>
          <p:spPr>
            <a:xfrm>
              <a:off x="4067175" y="3716338"/>
              <a:ext cx="1800225" cy="93662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dirty="0"/>
                <a:t>rid</a:t>
              </a:r>
              <a:r>
                <a:rPr lang="cs-CZ" sz="2800" b="1" dirty="0">
                  <a:solidFill>
                    <a:schemeClr val="bg1"/>
                  </a:solidFill>
                </a:rPr>
                <a:t>ing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grpSp>
          <p:nvGrpSpPr>
            <p:cNvPr id="7" name="Skupina 47"/>
            <p:cNvGrpSpPr>
              <a:grpSpLocks/>
            </p:cNvGrpSpPr>
            <p:nvPr/>
          </p:nvGrpSpPr>
          <p:grpSpPr bwMode="auto">
            <a:xfrm>
              <a:off x="755452" y="5085630"/>
              <a:ext cx="2232025" cy="1439863"/>
              <a:chOff x="1115418" y="5157027"/>
              <a:chExt cx="2232248" cy="1440161"/>
            </a:xfrm>
          </p:grpSpPr>
          <p:sp>
            <p:nvSpPr>
              <p:cNvPr id="15" name="Elipsa 14"/>
              <p:cNvSpPr/>
              <p:nvPr/>
            </p:nvSpPr>
            <p:spPr>
              <a:xfrm>
                <a:off x="1115418" y="5157027"/>
                <a:ext cx="2232248" cy="144016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18449" name="TextovéPole 22"/>
              <p:cNvSpPr txBox="1">
                <a:spLocks noChangeArrowheads="1"/>
              </p:cNvSpPr>
              <p:nvPr/>
            </p:nvSpPr>
            <p:spPr bwMode="auto">
              <a:xfrm>
                <a:off x="1475656" y="5301208"/>
                <a:ext cx="1656184" cy="120032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400" b="1" dirty="0">
                    <a:solidFill>
                      <a:srgbClr val="FFFFFF"/>
                    </a:solidFill>
                  </a:rPr>
                  <a:t>he</a:t>
                </a:r>
              </a:p>
              <a:p>
                <a:r>
                  <a:rPr lang="cs-CZ" sz="2400" b="1" dirty="0">
                    <a:solidFill>
                      <a:srgbClr val="FFFFFF"/>
                    </a:solidFill>
                  </a:rPr>
                  <a:t>she</a:t>
                </a:r>
                <a:br>
                  <a:rPr lang="cs-CZ" sz="2400" b="1" dirty="0">
                    <a:solidFill>
                      <a:srgbClr val="FFFFFF"/>
                    </a:solidFill>
                  </a:rPr>
                </a:br>
                <a:r>
                  <a:rPr lang="cs-CZ" sz="2400" b="1" dirty="0">
                    <a:solidFill>
                      <a:srgbClr val="FFFFFF"/>
                    </a:solidFill>
                  </a:rPr>
                  <a:t>it</a:t>
                </a:r>
                <a:endParaRPr lang="en-US" sz="2400" b="1" dirty="0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Pravá složená závorka 16"/>
              <p:cNvSpPr/>
              <p:nvPr/>
            </p:nvSpPr>
            <p:spPr>
              <a:xfrm>
                <a:off x="2123780" y="5445144"/>
                <a:ext cx="287366" cy="1008272"/>
              </a:xfrm>
              <a:prstGeom prst="rightBrac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</p:grpSp>
        <p:sp>
          <p:nvSpPr>
            <p:cNvPr id="18443" name="TextovéPole 24"/>
            <p:cNvSpPr txBox="1">
              <a:spLocks noChangeArrowheads="1"/>
            </p:cNvSpPr>
            <p:nvPr/>
          </p:nvSpPr>
          <p:spPr bwMode="auto">
            <a:xfrm>
              <a:off x="2051050" y="5445125"/>
              <a:ext cx="1368425" cy="8318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 b="1" dirty="0">
                  <a:solidFill>
                    <a:schemeClr val="bg1"/>
                  </a:solidFill>
                </a:rPr>
                <a:t>is not</a:t>
              </a:r>
            </a:p>
            <a:p>
              <a:r>
                <a:rPr lang="cs-CZ" sz="2400" b="1" dirty="0">
                  <a:solidFill>
                    <a:schemeClr val="bg1"/>
                  </a:solidFill>
                </a:rPr>
                <a:t>isn´t</a:t>
              </a:r>
              <a:endParaRPr lang="en-US" sz="2400" b="1" dirty="0">
                <a:solidFill>
                  <a:schemeClr val="bg1"/>
                </a:solidFill>
              </a:endParaRPr>
            </a:p>
          </p:txBody>
        </p:sp>
        <p:sp>
          <p:nvSpPr>
            <p:cNvPr id="11" name="Elipsa 10"/>
            <p:cNvSpPr/>
            <p:nvPr/>
          </p:nvSpPr>
          <p:spPr>
            <a:xfrm>
              <a:off x="4067175" y="5373687"/>
              <a:ext cx="1800225" cy="93503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dirty="0"/>
                <a:t>rid</a:t>
              </a:r>
              <a:r>
                <a:rPr lang="cs-CZ" sz="2800" b="1" dirty="0">
                  <a:solidFill>
                    <a:schemeClr val="bg1"/>
                  </a:solidFill>
                </a:rPr>
                <a:t>ing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cxnSp>
          <p:nvCxnSpPr>
            <p:cNvPr id="12" name="Přímá spojovací čára 11"/>
            <p:cNvCxnSpPr>
              <a:stCxn id="6" idx="2"/>
              <a:endCxn id="5" idx="6"/>
            </p:cNvCxnSpPr>
            <p:nvPr/>
          </p:nvCxnSpPr>
          <p:spPr>
            <a:xfrm flipH="1">
              <a:off x="2987700" y="2745632"/>
              <a:ext cx="864096" cy="3580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>
              <a:off x="3276600" y="4149726"/>
              <a:ext cx="1511300" cy="2698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>
              <a:off x="2987675" y="5876925"/>
              <a:ext cx="1871663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437" name="TextovéPole 21"/>
          <p:cNvSpPr txBox="1">
            <a:spLocks noChangeArrowheads="1"/>
          </p:cNvSpPr>
          <p:nvPr/>
        </p:nvSpPr>
        <p:spPr bwMode="auto">
          <a:xfrm>
            <a:off x="5867400" y="3644900"/>
            <a:ext cx="295275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We aren´t listening to the radio.</a:t>
            </a:r>
            <a:br>
              <a:rPr lang="cs-CZ" sz="2400" b="1" dirty="0">
                <a:solidFill>
                  <a:schemeClr val="bg1"/>
                </a:solidFill>
              </a:rPr>
            </a:br>
            <a:r>
              <a:rPr lang="cs-CZ" sz="2400" b="1" dirty="0">
                <a:solidFill>
                  <a:schemeClr val="bg1"/>
                </a:solidFill>
              </a:rPr>
              <a:t>She  isn´t wearing a coat.</a:t>
            </a:r>
            <a:endParaRPr lang="en-US" sz="2400" b="1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092280" y="32129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59113" y="0"/>
            <a:ext cx="2946400" cy="14462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44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Questions</a:t>
            </a:r>
            <a:br>
              <a:rPr lang="cs-CZ" sz="44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lang="cs-CZ" sz="4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otázky</a:t>
            </a:r>
            <a:endParaRPr lang="en-US" sz="36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459" name="Obdélník 2"/>
          <p:cNvSpPr>
            <a:spLocks noChangeArrowheads="1"/>
          </p:cNvSpPr>
          <p:nvPr/>
        </p:nvSpPr>
        <p:spPr bwMode="auto">
          <a:xfrm>
            <a:off x="179388" y="1412875"/>
            <a:ext cx="896461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- přehodíme slovosled tak, že </a:t>
            </a:r>
            <a:r>
              <a:rPr lang="cs-CZ" sz="2400" dirty="0">
                <a:solidFill>
                  <a:srgbClr val="FF0000"/>
                </a:solidFill>
              </a:rPr>
              <a:t>nejprve</a:t>
            </a:r>
            <a:r>
              <a:rPr lang="cs-CZ" sz="2400" dirty="0">
                <a:solidFill>
                  <a:srgbClr val="0070C0"/>
                </a:solidFill>
              </a:rPr>
              <a:t> dáme vyčasované </a:t>
            </a:r>
            <a:r>
              <a:rPr lang="cs-CZ" sz="2400" dirty="0">
                <a:solidFill>
                  <a:srgbClr val="FF0000"/>
                </a:solidFill>
              </a:rPr>
              <a:t>sloveso</a:t>
            </a:r>
            <a:r>
              <a:rPr lang="cs-CZ" sz="2400" dirty="0">
                <a:solidFill>
                  <a:srgbClr val="0070C0"/>
                </a:solidFill>
              </a:rPr>
              <a:t> –</a:t>
            </a:r>
            <a:r>
              <a:rPr lang="cs-CZ" sz="2400" dirty="0">
                <a:solidFill>
                  <a:srgbClr val="FF0000"/>
                </a:solidFill>
              </a:rPr>
              <a:t>be</a:t>
            </a:r>
            <a:r>
              <a:rPr lang="cs-CZ" sz="2400" dirty="0">
                <a:solidFill>
                  <a:srgbClr val="0070C0"/>
                </a:solidFill>
              </a:rPr>
              <a:t>, </a:t>
            </a:r>
            <a:r>
              <a:rPr lang="cs-CZ" sz="2400" dirty="0">
                <a:solidFill>
                  <a:srgbClr val="FF0000"/>
                </a:solidFill>
              </a:rPr>
              <a:t>potom osobu</a:t>
            </a:r>
            <a:r>
              <a:rPr lang="cs-CZ" sz="2400" dirty="0">
                <a:solidFill>
                  <a:srgbClr val="0070C0"/>
                </a:solidFill>
              </a:rPr>
              <a:t> (zvíře, věc) a </a:t>
            </a:r>
            <a:r>
              <a:rPr lang="cs-CZ" sz="2400" dirty="0">
                <a:solidFill>
                  <a:srgbClr val="FF0000"/>
                </a:solidFill>
              </a:rPr>
              <a:t>potom sloveso s -ing</a:t>
            </a:r>
            <a:endParaRPr lang="en-US" sz="2400" dirty="0">
              <a:solidFill>
                <a:srgbClr val="FF0000"/>
              </a:solidFill>
            </a:endParaRPr>
          </a:p>
        </p:txBody>
      </p:sp>
      <p:grpSp>
        <p:nvGrpSpPr>
          <p:cNvPr id="3" name="Skupina 3"/>
          <p:cNvGrpSpPr>
            <a:grpSpLocks/>
          </p:cNvGrpSpPr>
          <p:nvPr/>
        </p:nvGrpSpPr>
        <p:grpSpPr bwMode="auto">
          <a:xfrm>
            <a:off x="250825" y="2276475"/>
            <a:ext cx="5041900" cy="4392613"/>
            <a:chOff x="1042988" y="1773238"/>
            <a:chExt cx="5041900" cy="4392612"/>
          </a:xfrm>
        </p:grpSpPr>
        <p:sp>
          <p:nvSpPr>
            <p:cNvPr id="5" name="Elipsa 4"/>
            <p:cNvSpPr/>
            <p:nvPr/>
          </p:nvSpPr>
          <p:spPr>
            <a:xfrm>
              <a:off x="1619251" y="1773238"/>
              <a:ext cx="1296987" cy="93503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chemeClr val="bg1"/>
                  </a:solidFill>
                </a:rPr>
                <a:t>Am</a:t>
              </a:r>
              <a:r>
                <a:rPr lang="cs-CZ" sz="2800" dirty="0">
                  <a:solidFill>
                    <a:srgbClr val="FF0000"/>
                  </a:solidFill>
                </a:rPr>
                <a:t> </a:t>
              </a:r>
              <a:r>
                <a:rPr lang="cs-CZ" sz="2800" b="1" dirty="0">
                  <a:solidFill>
                    <a:srgbClr val="FFFFFF"/>
                  </a:solidFill>
                </a:rPr>
                <a:t>I</a:t>
              </a:r>
              <a:endParaRPr lang="en-US" sz="2800" b="1" dirty="0">
                <a:solidFill>
                  <a:srgbClr val="FFFFFF"/>
                </a:solidFill>
              </a:endParaRPr>
            </a:p>
          </p:txBody>
        </p:sp>
        <p:sp>
          <p:nvSpPr>
            <p:cNvPr id="6" name="Elipsa 5"/>
            <p:cNvSpPr/>
            <p:nvPr/>
          </p:nvSpPr>
          <p:spPr>
            <a:xfrm>
              <a:off x="3924003" y="1773635"/>
              <a:ext cx="1944688" cy="93503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dirty="0"/>
                <a:t>rid</a:t>
              </a:r>
              <a:r>
                <a:rPr lang="cs-CZ" sz="2800" b="1" dirty="0">
                  <a:solidFill>
                    <a:schemeClr val="bg1"/>
                  </a:solidFill>
                </a:rPr>
                <a:t>ing?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grpSp>
          <p:nvGrpSpPr>
            <p:cNvPr id="4" name="Skupina 3"/>
            <p:cNvGrpSpPr>
              <a:grpSpLocks/>
            </p:cNvGrpSpPr>
            <p:nvPr/>
          </p:nvGrpSpPr>
          <p:grpSpPr bwMode="auto">
            <a:xfrm>
              <a:off x="1042988" y="3068638"/>
              <a:ext cx="2520950" cy="1512888"/>
              <a:chOff x="467544" y="3573016"/>
              <a:chExt cx="2520280" cy="1512169"/>
            </a:xfrm>
          </p:grpSpPr>
          <p:sp>
            <p:nvSpPr>
              <p:cNvPr id="19" name="Elipsa 4"/>
              <p:cNvSpPr/>
              <p:nvPr/>
            </p:nvSpPr>
            <p:spPr>
              <a:xfrm>
                <a:off x="467544" y="3573016"/>
                <a:ext cx="2520280" cy="151216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r>
                  <a:rPr lang="cs-CZ" sz="2800" dirty="0"/>
                  <a:t/>
                </a:r>
                <a:br>
                  <a:rPr lang="cs-CZ" sz="2800" dirty="0"/>
                </a:br>
                <a:r>
                  <a:rPr lang="cs-CZ" sz="2800" dirty="0"/>
                  <a:t/>
                </a:r>
                <a:br>
                  <a:rPr lang="cs-CZ" sz="2800" dirty="0"/>
                </a:br>
                <a:endParaRPr lang="en-US" sz="2800" dirty="0"/>
              </a:p>
            </p:txBody>
          </p:sp>
          <p:sp>
            <p:nvSpPr>
              <p:cNvPr id="19477" name="TextovéPole 6"/>
              <p:cNvSpPr txBox="1">
                <a:spLocks noChangeArrowheads="1"/>
              </p:cNvSpPr>
              <p:nvPr/>
            </p:nvSpPr>
            <p:spPr bwMode="auto">
              <a:xfrm>
                <a:off x="2123728" y="3861048"/>
                <a:ext cx="792088" cy="52322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endParaRPr lang="en-US" sz="2800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9478" name="TextovéPole 7"/>
              <p:cNvSpPr txBox="1">
                <a:spLocks noChangeArrowheads="1"/>
              </p:cNvSpPr>
              <p:nvPr/>
            </p:nvSpPr>
            <p:spPr bwMode="auto">
              <a:xfrm>
                <a:off x="1763688" y="3717033"/>
                <a:ext cx="936205" cy="119975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cs-CZ" sz="2400" b="1" dirty="0">
                    <a:solidFill>
                      <a:schemeClr val="bg1"/>
                    </a:solidFill>
                  </a:rPr>
                  <a:t>you</a:t>
                </a:r>
                <a:br>
                  <a:rPr lang="cs-CZ" sz="2400" b="1" dirty="0">
                    <a:solidFill>
                      <a:schemeClr val="bg1"/>
                    </a:solidFill>
                  </a:rPr>
                </a:br>
                <a:r>
                  <a:rPr lang="cs-CZ" sz="2400" b="1" dirty="0">
                    <a:solidFill>
                      <a:schemeClr val="bg1"/>
                    </a:solidFill>
                  </a:rPr>
                  <a:t>we</a:t>
                </a:r>
                <a:br>
                  <a:rPr lang="cs-CZ" sz="2400" b="1" dirty="0">
                    <a:solidFill>
                      <a:schemeClr val="bg1"/>
                    </a:solidFill>
                  </a:rPr>
                </a:br>
                <a:r>
                  <a:rPr lang="cs-CZ" sz="2400" b="1" dirty="0">
                    <a:solidFill>
                      <a:schemeClr val="bg1"/>
                    </a:solidFill>
                  </a:rPr>
                  <a:t>they</a:t>
                </a:r>
                <a:endParaRPr lang="en-US" sz="2400" b="1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8" name="Elipsa 7"/>
            <p:cNvSpPr/>
            <p:nvPr/>
          </p:nvSpPr>
          <p:spPr>
            <a:xfrm>
              <a:off x="4067176" y="3357563"/>
              <a:ext cx="1944687" cy="93503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dirty="0"/>
                <a:t>rid</a:t>
              </a:r>
              <a:r>
                <a:rPr lang="cs-CZ" sz="2800" b="1" dirty="0">
                  <a:solidFill>
                    <a:schemeClr val="bg1"/>
                  </a:solidFill>
                </a:rPr>
                <a:t>ing?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sp>
          <p:nvSpPr>
            <p:cNvPr id="9" name="Elipsa 8"/>
            <p:cNvSpPr/>
            <p:nvPr/>
          </p:nvSpPr>
          <p:spPr>
            <a:xfrm>
              <a:off x="1403351" y="4941887"/>
              <a:ext cx="1873250" cy="122396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9467" name="TextovéPole 10"/>
            <p:cNvSpPr txBox="1">
              <a:spLocks noChangeArrowheads="1"/>
            </p:cNvSpPr>
            <p:nvPr/>
          </p:nvSpPr>
          <p:spPr bwMode="auto">
            <a:xfrm>
              <a:off x="2339975" y="4941888"/>
              <a:ext cx="1655763" cy="12001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 b="1" dirty="0">
                  <a:solidFill>
                    <a:schemeClr val="bg1"/>
                  </a:solidFill>
                </a:rPr>
                <a:t>he</a:t>
              </a:r>
            </a:p>
            <a:p>
              <a:r>
                <a:rPr lang="cs-CZ" sz="2400" b="1" dirty="0">
                  <a:solidFill>
                    <a:schemeClr val="bg1"/>
                  </a:solidFill>
                </a:rPr>
                <a:t>she</a:t>
              </a:r>
              <a:br>
                <a:rPr lang="cs-CZ" sz="2400" b="1" dirty="0">
                  <a:solidFill>
                    <a:schemeClr val="bg1"/>
                  </a:solidFill>
                </a:rPr>
              </a:br>
              <a:r>
                <a:rPr lang="cs-CZ" sz="2400" b="1" dirty="0">
                  <a:solidFill>
                    <a:schemeClr val="bg1"/>
                  </a:solidFill>
                </a:rPr>
                <a:t>it</a:t>
              </a:r>
              <a:endParaRPr lang="en-US" sz="2400" b="1" dirty="0">
                <a:solidFill>
                  <a:schemeClr val="bg1"/>
                </a:solidFill>
              </a:endParaRPr>
            </a:p>
          </p:txBody>
        </p:sp>
        <p:sp>
          <p:nvSpPr>
            <p:cNvPr id="11" name="Elipsa 10"/>
            <p:cNvSpPr/>
            <p:nvPr/>
          </p:nvSpPr>
          <p:spPr>
            <a:xfrm>
              <a:off x="4140201" y="5013325"/>
              <a:ext cx="1944687" cy="93662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dirty="0"/>
                <a:t>rid</a:t>
              </a:r>
              <a:r>
                <a:rPr lang="cs-CZ" sz="2800" b="1" dirty="0">
                  <a:solidFill>
                    <a:schemeClr val="bg1"/>
                  </a:solidFill>
                </a:rPr>
                <a:t>ing?</a:t>
              </a:r>
              <a:endParaRPr lang="en-US" sz="2800" b="1" dirty="0">
                <a:solidFill>
                  <a:schemeClr val="bg1"/>
                </a:solidFill>
              </a:endParaRPr>
            </a:p>
          </p:txBody>
        </p:sp>
        <p:cxnSp>
          <p:nvCxnSpPr>
            <p:cNvPr id="12" name="Přímá spojovací čára 11"/>
            <p:cNvCxnSpPr>
              <a:stCxn id="6" idx="2"/>
              <a:endCxn id="5" idx="6"/>
            </p:cNvCxnSpPr>
            <p:nvPr/>
          </p:nvCxnSpPr>
          <p:spPr>
            <a:xfrm flipH="1" flipV="1">
              <a:off x="2916238" y="2240757"/>
              <a:ext cx="1007765" cy="39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>
              <a:endCxn id="8" idx="2"/>
            </p:cNvCxnSpPr>
            <p:nvPr/>
          </p:nvCxnSpPr>
          <p:spPr>
            <a:xfrm>
              <a:off x="3563938" y="3824288"/>
              <a:ext cx="50323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flipV="1">
              <a:off x="3203576" y="5445125"/>
              <a:ext cx="936625" cy="3651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472" name="TextovéPole 19"/>
            <p:cNvSpPr txBox="1">
              <a:spLocks noChangeArrowheads="1"/>
            </p:cNvSpPr>
            <p:nvPr/>
          </p:nvSpPr>
          <p:spPr bwMode="auto">
            <a:xfrm>
              <a:off x="1259632" y="3573016"/>
              <a:ext cx="69923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 dirty="0">
                  <a:solidFill>
                    <a:srgbClr val="FFFFFF"/>
                  </a:solidFill>
                </a:rPr>
                <a:t>Are</a:t>
              </a:r>
              <a:endParaRPr lang="en-US" sz="2400" b="1" dirty="0">
                <a:solidFill>
                  <a:srgbClr val="FFFFFF"/>
                </a:solidFill>
              </a:endParaRPr>
            </a:p>
          </p:txBody>
        </p:sp>
        <p:sp>
          <p:nvSpPr>
            <p:cNvPr id="16" name="Levá složená závorka 15"/>
            <p:cNvSpPr/>
            <p:nvPr/>
          </p:nvSpPr>
          <p:spPr>
            <a:xfrm>
              <a:off x="2051051" y="3429001"/>
              <a:ext cx="261937" cy="863600"/>
            </a:xfrm>
            <a:prstGeom prst="leftBrac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  <p:sp>
          <p:nvSpPr>
            <p:cNvPr id="19474" name="TextovéPole 21"/>
            <p:cNvSpPr txBox="1">
              <a:spLocks noChangeArrowheads="1"/>
            </p:cNvSpPr>
            <p:nvPr/>
          </p:nvSpPr>
          <p:spPr bwMode="auto">
            <a:xfrm>
              <a:off x="1619250" y="5300663"/>
              <a:ext cx="649288" cy="4619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400" b="1" dirty="0">
                  <a:solidFill>
                    <a:srgbClr val="FFFFFF"/>
                  </a:solidFill>
                </a:rPr>
                <a:t>Is</a:t>
              </a:r>
              <a:endParaRPr lang="en-US" sz="2400" b="1" dirty="0">
                <a:solidFill>
                  <a:srgbClr val="FFFFFF"/>
                </a:solidFill>
              </a:endParaRPr>
            </a:p>
          </p:txBody>
        </p:sp>
        <p:sp>
          <p:nvSpPr>
            <p:cNvPr id="18" name="Levá složená závorka 17"/>
            <p:cNvSpPr/>
            <p:nvPr/>
          </p:nvSpPr>
          <p:spPr>
            <a:xfrm>
              <a:off x="2051051" y="5157787"/>
              <a:ext cx="360362" cy="792163"/>
            </a:xfrm>
            <a:prstGeom prst="leftBrac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</p:grpSp>
      <p:sp>
        <p:nvSpPr>
          <p:cNvPr id="19461" name="TextovéPole 21"/>
          <p:cNvSpPr txBox="1">
            <a:spLocks noChangeArrowheads="1"/>
          </p:cNvSpPr>
          <p:nvPr/>
        </p:nvSpPr>
        <p:spPr bwMode="auto">
          <a:xfrm>
            <a:off x="5435600" y="3860800"/>
            <a:ext cx="370840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Are you drinking this lemonade?</a:t>
            </a:r>
            <a:br>
              <a:rPr lang="cs-CZ" sz="2400" b="1" dirty="0">
                <a:solidFill>
                  <a:schemeClr val="bg1"/>
                </a:solidFill>
              </a:rPr>
            </a:br>
            <a:r>
              <a:rPr lang="cs-CZ" sz="2400" b="1" dirty="0">
                <a:solidFill>
                  <a:schemeClr val="bg1"/>
                </a:solidFill>
              </a:rPr>
              <a:t>Is he doing his homework?</a:t>
            </a:r>
            <a:endParaRPr lang="en-US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55875" y="0"/>
            <a:ext cx="4075113" cy="14462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44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Short answers</a:t>
            </a:r>
            <a:br>
              <a:rPr lang="cs-CZ" sz="44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lang="cs-CZ" sz="44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krátké odpovědi</a:t>
            </a:r>
            <a:endParaRPr lang="en-US" sz="36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grpSp>
        <p:nvGrpSpPr>
          <p:cNvPr id="3" name="Skupina 3"/>
          <p:cNvGrpSpPr>
            <a:grpSpLocks/>
          </p:cNvGrpSpPr>
          <p:nvPr/>
        </p:nvGrpSpPr>
        <p:grpSpPr bwMode="auto">
          <a:xfrm>
            <a:off x="179512" y="1412877"/>
            <a:ext cx="4055938" cy="4176711"/>
            <a:chOff x="827769" y="1700215"/>
            <a:chExt cx="6046522" cy="4176710"/>
          </a:xfrm>
        </p:grpSpPr>
        <p:sp>
          <p:nvSpPr>
            <p:cNvPr id="5" name="Obdélník 4"/>
            <p:cNvSpPr/>
            <p:nvPr/>
          </p:nvSpPr>
          <p:spPr>
            <a:xfrm>
              <a:off x="827769" y="3500314"/>
              <a:ext cx="1288364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400" b="1" dirty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solidFill>
                    <a:srgbClr val="00B05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Yes,</a:t>
              </a:r>
              <a:endParaRPr lang="en-US" sz="2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  <p:grpSp>
          <p:nvGrpSpPr>
            <p:cNvPr id="4" name="Skupina 38"/>
            <p:cNvGrpSpPr>
              <a:grpSpLocks/>
            </p:cNvGrpSpPr>
            <p:nvPr/>
          </p:nvGrpSpPr>
          <p:grpSpPr bwMode="auto">
            <a:xfrm>
              <a:off x="2843944" y="1700215"/>
              <a:ext cx="1656621" cy="865189"/>
              <a:chOff x="3852332" y="1916831"/>
              <a:chExt cx="935690" cy="471885"/>
            </a:xfrm>
          </p:grpSpPr>
          <p:sp>
            <p:nvSpPr>
              <p:cNvPr id="23" name="Elipsa 22"/>
              <p:cNvSpPr/>
              <p:nvPr/>
            </p:nvSpPr>
            <p:spPr>
              <a:xfrm>
                <a:off x="3852332" y="1916831"/>
                <a:ext cx="719150" cy="471885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20525" name="TextovéPole 6"/>
              <p:cNvSpPr txBox="1">
                <a:spLocks noChangeArrowheads="1"/>
              </p:cNvSpPr>
              <p:nvPr/>
            </p:nvSpPr>
            <p:spPr bwMode="auto">
              <a:xfrm>
                <a:off x="4139950" y="1995452"/>
                <a:ext cx="648072" cy="25179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400" b="1" dirty="0">
                    <a:solidFill>
                      <a:srgbClr val="FFFFFF"/>
                    </a:solidFill>
                  </a:rPr>
                  <a:t>I</a:t>
                </a:r>
                <a:endParaRPr lang="en-US" sz="2400" b="1" dirty="0">
                  <a:solidFill>
                    <a:srgbClr val="FFFFFF"/>
                  </a:solidFill>
                </a:endParaRPr>
              </a:p>
            </p:txBody>
          </p:sp>
        </p:grpSp>
        <p:sp>
          <p:nvSpPr>
            <p:cNvPr id="7" name="Elipsa 6"/>
            <p:cNvSpPr/>
            <p:nvPr/>
          </p:nvSpPr>
          <p:spPr>
            <a:xfrm>
              <a:off x="2843942" y="4508500"/>
              <a:ext cx="1848328" cy="136842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400" b="1" dirty="0"/>
                <a:t>you</a:t>
              </a:r>
            </a:p>
            <a:p>
              <a:pPr algn="ctr">
                <a:defRPr/>
              </a:pPr>
              <a:r>
                <a:rPr lang="cs-CZ" sz="2400" b="1" dirty="0"/>
                <a:t>we</a:t>
              </a:r>
            </a:p>
            <a:p>
              <a:pPr algn="ctr">
                <a:defRPr/>
              </a:pPr>
              <a:r>
                <a:rPr lang="cs-CZ" sz="2400" b="1" dirty="0"/>
                <a:t>they</a:t>
              </a:r>
              <a:endParaRPr lang="en-US" sz="2400" b="1" dirty="0"/>
            </a:p>
          </p:txBody>
        </p:sp>
        <p:sp>
          <p:nvSpPr>
            <p:cNvPr id="8" name="Elipsa 7"/>
            <p:cNvSpPr/>
            <p:nvPr/>
          </p:nvSpPr>
          <p:spPr>
            <a:xfrm>
              <a:off x="2843942" y="2997201"/>
              <a:ext cx="1512268" cy="115252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400" b="1" dirty="0"/>
                <a:t>he</a:t>
              </a:r>
            </a:p>
            <a:p>
              <a:pPr algn="ctr">
                <a:defRPr/>
              </a:pPr>
              <a:r>
                <a:rPr lang="cs-CZ" sz="2400" b="1" dirty="0"/>
                <a:t>she</a:t>
              </a:r>
            </a:p>
            <a:p>
              <a:pPr algn="ctr">
                <a:defRPr/>
              </a:pPr>
              <a:r>
                <a:rPr lang="cs-CZ" sz="2400" b="1" dirty="0"/>
                <a:t>it</a:t>
              </a:r>
              <a:endParaRPr lang="en-US" sz="2400" b="1" dirty="0"/>
            </a:p>
          </p:txBody>
        </p:sp>
        <p:grpSp>
          <p:nvGrpSpPr>
            <p:cNvPr id="6" name="Skupina 44"/>
            <p:cNvGrpSpPr>
              <a:grpSpLocks/>
            </p:cNvGrpSpPr>
            <p:nvPr/>
          </p:nvGrpSpPr>
          <p:grpSpPr bwMode="auto">
            <a:xfrm>
              <a:off x="5551588" y="1773238"/>
              <a:ext cx="1322703" cy="792162"/>
              <a:chOff x="5335598" y="1772816"/>
              <a:chExt cx="1323463" cy="792088"/>
            </a:xfrm>
          </p:grpSpPr>
          <p:sp>
            <p:nvSpPr>
              <p:cNvPr id="21" name="Elipsa 20"/>
              <p:cNvSpPr/>
              <p:nvPr/>
            </p:nvSpPr>
            <p:spPr>
              <a:xfrm>
                <a:off x="5363778" y="1772816"/>
                <a:ext cx="1079798" cy="79208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20523" name="TextovéPole 11"/>
              <p:cNvSpPr txBox="1">
                <a:spLocks noChangeArrowheads="1"/>
              </p:cNvSpPr>
              <p:nvPr/>
            </p:nvSpPr>
            <p:spPr bwMode="auto">
              <a:xfrm>
                <a:off x="5335598" y="1915802"/>
                <a:ext cx="1323463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400" b="1" dirty="0">
                    <a:solidFill>
                      <a:schemeClr val="bg1"/>
                    </a:solidFill>
                  </a:rPr>
                  <a:t>am.</a:t>
                </a:r>
                <a:endParaRPr lang="en-US" sz="2400" b="1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9" name="Skupina 43"/>
            <p:cNvGrpSpPr>
              <a:grpSpLocks/>
            </p:cNvGrpSpPr>
            <p:nvPr/>
          </p:nvGrpSpPr>
          <p:grpSpPr bwMode="auto">
            <a:xfrm>
              <a:off x="5580063" y="3213100"/>
              <a:ext cx="1152526" cy="863600"/>
              <a:chOff x="5364088" y="2708920"/>
              <a:chExt cx="1153188" cy="864095"/>
            </a:xfrm>
          </p:grpSpPr>
          <p:sp>
            <p:nvSpPr>
              <p:cNvPr id="19" name="Elipsa 18"/>
              <p:cNvSpPr/>
              <p:nvPr/>
            </p:nvSpPr>
            <p:spPr>
              <a:xfrm>
                <a:off x="5363776" y="2708921"/>
                <a:ext cx="1079798" cy="864095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20521" name="TextovéPole 14"/>
              <p:cNvSpPr txBox="1">
                <a:spLocks noChangeArrowheads="1"/>
              </p:cNvSpPr>
              <p:nvPr/>
            </p:nvSpPr>
            <p:spPr bwMode="auto">
              <a:xfrm>
                <a:off x="5652120" y="2852937"/>
                <a:ext cx="865156" cy="46193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400" b="1" dirty="0">
                    <a:solidFill>
                      <a:schemeClr val="bg1"/>
                    </a:solidFill>
                  </a:rPr>
                  <a:t>is.</a:t>
                </a:r>
                <a:endParaRPr lang="en-US" sz="2400" b="1" dirty="0">
                  <a:solidFill>
                    <a:schemeClr val="bg1"/>
                  </a:solidFill>
                </a:endParaRPr>
              </a:p>
            </p:txBody>
          </p:sp>
        </p:grpSp>
        <p:cxnSp>
          <p:nvCxnSpPr>
            <p:cNvPr id="11" name="Přímá spojovací čára 10"/>
            <p:cNvCxnSpPr>
              <a:endCxn id="20523" idx="1"/>
            </p:cNvCxnSpPr>
            <p:nvPr/>
          </p:nvCxnSpPr>
          <p:spPr>
            <a:xfrm>
              <a:off x="4209480" y="2132013"/>
              <a:ext cx="1341873" cy="142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>
              <a:stCxn id="8" idx="6"/>
            </p:cNvCxnSpPr>
            <p:nvPr/>
          </p:nvCxnSpPr>
          <p:spPr>
            <a:xfrm>
              <a:off x="4356210" y="3573463"/>
              <a:ext cx="1367905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>
              <a:stCxn id="7" idx="6"/>
            </p:cNvCxnSpPr>
            <p:nvPr/>
          </p:nvCxnSpPr>
          <p:spPr>
            <a:xfrm flipH="1" flipV="1">
              <a:off x="4140849" y="4941887"/>
              <a:ext cx="551421" cy="25082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" name="Skupina 42"/>
            <p:cNvGrpSpPr>
              <a:grpSpLocks/>
            </p:cNvGrpSpPr>
            <p:nvPr/>
          </p:nvGrpSpPr>
          <p:grpSpPr bwMode="auto">
            <a:xfrm>
              <a:off x="4692676" y="4797425"/>
              <a:ext cx="2147276" cy="792163"/>
              <a:chOff x="4621022" y="4005064"/>
              <a:chExt cx="2146536" cy="759751"/>
            </a:xfrm>
          </p:grpSpPr>
          <p:sp>
            <p:nvSpPr>
              <p:cNvPr id="16" name="Elipsa 15"/>
              <p:cNvSpPr/>
              <p:nvPr/>
            </p:nvSpPr>
            <p:spPr>
              <a:xfrm>
                <a:off x="5578766" y="4005064"/>
                <a:ext cx="1081171" cy="7597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20518" name="TextovéPole 17"/>
              <p:cNvSpPr txBox="1">
                <a:spLocks noChangeArrowheads="1"/>
              </p:cNvSpPr>
              <p:nvPr/>
            </p:nvSpPr>
            <p:spPr bwMode="auto">
              <a:xfrm>
                <a:off x="5586964" y="4142355"/>
                <a:ext cx="1180594" cy="44277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400" b="1" dirty="0">
                    <a:solidFill>
                      <a:schemeClr val="bg1"/>
                    </a:solidFill>
                  </a:rPr>
                  <a:t>are.</a:t>
                </a:r>
                <a:endParaRPr lang="en-US" sz="2400" b="1" dirty="0">
                  <a:solidFill>
                    <a:schemeClr val="bg1"/>
                  </a:solidFill>
                </a:endParaRPr>
              </a:p>
            </p:txBody>
          </p:sp>
          <p:cxnSp>
            <p:nvCxnSpPr>
              <p:cNvPr id="18" name="Přímá spojovací čára 17"/>
              <p:cNvCxnSpPr>
                <a:stCxn id="7" idx="6"/>
                <a:endCxn id="16" idx="2"/>
              </p:cNvCxnSpPr>
              <p:nvPr/>
            </p:nvCxnSpPr>
            <p:spPr>
              <a:xfrm>
                <a:off x="4620615" y="4384178"/>
                <a:ext cx="958151" cy="1523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5" name="Levá složená závorka 14"/>
            <p:cNvSpPr/>
            <p:nvPr/>
          </p:nvSpPr>
          <p:spPr>
            <a:xfrm>
              <a:off x="2268853" y="2133601"/>
              <a:ext cx="504090" cy="3095624"/>
            </a:xfrm>
            <a:prstGeom prst="leftBrac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</p:grpSp>
      <p:grpSp>
        <p:nvGrpSpPr>
          <p:cNvPr id="14" name="Skupina 27"/>
          <p:cNvGrpSpPr>
            <a:grpSpLocks/>
          </p:cNvGrpSpPr>
          <p:nvPr/>
        </p:nvGrpSpPr>
        <p:grpSpPr bwMode="auto">
          <a:xfrm>
            <a:off x="4716463" y="1412875"/>
            <a:ext cx="4427537" cy="4032250"/>
            <a:chOff x="827584" y="1700213"/>
            <a:chExt cx="6379535" cy="4176712"/>
          </a:xfrm>
        </p:grpSpPr>
        <p:sp>
          <p:nvSpPr>
            <p:cNvPr id="29" name="Obdélník 28"/>
            <p:cNvSpPr/>
            <p:nvPr/>
          </p:nvSpPr>
          <p:spPr>
            <a:xfrm>
              <a:off x="827584" y="3356992"/>
              <a:ext cx="1008112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400" b="1" dirty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solidFill>
                    <a:srgbClr val="00B05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No,</a:t>
              </a:r>
              <a:endParaRPr lang="en-US" sz="24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  <p:grpSp>
          <p:nvGrpSpPr>
            <p:cNvPr id="17" name="Skupina 29"/>
            <p:cNvGrpSpPr>
              <a:grpSpLocks/>
            </p:cNvGrpSpPr>
            <p:nvPr/>
          </p:nvGrpSpPr>
          <p:grpSpPr bwMode="auto">
            <a:xfrm>
              <a:off x="2842774" y="1700213"/>
              <a:ext cx="1657787" cy="864941"/>
              <a:chOff x="3851673" y="1916831"/>
              <a:chExt cx="936349" cy="471750"/>
            </a:xfrm>
          </p:grpSpPr>
          <p:sp>
            <p:nvSpPr>
              <p:cNvPr id="47" name="Elipsa 46"/>
              <p:cNvSpPr/>
              <p:nvPr/>
            </p:nvSpPr>
            <p:spPr>
              <a:xfrm>
                <a:off x="3851673" y="1916831"/>
                <a:ext cx="720915" cy="4717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20505" name="TextovéPole 5"/>
              <p:cNvSpPr txBox="1">
                <a:spLocks noChangeArrowheads="1"/>
              </p:cNvSpPr>
              <p:nvPr/>
            </p:nvSpPr>
            <p:spPr bwMode="auto">
              <a:xfrm>
                <a:off x="4139950" y="1995452"/>
                <a:ext cx="648072" cy="26081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400" b="1" dirty="0">
                    <a:solidFill>
                      <a:srgbClr val="FFFFFF"/>
                    </a:solidFill>
                  </a:rPr>
                  <a:t>I</a:t>
                </a:r>
                <a:endParaRPr lang="en-US" sz="2400" b="1" dirty="0">
                  <a:solidFill>
                    <a:srgbClr val="FFFFFF"/>
                  </a:solidFill>
                </a:endParaRPr>
              </a:p>
            </p:txBody>
          </p:sp>
        </p:grpSp>
        <p:sp>
          <p:nvSpPr>
            <p:cNvPr id="31" name="Elipsa 30"/>
            <p:cNvSpPr/>
            <p:nvPr/>
          </p:nvSpPr>
          <p:spPr>
            <a:xfrm>
              <a:off x="2842775" y="4508805"/>
              <a:ext cx="1720119" cy="13681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400" b="1" dirty="0"/>
                <a:t>you</a:t>
              </a:r>
            </a:p>
            <a:p>
              <a:pPr algn="ctr">
                <a:defRPr/>
              </a:pPr>
              <a:r>
                <a:rPr lang="cs-CZ" sz="2400" b="1" dirty="0"/>
                <a:t>we</a:t>
              </a:r>
            </a:p>
            <a:p>
              <a:pPr algn="ctr">
                <a:defRPr/>
              </a:pPr>
              <a:r>
                <a:rPr lang="cs-CZ" sz="2400" b="1" dirty="0"/>
                <a:t>they</a:t>
              </a:r>
              <a:endParaRPr lang="en-US" sz="2400" b="1" dirty="0"/>
            </a:p>
          </p:txBody>
        </p:sp>
        <p:sp>
          <p:nvSpPr>
            <p:cNvPr id="32" name="Elipsa 31"/>
            <p:cNvSpPr/>
            <p:nvPr/>
          </p:nvSpPr>
          <p:spPr>
            <a:xfrm>
              <a:off x="2842775" y="2997625"/>
              <a:ext cx="1514253" cy="115270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400" b="1" dirty="0">
                  <a:solidFill>
                    <a:srgbClr val="FFFFFF"/>
                  </a:solidFill>
                </a:rPr>
                <a:t>he</a:t>
              </a:r>
            </a:p>
            <a:p>
              <a:pPr algn="ctr">
                <a:defRPr/>
              </a:pPr>
              <a:r>
                <a:rPr lang="cs-CZ" sz="2400" b="1" dirty="0">
                  <a:solidFill>
                    <a:srgbClr val="FFFFFF"/>
                  </a:solidFill>
                </a:rPr>
                <a:t>she</a:t>
              </a:r>
            </a:p>
            <a:p>
              <a:pPr algn="ctr">
                <a:defRPr/>
              </a:pPr>
              <a:r>
                <a:rPr lang="cs-CZ" sz="2400" b="1" dirty="0">
                  <a:solidFill>
                    <a:srgbClr val="FFFFFF"/>
                  </a:solidFill>
                </a:rPr>
                <a:t>it</a:t>
              </a:r>
              <a:endParaRPr lang="en-US" sz="2400" b="1" dirty="0">
                <a:solidFill>
                  <a:srgbClr val="FFFFFF"/>
                </a:solidFill>
              </a:endParaRPr>
            </a:p>
          </p:txBody>
        </p:sp>
        <p:grpSp>
          <p:nvGrpSpPr>
            <p:cNvPr id="20" name="Skupina 32"/>
            <p:cNvGrpSpPr>
              <a:grpSpLocks/>
            </p:cNvGrpSpPr>
            <p:nvPr/>
          </p:nvGrpSpPr>
          <p:grpSpPr bwMode="auto">
            <a:xfrm>
              <a:off x="5184839" y="1773238"/>
              <a:ext cx="2022280" cy="792162"/>
              <a:chOff x="4968942" y="1772816"/>
              <a:chExt cx="2021876" cy="792088"/>
            </a:xfrm>
          </p:grpSpPr>
          <p:sp>
            <p:nvSpPr>
              <p:cNvPr id="45" name="Elipsa 9"/>
              <p:cNvSpPr/>
              <p:nvPr/>
            </p:nvSpPr>
            <p:spPr>
              <a:xfrm>
                <a:off x="4969168" y="1772144"/>
                <a:ext cx="1475073" cy="792515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20503" name="TextovéPole 10"/>
              <p:cNvSpPr txBox="1">
                <a:spLocks noChangeArrowheads="1"/>
              </p:cNvSpPr>
              <p:nvPr/>
            </p:nvSpPr>
            <p:spPr bwMode="auto">
              <a:xfrm>
                <a:off x="4968943" y="1916832"/>
                <a:ext cx="2021875" cy="47810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400" b="1" dirty="0">
                    <a:solidFill>
                      <a:schemeClr val="bg1"/>
                    </a:solidFill>
                  </a:rPr>
                  <a:t>´m not</a:t>
                </a:r>
                <a:r>
                  <a:rPr lang="cs-CZ" sz="2400" dirty="0">
                    <a:solidFill>
                      <a:srgbClr val="FF0000"/>
                    </a:solidFill>
                  </a:rPr>
                  <a:t>.</a:t>
                </a:r>
                <a:endParaRPr lang="en-US" sz="2400" dirty="0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22" name="Skupina 11"/>
            <p:cNvGrpSpPr>
              <a:grpSpLocks/>
            </p:cNvGrpSpPr>
            <p:nvPr/>
          </p:nvGrpSpPr>
          <p:grpSpPr bwMode="auto">
            <a:xfrm>
              <a:off x="5496069" y="3265656"/>
              <a:ext cx="1452394" cy="864941"/>
              <a:chOff x="5280044" y="2761508"/>
              <a:chExt cx="1453228" cy="865437"/>
            </a:xfrm>
          </p:grpSpPr>
          <p:sp>
            <p:nvSpPr>
              <p:cNvPr id="43" name="Elipsa 42"/>
              <p:cNvSpPr/>
              <p:nvPr/>
            </p:nvSpPr>
            <p:spPr>
              <a:xfrm>
                <a:off x="5280125" y="2761508"/>
                <a:ext cx="1183261" cy="86543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20501" name="TextovéPole 13"/>
              <p:cNvSpPr txBox="1">
                <a:spLocks noChangeArrowheads="1"/>
              </p:cNvSpPr>
              <p:nvPr/>
            </p:nvSpPr>
            <p:spPr bwMode="auto">
              <a:xfrm>
                <a:off x="5280044" y="2911479"/>
                <a:ext cx="1453228" cy="47847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cs-CZ" sz="2400" b="1" dirty="0">
                    <a:solidFill>
                      <a:schemeClr val="bg1"/>
                    </a:solidFill>
                  </a:rPr>
                  <a:t>isn´t.</a:t>
                </a:r>
                <a:endParaRPr lang="en-US" sz="2400" b="1" dirty="0">
                  <a:solidFill>
                    <a:schemeClr val="bg1"/>
                  </a:solidFill>
                </a:endParaRPr>
              </a:p>
            </p:txBody>
          </p:sp>
        </p:grpSp>
        <p:cxnSp>
          <p:nvCxnSpPr>
            <p:cNvPr id="35" name="Přímá spojovací čára 34"/>
            <p:cNvCxnSpPr>
              <a:endCxn id="20503" idx="1"/>
            </p:cNvCxnSpPr>
            <p:nvPr/>
          </p:nvCxnSpPr>
          <p:spPr>
            <a:xfrm>
              <a:off x="3780606" y="2134328"/>
              <a:ext cx="1404459" cy="21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ovací čára 35"/>
            <p:cNvCxnSpPr>
              <a:stCxn id="32" idx="6"/>
            </p:cNvCxnSpPr>
            <p:nvPr/>
          </p:nvCxnSpPr>
          <p:spPr>
            <a:xfrm>
              <a:off x="4357029" y="3573156"/>
              <a:ext cx="136786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ovací čára 36"/>
            <p:cNvCxnSpPr>
              <a:stCxn id="31" idx="6"/>
            </p:cNvCxnSpPr>
            <p:nvPr/>
          </p:nvCxnSpPr>
          <p:spPr>
            <a:xfrm flipH="1" flipV="1">
              <a:off x="4139727" y="4941276"/>
              <a:ext cx="423167" cy="25158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4" name="Skupina 17"/>
            <p:cNvGrpSpPr>
              <a:grpSpLocks/>
            </p:cNvGrpSpPr>
            <p:nvPr/>
          </p:nvGrpSpPr>
          <p:grpSpPr bwMode="auto">
            <a:xfrm>
              <a:off x="4562373" y="4797425"/>
              <a:ext cx="2386115" cy="792163"/>
              <a:chOff x="4490800" y="4005064"/>
              <a:chExt cx="2385892" cy="759751"/>
            </a:xfrm>
          </p:grpSpPr>
          <p:sp>
            <p:nvSpPr>
              <p:cNvPr id="40" name="Elipsa 39"/>
              <p:cNvSpPr/>
              <p:nvPr/>
            </p:nvSpPr>
            <p:spPr>
              <a:xfrm>
                <a:off x="5321568" y="4005822"/>
                <a:ext cx="1340286" cy="75858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dirty="0"/>
              </a:p>
            </p:txBody>
          </p:sp>
          <p:sp>
            <p:nvSpPr>
              <p:cNvPr id="20498" name="TextovéPole 19"/>
              <p:cNvSpPr txBox="1">
                <a:spLocks noChangeArrowheads="1"/>
              </p:cNvSpPr>
              <p:nvPr/>
            </p:nvSpPr>
            <p:spPr bwMode="auto">
              <a:xfrm>
                <a:off x="5216941" y="4110284"/>
                <a:ext cx="1659751" cy="4585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sz="2400" b="1" dirty="0">
                    <a:solidFill>
                      <a:schemeClr val="bg1"/>
                    </a:solidFill>
                  </a:rPr>
                  <a:t>aren´t.</a:t>
                </a:r>
                <a:endParaRPr lang="en-US" sz="2400" b="1" dirty="0">
                  <a:solidFill>
                    <a:schemeClr val="bg1"/>
                  </a:solidFill>
                </a:endParaRPr>
              </a:p>
            </p:txBody>
          </p:sp>
          <p:cxnSp>
            <p:nvCxnSpPr>
              <p:cNvPr id="42" name="Přímá spojovací čára 41"/>
              <p:cNvCxnSpPr>
                <a:stCxn id="31" idx="6"/>
                <a:endCxn id="40" idx="2"/>
              </p:cNvCxnSpPr>
              <p:nvPr/>
            </p:nvCxnSpPr>
            <p:spPr>
              <a:xfrm>
                <a:off x="4491322" y="4384325"/>
                <a:ext cx="830246" cy="157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9" name="Levá složená závorka 38"/>
            <p:cNvSpPr/>
            <p:nvPr/>
          </p:nvSpPr>
          <p:spPr>
            <a:xfrm>
              <a:off x="2268641" y="2134328"/>
              <a:ext cx="503226" cy="3094713"/>
            </a:xfrm>
            <a:prstGeom prst="leftBrac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 dirty="0"/>
            </a:p>
          </p:txBody>
        </p:sp>
      </p:grpSp>
      <p:sp>
        <p:nvSpPr>
          <p:cNvPr id="20485" name="TextovéPole 54"/>
          <p:cNvSpPr txBox="1">
            <a:spLocks noChangeArrowheads="1"/>
          </p:cNvSpPr>
          <p:nvPr/>
        </p:nvSpPr>
        <p:spPr bwMode="auto">
          <a:xfrm>
            <a:off x="395288" y="5657850"/>
            <a:ext cx="91455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Are you watching TV?	Yes, I am.		No, I</a:t>
            </a:r>
            <a:r>
              <a:rPr lang="en-US" sz="2400" b="1" dirty="0" smtClean="0">
                <a:solidFill>
                  <a:schemeClr val="bg1"/>
                </a:solidFill>
              </a:rPr>
              <a:t>`m not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>Is he sleeping?		Yes, he </a:t>
            </a:r>
            <a:r>
              <a:rPr lang="en-US" sz="2400" b="1" dirty="0" smtClean="0">
                <a:solidFill>
                  <a:schemeClr val="bg1"/>
                </a:solidFill>
              </a:rPr>
              <a:t>is</a:t>
            </a:r>
            <a:r>
              <a:rPr lang="cs-CZ" sz="2400" b="1" dirty="0" smtClean="0">
                <a:solidFill>
                  <a:schemeClr val="bg1"/>
                </a:solidFill>
              </a:rPr>
              <a:t>.	</a:t>
            </a:r>
            <a:r>
              <a:rPr lang="en-US" sz="2400" b="1" dirty="0" smtClean="0">
                <a:solidFill>
                  <a:schemeClr val="bg1"/>
                </a:solidFill>
              </a:rPr>
              <a:t>           </a:t>
            </a:r>
            <a:r>
              <a:rPr lang="cs-CZ" sz="2400" b="1" dirty="0" smtClean="0">
                <a:solidFill>
                  <a:schemeClr val="bg1"/>
                </a:solidFill>
              </a:rPr>
              <a:t>No, he </a:t>
            </a:r>
            <a:r>
              <a:rPr lang="en-US" sz="2400" b="1" dirty="0" smtClean="0">
                <a:solidFill>
                  <a:schemeClr val="bg1"/>
                </a:solidFill>
              </a:rPr>
              <a:t>is</a:t>
            </a:r>
            <a:r>
              <a:rPr lang="cs-CZ" sz="2400" b="1" dirty="0" smtClean="0">
                <a:solidFill>
                  <a:schemeClr val="bg1"/>
                </a:solidFill>
              </a:rPr>
              <a:t>n´t.</a:t>
            </a:r>
            <a:endParaRPr lang="en-US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23810" y="0"/>
            <a:ext cx="5272525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4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Which tense?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750" y="692696"/>
            <a:ext cx="431958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rgbClr val="FF0000"/>
                </a:solidFill>
              </a:rPr>
              <a:t>Complete the sentenses: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21508" name="TextovéPole 3"/>
          <p:cNvSpPr txBox="1">
            <a:spLocks noChangeArrowheads="1"/>
          </p:cNvSpPr>
          <p:nvPr/>
        </p:nvSpPr>
        <p:spPr bwMode="auto">
          <a:xfrm>
            <a:off x="251520" y="1124745"/>
            <a:ext cx="8496943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57200" lvl="0" indent="-457200" fontAlgn="base">
              <a:spcBef>
                <a:spcPct val="0"/>
              </a:spcBef>
              <a:spcAft>
                <a:spcPct val="0"/>
              </a:spcAft>
              <a:buAutoNum type="arabicPeriod"/>
            </a:pPr>
            <a:r>
              <a:rPr lang="cs-CZ" sz="2400" b="1" dirty="0" smtClean="0">
                <a:solidFill>
                  <a:schemeClr val="bg1"/>
                </a:solidFill>
              </a:rPr>
              <a:t> 1.It´s the morning. Susan/just/wake up.</a:t>
            </a:r>
          </a:p>
          <a:p>
            <a:pPr marL="457200" lvl="0" indent="-457200"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     2. She/always/have breakfast/ two slice</a:t>
            </a:r>
            <a:r>
              <a:rPr lang="en-US" sz="2400" b="1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s</a:t>
            </a:r>
            <a:r>
              <a:rPr lang="cs-CZ" sz="2400" b="1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 of bread.</a:t>
            </a:r>
            <a:br>
              <a:rPr lang="cs-CZ" sz="2400" b="1" dirty="0" smtClean="0">
                <a:solidFill>
                  <a:prstClr val="black"/>
                </a:solidFill>
                <a:latin typeface="Arial" charset="0"/>
                <a:cs typeface="Arial" charset="0"/>
              </a:rPr>
            </a:br>
            <a:r>
              <a:rPr lang="cs-CZ" sz="2400" b="1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3. Today/she/ go/ to school/ without breakfast.</a:t>
            </a:r>
            <a:br>
              <a:rPr lang="cs-CZ" sz="2400" b="1" dirty="0" smtClean="0">
                <a:solidFill>
                  <a:prstClr val="black"/>
                </a:solidFill>
                <a:latin typeface="Arial" charset="0"/>
                <a:cs typeface="Arial" charset="0"/>
              </a:rPr>
            </a:br>
            <a:r>
              <a:rPr lang="cs-CZ" sz="2400" b="1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4. Normally/ she/ take the bus.</a:t>
            </a:r>
            <a:br>
              <a:rPr lang="cs-CZ" sz="2400" b="1" dirty="0" smtClean="0">
                <a:solidFill>
                  <a:prstClr val="black"/>
                </a:solidFill>
                <a:latin typeface="Arial" charset="0"/>
                <a:cs typeface="Arial" charset="0"/>
              </a:rPr>
            </a:br>
            <a:r>
              <a:rPr lang="cs-CZ" sz="2400" b="1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5. Now/ she/ take the car/ with/ her dad.</a:t>
            </a:r>
            <a:br>
              <a:rPr lang="cs-CZ" sz="2400" b="1" dirty="0" smtClean="0">
                <a:solidFill>
                  <a:prstClr val="black"/>
                </a:solidFill>
                <a:latin typeface="Arial" charset="0"/>
                <a:cs typeface="Arial" charset="0"/>
              </a:rPr>
            </a:br>
            <a:r>
              <a:rPr lang="cs-CZ" sz="2400" b="1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6. After school/ she/ go to swim/ twice a week.</a:t>
            </a:r>
            <a:br>
              <a:rPr lang="cs-CZ" sz="2400" b="1" dirty="0" smtClean="0">
                <a:solidFill>
                  <a:prstClr val="black"/>
                </a:solidFill>
                <a:latin typeface="Arial" charset="0"/>
                <a:cs typeface="Arial" charset="0"/>
              </a:rPr>
            </a:br>
            <a:r>
              <a:rPr lang="cs-CZ" sz="2400" b="1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7. This afternoon/ she/ go/ to the drama class.</a:t>
            </a:r>
            <a:r>
              <a:rPr lang="cs-CZ" sz="2400" b="1" dirty="0" smtClean="0">
                <a:solidFill>
                  <a:schemeClr val="bg1"/>
                </a:solidFill>
              </a:rPr>
              <a:t/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/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/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/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/>
            </a:r>
            <a:br>
              <a:rPr lang="cs-CZ" sz="2400" b="1" dirty="0" smtClean="0">
                <a:solidFill>
                  <a:schemeClr val="bg1"/>
                </a:solidFill>
              </a:rPr>
            </a:br>
            <a:endParaRPr lang="en-US" sz="2400" b="1" dirty="0">
              <a:solidFill>
                <a:schemeClr val="bg1"/>
              </a:solidFill>
            </a:endParaRPr>
          </a:p>
        </p:txBody>
      </p:sp>
      <p:sp>
        <p:nvSpPr>
          <p:cNvPr id="21509" name="TextovéPole 4"/>
          <p:cNvSpPr txBox="1">
            <a:spLocks noChangeArrowheads="1"/>
          </p:cNvSpPr>
          <p:nvPr/>
        </p:nvSpPr>
        <p:spPr bwMode="auto">
          <a:xfrm>
            <a:off x="2195737" y="3933057"/>
            <a:ext cx="6948263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2.   1</a:t>
            </a:r>
            <a:r>
              <a:rPr lang="cs-CZ" sz="2400" b="1" dirty="0">
                <a:solidFill>
                  <a:srgbClr val="FFC000"/>
                </a:solidFill>
              </a:rPr>
              <a:t>. Hi mum! What/ you /do?</a:t>
            </a:r>
            <a:br>
              <a:rPr lang="cs-CZ" sz="2400" b="1" dirty="0">
                <a:solidFill>
                  <a:srgbClr val="FFC000"/>
                </a:solidFill>
              </a:rPr>
            </a:br>
            <a:r>
              <a:rPr lang="cs-CZ" sz="2400" b="1" dirty="0" smtClean="0">
                <a:solidFill>
                  <a:srgbClr val="FFC000"/>
                </a:solidFill>
              </a:rPr>
              <a:t>      2</a:t>
            </a:r>
            <a:r>
              <a:rPr lang="cs-CZ" sz="2400" b="1" dirty="0">
                <a:solidFill>
                  <a:srgbClr val="FFC000"/>
                </a:solidFill>
              </a:rPr>
              <a:t>. I/make/ the dinner.</a:t>
            </a:r>
            <a:br>
              <a:rPr lang="cs-CZ" sz="2400" b="1" dirty="0">
                <a:solidFill>
                  <a:srgbClr val="FFC000"/>
                </a:solidFill>
              </a:rPr>
            </a:br>
            <a:r>
              <a:rPr lang="cs-CZ" sz="2400" b="1" dirty="0" smtClean="0">
                <a:solidFill>
                  <a:srgbClr val="FFC000"/>
                </a:solidFill>
              </a:rPr>
              <a:t>      3</a:t>
            </a:r>
            <a:r>
              <a:rPr lang="cs-CZ" sz="2400" b="1" dirty="0">
                <a:solidFill>
                  <a:srgbClr val="FFC000"/>
                </a:solidFill>
              </a:rPr>
              <a:t>. You/ make/ my/ favourite/ meal?</a:t>
            </a:r>
            <a:br>
              <a:rPr lang="cs-CZ" sz="2400" b="1" dirty="0">
                <a:solidFill>
                  <a:srgbClr val="FFC000"/>
                </a:solidFill>
              </a:rPr>
            </a:br>
            <a:r>
              <a:rPr lang="cs-CZ" sz="2400" b="1" dirty="0" smtClean="0">
                <a:solidFill>
                  <a:srgbClr val="FFC000"/>
                </a:solidFill>
              </a:rPr>
              <a:t>      4</a:t>
            </a:r>
            <a:r>
              <a:rPr lang="cs-CZ" sz="2400" b="1" dirty="0">
                <a:solidFill>
                  <a:srgbClr val="FFC000"/>
                </a:solidFill>
              </a:rPr>
              <a:t>. No/…</a:t>
            </a:r>
            <a:br>
              <a:rPr lang="cs-CZ" sz="2400" b="1" dirty="0">
                <a:solidFill>
                  <a:srgbClr val="FFC000"/>
                </a:solidFill>
              </a:rPr>
            </a:br>
            <a:r>
              <a:rPr lang="cs-CZ" sz="2400" b="1" dirty="0" smtClean="0">
                <a:solidFill>
                  <a:srgbClr val="FFC000"/>
                </a:solidFill>
              </a:rPr>
              <a:t>      5</a:t>
            </a:r>
            <a:r>
              <a:rPr lang="cs-CZ" sz="2400" b="1" dirty="0">
                <a:solidFill>
                  <a:srgbClr val="FFC000"/>
                </a:solidFill>
              </a:rPr>
              <a:t>. Susan, You/ do/homework, now?</a:t>
            </a:r>
            <a:br>
              <a:rPr lang="cs-CZ" sz="2400" b="1" dirty="0">
                <a:solidFill>
                  <a:srgbClr val="FFC000"/>
                </a:solidFill>
              </a:rPr>
            </a:br>
            <a:r>
              <a:rPr lang="cs-CZ" sz="2400" b="1" dirty="0" smtClean="0">
                <a:solidFill>
                  <a:srgbClr val="FFC000"/>
                </a:solidFill>
              </a:rPr>
              <a:t>      6</a:t>
            </a:r>
            <a:r>
              <a:rPr lang="cs-CZ" sz="2400" b="1" dirty="0">
                <a:solidFill>
                  <a:srgbClr val="FFC000"/>
                </a:solidFill>
              </a:rPr>
              <a:t>. I/ not do homework. I/ listen/ MP3 player.</a:t>
            </a:r>
            <a:endParaRPr lang="en-US" sz="24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42</TotalTime>
  <Words>449</Words>
  <Application>Microsoft Office PowerPoint</Application>
  <PresentationFormat>Předvádění na obrazovce (4:3)</PresentationFormat>
  <Paragraphs>175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Vrchol</vt:lpstr>
      <vt:lpstr>Snímek 1</vt:lpstr>
      <vt:lpstr>Snímek 2</vt:lpstr>
      <vt:lpstr>Snímek 3</vt:lpstr>
      <vt:lpstr>Present tenses</vt:lpstr>
      <vt:lpstr>Present tenses</vt:lpstr>
      <vt:lpstr>PRESENT  TENSES</vt:lpstr>
      <vt:lpstr>Present simple tense přítomný čas prostý</vt:lpstr>
      <vt:lpstr>Negative zápor </vt:lpstr>
      <vt:lpstr>QUESTIONS  OTÁZKY</vt:lpstr>
      <vt:lpstr>Short answers krátké odpovědi </vt:lpstr>
      <vt:lpstr>Snímek 11</vt:lpstr>
      <vt:lpstr>Snímek 12</vt:lpstr>
      <vt:lpstr>Snímek 13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13</cp:revision>
  <dcterms:created xsi:type="dcterms:W3CDTF">2013-04-13T18:02:21Z</dcterms:created>
  <dcterms:modified xsi:type="dcterms:W3CDTF">2013-12-08T18:30:39Z</dcterms:modified>
</cp:coreProperties>
</file>