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66" r:id="rId2"/>
    <p:sldId id="267" r:id="rId3"/>
    <p:sldId id="265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TEMA:PRESENT TENSE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NÁZEV:VY_22_INOVACE_20_AJ8_PRESENT TENSE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B5A278-0441-47B8-A75B-7DD3AB6FDD8E}" type="presOf" srcId="{D1D4F407-5343-4D3F-B5B9-D407B03CAEB4}" destId="{D005CE8C-CC26-4C3E-AC11-E15060ECD759}" srcOrd="0" destOrd="0" presId="urn:microsoft.com/office/officeart/2005/8/layout/target3"/>
    <dgm:cxn modelId="{B98A0010-996B-470F-93C8-C15C772B680B}" type="presOf" srcId="{757F3AB3-0718-4624-B441-E567A8F0AB56}" destId="{333A1088-737F-45CB-B68E-254E46348037}" srcOrd="0" destOrd="0" presId="urn:microsoft.com/office/officeart/2005/8/layout/target3"/>
    <dgm:cxn modelId="{D665656E-EB8C-4D03-838B-488E515E2484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BD64C52-4193-43CE-BDC5-B5808D678409}" type="presOf" srcId="{D1B46980-6531-4606-95E6-44980827E919}" destId="{2BE915AB-18AA-4053-B92C-3BFC9ED204BB}" srcOrd="1" destOrd="0" presId="urn:microsoft.com/office/officeart/2005/8/layout/target3"/>
    <dgm:cxn modelId="{8ECCBD8A-4A1F-42CC-A29B-2D1930E85594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C2D963-D544-432F-9709-8B9582C9FDA2}" type="presOf" srcId="{D1B46980-6531-4606-95E6-44980827E919}" destId="{6140AFEC-043D-4C43-A2F9-D0F5331DF3A3}" srcOrd="0" destOrd="0" presId="urn:microsoft.com/office/officeart/2005/8/layout/target3"/>
    <dgm:cxn modelId="{C0C153BE-10C4-44D8-9386-EC4CE0C0DC08}" type="presOf" srcId="{26CBEA56-8CFD-48C0-BD6E-2EB16B1FBF42}" destId="{5583D5C5-FAFF-4548-819C-80E289F73770}" srcOrd="0" destOrd="0" presId="urn:microsoft.com/office/officeart/2005/8/layout/target3"/>
    <dgm:cxn modelId="{C44411F9-AA08-4F53-92F5-53AE9A62E488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731DAF-C6A1-4793-999D-919893798B60}" type="presOf" srcId="{D1D4F407-5343-4D3F-B5B9-D407B03CAEB4}" destId="{AED2198E-93D5-4001-81B4-73124B309672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D8BA83C-F64A-457C-8285-43EEE531942C}" type="presOf" srcId="{1AE9165A-6B70-4FFD-A49C-881BF73B4F04}" destId="{A9F01C16-B5C0-47B0-9750-F7E5E11674A0}" srcOrd="0" destOrd="0" presId="urn:microsoft.com/office/officeart/2005/8/layout/target3"/>
    <dgm:cxn modelId="{91E498A6-A2C7-4884-B873-64E9C6F7248A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B9F7D0D-E1CD-42EB-B6CA-A55397E5B069}" type="presParOf" srcId="{333A1088-737F-45CB-B68E-254E46348037}" destId="{F5ABB229-8D3B-4694-996A-96F23CF14429}" srcOrd="0" destOrd="0" presId="urn:microsoft.com/office/officeart/2005/8/layout/target3"/>
    <dgm:cxn modelId="{8D95EB76-5FFA-496C-8C52-92E95C0364D1}" type="presParOf" srcId="{333A1088-737F-45CB-B68E-254E46348037}" destId="{F41139FD-01EE-4571-8B17-4FB00FC51163}" srcOrd="1" destOrd="0" presId="urn:microsoft.com/office/officeart/2005/8/layout/target3"/>
    <dgm:cxn modelId="{1F5F0671-75B4-4E81-AEC1-BC1C73BF7598}" type="presParOf" srcId="{333A1088-737F-45CB-B68E-254E46348037}" destId="{D005CE8C-CC26-4C3E-AC11-E15060ECD759}" srcOrd="2" destOrd="0" presId="urn:microsoft.com/office/officeart/2005/8/layout/target3"/>
    <dgm:cxn modelId="{74881491-8B99-4422-BC52-044B5F373D0F}" type="presParOf" srcId="{333A1088-737F-45CB-B68E-254E46348037}" destId="{2C702D82-9B77-49B7-9568-BB8EB47C3372}" srcOrd="3" destOrd="0" presId="urn:microsoft.com/office/officeart/2005/8/layout/target3"/>
    <dgm:cxn modelId="{9775FEA1-2031-4F53-9561-843C246C8062}" type="presParOf" srcId="{333A1088-737F-45CB-B68E-254E46348037}" destId="{A52A0455-90FF-4808-ABD0-F02540D31D5A}" srcOrd="4" destOrd="0" presId="urn:microsoft.com/office/officeart/2005/8/layout/target3"/>
    <dgm:cxn modelId="{5A561583-5770-443F-9D05-99B836B846CC}" type="presParOf" srcId="{333A1088-737F-45CB-B68E-254E46348037}" destId="{6140AFEC-043D-4C43-A2F9-D0F5331DF3A3}" srcOrd="5" destOrd="0" presId="urn:microsoft.com/office/officeart/2005/8/layout/target3"/>
    <dgm:cxn modelId="{351EEE72-A9FE-47AD-9708-0C9A29E88089}" type="presParOf" srcId="{333A1088-737F-45CB-B68E-254E46348037}" destId="{71A10DEB-455E-4133-A618-0A0EE82A21E3}" srcOrd="6" destOrd="0" presId="urn:microsoft.com/office/officeart/2005/8/layout/target3"/>
    <dgm:cxn modelId="{7B8C53E9-2968-4A3A-8E37-A7ADB94EB245}" type="presParOf" srcId="{333A1088-737F-45CB-B68E-254E46348037}" destId="{DA6A876D-6D25-492F-8BDC-9AE6A6CFB1FA}" srcOrd="7" destOrd="0" presId="urn:microsoft.com/office/officeart/2005/8/layout/target3"/>
    <dgm:cxn modelId="{94DF847A-491A-40F1-83CE-81BCA289CA12}" type="presParOf" srcId="{333A1088-737F-45CB-B68E-254E46348037}" destId="{A9F01C16-B5C0-47B0-9750-F7E5E11674A0}" srcOrd="8" destOrd="0" presId="urn:microsoft.com/office/officeart/2005/8/layout/target3"/>
    <dgm:cxn modelId="{E723E4A4-D598-4B7A-804B-C922AEF32D3A}" type="presParOf" srcId="{333A1088-737F-45CB-B68E-254E46348037}" destId="{5C0CF724-3222-4429-B09A-F154A62FD507}" srcOrd="9" destOrd="0" presId="urn:microsoft.com/office/officeart/2005/8/layout/target3"/>
    <dgm:cxn modelId="{EA4E8203-1734-4512-A81C-CDAC88A971EB}" type="presParOf" srcId="{333A1088-737F-45CB-B68E-254E46348037}" destId="{71A5FEA7-FE77-4220-960F-2AB7AE466FE5}" srcOrd="10" destOrd="0" presId="urn:microsoft.com/office/officeart/2005/8/layout/target3"/>
    <dgm:cxn modelId="{D54CAD17-CFC3-4662-8C79-343E8DBBF41A}" type="presParOf" srcId="{333A1088-737F-45CB-B68E-254E46348037}" destId="{C8857ABF-5052-4733-A46C-0F8B764FF76F}" srcOrd="11" destOrd="0" presId="urn:microsoft.com/office/officeart/2005/8/layout/target3"/>
    <dgm:cxn modelId="{1787ECBF-D561-4331-B3E3-51197D817E37}" type="presParOf" srcId="{333A1088-737F-45CB-B68E-254E46348037}" destId="{1839E65E-6E97-41D2-A171-98C033275D27}" srcOrd="12" destOrd="0" presId="urn:microsoft.com/office/officeart/2005/8/layout/target3"/>
    <dgm:cxn modelId="{64AC3456-6A9D-4212-B8BD-134B5244AB5A}" type="presParOf" srcId="{333A1088-737F-45CB-B68E-254E46348037}" destId="{914F10DC-A7FA-462B-9334-03354AC7EA9F}" srcOrd="13" destOrd="0" presId="urn:microsoft.com/office/officeart/2005/8/layout/target3"/>
    <dgm:cxn modelId="{A1413F5D-49A0-4C12-AFE1-1A5AB88AB921}" type="presParOf" srcId="{333A1088-737F-45CB-B68E-254E46348037}" destId="{5583D5C5-FAFF-4548-819C-80E289F73770}" srcOrd="14" destOrd="0" presId="urn:microsoft.com/office/officeart/2005/8/layout/target3"/>
    <dgm:cxn modelId="{3B578CCC-B612-4A91-8A91-47BEDFB4DE02}" type="presParOf" srcId="{333A1088-737F-45CB-B68E-254E46348037}" destId="{AED2198E-93D5-4001-81B4-73124B309672}" srcOrd="15" destOrd="0" presId="urn:microsoft.com/office/officeart/2005/8/layout/target3"/>
    <dgm:cxn modelId="{62E26FC6-9224-4CCB-A4B0-CEE6B63F79D5}" type="presParOf" srcId="{333A1088-737F-45CB-B68E-254E46348037}" destId="{2BE915AB-18AA-4053-B92C-3BFC9ED204BB}" srcOrd="16" destOrd="0" presId="urn:microsoft.com/office/officeart/2005/8/layout/target3"/>
    <dgm:cxn modelId="{9E627DC6-E20E-44CB-BAC6-B621F7AE1521}" type="presParOf" srcId="{333A1088-737F-45CB-B68E-254E46348037}" destId="{BD3627E9-8FC8-4A2F-B3EA-FAE798EF81D8}" srcOrd="17" destOrd="0" presId="urn:microsoft.com/office/officeart/2005/8/layout/target3"/>
    <dgm:cxn modelId="{ED42B2A5-1144-4843-8A18-5BCBC4B19D83}" type="presParOf" srcId="{333A1088-737F-45CB-B68E-254E46348037}" destId="{017154CD-D9A9-4968-AD11-1207A3C4C00A}" srcOrd="18" destOrd="0" presId="urn:microsoft.com/office/officeart/2005/8/layout/target3"/>
    <dgm:cxn modelId="{3952FE2B-E0DE-4511-92DF-45C62903FDF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NÁZEV:VY_22_INOVACE_20_AJ8_PRESENT TENSE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TEMA:PRESENT TENSE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7CB5E-07DB-458E-832A-D1DCE5C9C87E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A256A9-EFAB-4F15-971D-8722F3191E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95165BC-A331-4651-AB23-A6B4801EFCF1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7F11FB8-233D-4F62-BEA7-159722BFDDD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ADB4398-FA45-4A04-A0F4-16AD6F8391FC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8296254-FE61-47E9-A8DC-D1F8C45F3E72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0220FAB-B594-48E8-85DF-3AFF342D9CC0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E753BC21-04F6-4265-B20F-78AF06A88871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2EE2619-9FF9-49C2-8C2E-F85BF7F2A298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6027B7B-4EA4-4DFC-9174-6F7CCCF65813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B62ED6F-16FC-4236-BE4A-F5915F71CF16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E56CBBF-640D-41E8-BFD5-E2BB7689E669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6469BB-6DE7-476A-A89F-280705AB74BD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8E1AB19-2FF2-4635-9344-671E013DFAB7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8A9B0B0-E429-416E-BAE6-92B97507AFC7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EF630B-166D-4917-8741-ABB7EE6F9346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373CA5-397B-46DC-85E5-3704225534AB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0BC81D1-6CBD-4686-A555-EBD0A84EE18B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994952-9CFE-4C07-B782-B9CE1340548B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30F2D1-454F-4F75-B508-C2F5D1157686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9EC7D94-3709-4761-B2D1-26C9D2E04EAA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B4104BF-C292-44BB-81F0-DACE725CB1B0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9E1C248A-C354-4CDC-A492-6279138B9AB2}" type="datetimeFigureOut">
              <a:rPr lang="en-US" smtClean="0">
                <a:solidFill>
                  <a:srgbClr val="FFC6DC"/>
                </a:solidFill>
              </a:rPr>
              <a:pPr>
                <a:defRPr/>
              </a:pPr>
              <a:t>12/8/2013</a:t>
            </a:fld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en-US" dirty="0">
              <a:solidFill>
                <a:srgbClr val="FFC6D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B533937-C130-4C54-8A0E-D2C10020A814}" type="slidenum">
              <a:rPr lang="en-US" smtClean="0">
                <a:solidFill>
                  <a:srgbClr val="FFC6DC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srgbClr val="FFC6D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B2981ED-1D8F-4DB3-9C5F-24C17E06E971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642202A-E491-4AEE-B95D-6F1C761EDE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použití přítomných časů.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Seznamují se se stavovými slovesy.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2540775"/>
              </p:ext>
            </p:extLst>
          </p:nvPr>
        </p:nvGraphicFramePr>
        <p:xfrm>
          <a:off x="323528" y="1215748"/>
          <a:ext cx="8496944" cy="5546690"/>
        </p:xfrm>
        <a:graphic>
          <a:graphicData uri="http://schemas.openxmlformats.org/drawingml/2006/table">
            <a:tbl>
              <a:tblPr/>
              <a:tblGrid>
                <a:gridCol w="4248472"/>
                <a:gridCol w="4248472"/>
              </a:tblGrid>
              <a:tr h="377775">
                <a:tc>
                  <a:txBody>
                    <a:bodyPr/>
                    <a:lstStyle/>
                    <a:p>
                      <a:r>
                        <a:rPr lang="cs-CZ" sz="2000" dirty="0"/>
                        <a:t>Simple Present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Present </a:t>
                      </a:r>
                      <a:r>
                        <a:rPr lang="cs-CZ" sz="2000" dirty="0" smtClean="0"/>
                        <a:t>Continuous</a:t>
                      </a:r>
                      <a:endParaRPr lang="cs-CZ" sz="2000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6346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in general (regularly, often, never)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Colin plays football every Tuesday.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present actions happening one after another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First Colin plays football, then he watches TV.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right now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Look! Colin is playing football now.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also for several actions happening at the same time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Colin is playing football and Anne is watching.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08545">
                <a:tc gridSpan="2">
                  <a:txBody>
                    <a:bodyPr/>
                    <a:lstStyle/>
                    <a:p>
                      <a:r>
                        <a:rPr lang="cs-CZ" sz="1800" b="1" dirty="0"/>
                        <a:t>Signal words</a:t>
                      </a:r>
                      <a:endParaRPr lang="cs-CZ" sz="1800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63089"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always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every ...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often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normally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usually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sometimes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seldom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never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first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then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at the moment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at this moment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today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now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right now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Listen!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Look!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65234">
                <a:tc gridSpan="2">
                  <a:txBody>
                    <a:bodyPr/>
                    <a:lstStyle/>
                    <a:p>
                      <a:r>
                        <a:rPr lang="en-US" sz="1600" b="1" dirty="0"/>
                        <a:t>Note:</a:t>
                      </a:r>
                      <a:r>
                        <a:rPr lang="en-US" sz="1600" dirty="0"/>
                        <a:t> The following verbs are usually </a:t>
                      </a:r>
                      <a:r>
                        <a:rPr lang="en-US" sz="1600" i="1" dirty="0"/>
                        <a:t>only used in Simple Present:</a:t>
                      </a:r>
                      <a:br>
                        <a:rPr lang="en-US" sz="1600" i="1" dirty="0"/>
                      </a:br>
                      <a:r>
                        <a:rPr lang="cs-CZ" sz="1600" i="1" dirty="0" smtClean="0"/>
                        <a:t>          </a:t>
                      </a:r>
                      <a:r>
                        <a:rPr lang="en-US" sz="1600" b="1" i="1" dirty="0" smtClean="0"/>
                        <a:t>be</a:t>
                      </a:r>
                      <a:r>
                        <a:rPr lang="en-US" sz="1600" b="1" i="1" dirty="0"/>
                        <a:t>, have, hear, know, like, love, see, smell, think, want</a:t>
                      </a:r>
                      <a:endParaRPr lang="en-US" sz="1600" b="1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23528" y="330266"/>
            <a:ext cx="8496944" cy="885482"/>
          </a:xfrm>
          <a:prstGeom prst="rect">
            <a:avLst/>
          </a:prstGeom>
          <a:solidFill>
            <a:srgbClr val="F58F0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0631" tIns="26979" rIns="20631" bIns="26979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FFC6DC"/>
                </a:solidFill>
                <a:latin typeface="Arial" pitchFamily="34" charset="0"/>
                <a:cs typeface="Arial" pitchFamily="34" charset="0"/>
              </a:rPr>
              <a:t>In general or right now?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FFFFFF"/>
                </a:solidFill>
                <a:latin typeface="Comic Sans MS" pitchFamily="66" charset="0"/>
                <a:cs typeface="Arial" pitchFamily="34" charset="0"/>
              </a:rPr>
              <a:t>Do you want to express that something happens in general or that something is happening right now?</a:t>
            </a:r>
            <a:endParaRPr lang="cs-CZ" dirty="0" smtClean="0">
              <a:solidFill>
                <a:srgbClr val="FFC6DC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268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052736"/>
            <a:ext cx="8568952" cy="5016758"/>
          </a:xfrm>
          <a:prstGeom prst="rect">
            <a:avLst/>
          </a:prstGeom>
          <a:ln w="381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latin typeface="Arial" charset="0"/>
                <a:cs typeface="Arial" charset="0"/>
              </a:rPr>
              <a:t>Stative</a:t>
            </a:r>
            <a:r>
              <a:rPr lang="en-US" sz="2000" b="1" dirty="0" smtClean="0">
                <a:latin typeface="Arial" charset="0"/>
                <a:cs typeface="Arial" charset="0"/>
              </a:rPr>
              <a:t> </a:t>
            </a:r>
            <a:r>
              <a:rPr lang="en-US" sz="2000" b="1" dirty="0">
                <a:latin typeface="Arial" charset="0"/>
                <a:cs typeface="Arial" charset="0"/>
              </a:rPr>
              <a:t>Verbs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latin typeface="Arial" charset="0"/>
                <a:cs typeface="Arial" charset="0"/>
              </a:rPr>
              <a:t>The following verbs are usually only used in Simple Present (</a:t>
            </a:r>
            <a:r>
              <a:rPr lang="en-US" sz="2000" i="1" dirty="0">
                <a:latin typeface="Arial" charset="0"/>
                <a:cs typeface="Arial" charset="0"/>
              </a:rPr>
              <a:t>not in the </a:t>
            </a:r>
            <a:r>
              <a:rPr lang="cs-CZ" sz="2000" i="1" dirty="0" smtClean="0">
                <a:latin typeface="Arial" charset="0"/>
                <a:cs typeface="Arial" charset="0"/>
              </a:rPr>
              <a:t>continuous </a:t>
            </a:r>
            <a:r>
              <a:rPr lang="en-US" sz="2000" i="1" dirty="0" smtClean="0">
                <a:latin typeface="Arial" charset="0"/>
                <a:cs typeface="Arial" charset="0"/>
              </a:rPr>
              <a:t>form</a:t>
            </a:r>
            <a:r>
              <a:rPr lang="en-US" sz="2000" dirty="0" smtClean="0">
                <a:latin typeface="Arial" charset="0"/>
                <a:cs typeface="Arial" charset="0"/>
              </a:rPr>
              <a:t>)</a:t>
            </a:r>
            <a:r>
              <a:rPr lang="cs-CZ" sz="2000" dirty="0" smtClean="0">
                <a:latin typeface="Arial" charset="0"/>
                <a:cs typeface="Arial" charset="0"/>
              </a:rPr>
              <a:t>!</a:t>
            </a:r>
            <a:endParaRPr lang="en-US" sz="2000" dirty="0">
              <a:latin typeface="Arial" charset="0"/>
              <a:cs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b="1" dirty="0">
                <a:latin typeface="Arial" charset="0"/>
                <a:cs typeface="Arial" charset="0"/>
              </a:rPr>
              <a:t>state:</a:t>
            </a:r>
            <a:r>
              <a:rPr lang="en-US" sz="2000" dirty="0">
                <a:latin typeface="Arial" charset="0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Arial" charset="0"/>
                <a:cs typeface="Arial" charset="0"/>
              </a:rPr>
              <a:t>be, cost, fit, mean, </a:t>
            </a:r>
            <a:r>
              <a:rPr lang="en-US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suit 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( </a:t>
            </a:r>
            <a:r>
              <a:rPr lang="en-US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stav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srgbClr val="FFC6DC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rgbClr val="FFC6DC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  <a:r>
              <a:rPr lang="en-US" sz="2000" dirty="0" smtClean="0">
                <a:latin typeface="Arial" charset="0"/>
                <a:cs typeface="Arial" charset="0"/>
              </a:rPr>
              <a:t>Example</a:t>
            </a:r>
            <a:r>
              <a:rPr lang="en-US" sz="2000" dirty="0">
                <a:latin typeface="Arial" charset="0"/>
                <a:cs typeface="Arial" charset="0"/>
              </a:rPr>
              <a:t>: We are on holiday.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b="1" dirty="0" smtClean="0">
                <a:latin typeface="Arial" charset="0"/>
                <a:cs typeface="Arial" charset="0"/>
              </a:rPr>
              <a:t>possession</a:t>
            </a:r>
            <a:r>
              <a:rPr lang="en-US" sz="2000" b="1" dirty="0">
                <a:latin typeface="Arial" charset="0"/>
                <a:cs typeface="Arial" charset="0"/>
              </a:rPr>
              <a:t>:</a:t>
            </a:r>
            <a:r>
              <a:rPr lang="en-US" sz="2000" dirty="0">
                <a:latin typeface="Arial" charset="0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Arial" charset="0"/>
                <a:cs typeface="Arial" charset="0"/>
              </a:rPr>
              <a:t>belong, </a:t>
            </a:r>
            <a:r>
              <a:rPr lang="en-US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have</a:t>
            </a:r>
            <a:r>
              <a:rPr lang="cs-CZ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  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( </a:t>
            </a:r>
            <a:r>
              <a:rPr lang="en-US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vlastnictv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í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latin typeface="Arial" charset="0"/>
                <a:cs typeface="Arial" charset="0"/>
              </a:rPr>
              <a:t>  </a:t>
            </a:r>
            <a:r>
              <a:rPr lang="en-US" sz="2000" dirty="0" smtClean="0">
                <a:latin typeface="Arial" charset="0"/>
                <a:cs typeface="Arial" charset="0"/>
              </a:rPr>
              <a:t>Example</a:t>
            </a:r>
            <a:r>
              <a:rPr lang="en-US" sz="2000" dirty="0">
                <a:latin typeface="Arial" charset="0"/>
                <a:cs typeface="Arial" charset="0"/>
              </a:rPr>
              <a:t>: Sam has a cat.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b="1" dirty="0" smtClean="0">
                <a:latin typeface="Arial" charset="0"/>
                <a:cs typeface="Arial" charset="0"/>
              </a:rPr>
              <a:t>senses</a:t>
            </a:r>
            <a:r>
              <a:rPr lang="en-US" sz="2000" b="1" dirty="0">
                <a:latin typeface="Arial" charset="0"/>
                <a:cs typeface="Arial" charset="0"/>
              </a:rPr>
              <a:t>:</a:t>
            </a:r>
            <a:r>
              <a:rPr lang="en-US" sz="2000" dirty="0">
                <a:latin typeface="Arial" charset="0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Arial" charset="0"/>
                <a:cs typeface="Arial" charset="0"/>
              </a:rPr>
              <a:t>feel, hear, see, smell, taste</a:t>
            </a:r>
            <a:r>
              <a:rPr lang="en-US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, touch</a:t>
            </a:r>
            <a:r>
              <a:rPr lang="cs-CZ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( smysly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srgbClr val="FFC6DC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rgbClr val="FFC6DC"/>
                </a:solidFill>
                <a:latin typeface="Arial" charset="0"/>
                <a:cs typeface="Arial" charset="0"/>
              </a:rPr>
              <a:t>  </a:t>
            </a:r>
            <a:r>
              <a:rPr lang="en-US" sz="2000" dirty="0" smtClean="0">
                <a:latin typeface="Arial" charset="0"/>
                <a:cs typeface="Arial" charset="0"/>
              </a:rPr>
              <a:t>Example</a:t>
            </a:r>
            <a:r>
              <a:rPr lang="en-US" sz="2000" dirty="0">
                <a:latin typeface="Arial" charset="0"/>
                <a:cs typeface="Arial" charset="0"/>
              </a:rPr>
              <a:t>: He feels the cold.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b="1" dirty="0" smtClean="0">
                <a:latin typeface="Arial" charset="0"/>
                <a:cs typeface="Arial" charset="0"/>
              </a:rPr>
              <a:t>feelings</a:t>
            </a:r>
            <a:r>
              <a:rPr lang="en-US" sz="2000" b="1" dirty="0">
                <a:latin typeface="Arial" charset="0"/>
                <a:cs typeface="Arial" charset="0"/>
              </a:rPr>
              <a:t>:</a:t>
            </a:r>
            <a:r>
              <a:rPr lang="en-US" sz="2000" dirty="0">
                <a:latin typeface="Arial" charset="0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Arial" charset="0"/>
                <a:cs typeface="Arial" charset="0"/>
              </a:rPr>
              <a:t>hate, hope, like, love, prefer, regret, want, </a:t>
            </a:r>
            <a:r>
              <a:rPr lang="en-US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wish</a:t>
            </a:r>
            <a:r>
              <a:rPr lang="cs-CZ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( pocity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srgbClr val="FFC6DC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rgbClr val="FFC6DC"/>
                </a:solidFill>
                <a:latin typeface="Arial" charset="0"/>
                <a:cs typeface="Arial" charset="0"/>
              </a:rPr>
              <a:t>  </a:t>
            </a:r>
            <a:r>
              <a:rPr lang="en-US" sz="2000" dirty="0" smtClean="0">
                <a:latin typeface="Arial" charset="0"/>
                <a:cs typeface="Arial" charset="0"/>
              </a:rPr>
              <a:t>Example</a:t>
            </a:r>
            <a:r>
              <a:rPr lang="en-US" sz="2000" dirty="0">
                <a:latin typeface="Arial" charset="0"/>
                <a:cs typeface="Arial" charset="0"/>
              </a:rPr>
              <a:t>: Jane loves pizza.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b="1" dirty="0">
                <a:latin typeface="Arial" charset="0"/>
                <a:cs typeface="Arial" charset="0"/>
              </a:rPr>
              <a:t>brain work:</a:t>
            </a:r>
            <a:r>
              <a:rPr lang="en-US" sz="2000" dirty="0">
                <a:latin typeface="Arial" charset="0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Arial" charset="0"/>
                <a:cs typeface="Arial" charset="0"/>
              </a:rPr>
              <a:t>believe, know, think, </a:t>
            </a:r>
            <a:r>
              <a:rPr lang="en-US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understand</a:t>
            </a:r>
            <a:endParaRPr lang="cs-CZ" sz="20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rgbClr val="FFC6DC"/>
                </a:solidFill>
                <a:latin typeface="Arial" charset="0"/>
                <a:cs typeface="Arial" charset="0"/>
              </a:rPr>
              <a:t>  </a:t>
            </a:r>
            <a:r>
              <a:rPr lang="en-US" sz="2000" dirty="0" smtClean="0">
                <a:latin typeface="Arial" charset="0"/>
                <a:cs typeface="Arial" charset="0"/>
              </a:rPr>
              <a:t>Example</a:t>
            </a:r>
            <a:r>
              <a:rPr lang="en-US" sz="2000" dirty="0">
                <a:latin typeface="Arial" charset="0"/>
                <a:cs typeface="Arial" charset="0"/>
              </a:rPr>
              <a:t>: I believe you.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b="1" dirty="0">
                <a:latin typeface="Arial" charset="0"/>
                <a:cs typeface="Arial" charset="0"/>
              </a:rPr>
              <a:t>Introductory clauses for direct speech:</a:t>
            </a:r>
            <a:r>
              <a:rPr lang="en-US" sz="2000" dirty="0">
                <a:latin typeface="Arial" charset="0"/>
                <a:cs typeface="Arial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Arial" charset="0"/>
                <a:cs typeface="Arial" charset="0"/>
              </a:rPr>
              <a:t>answer, ask, reply, </a:t>
            </a:r>
            <a:r>
              <a:rPr lang="en-US" sz="20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say</a:t>
            </a:r>
            <a:r>
              <a:rPr lang="cs-CZ" sz="2000" dirty="0" smtClean="0">
                <a:solidFill>
                  <a:srgbClr val="FFC6DC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(úvodní ustanovení pro přímou řeč)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  <a:r>
              <a:rPr lang="en-US" sz="2000" dirty="0" smtClean="0">
                <a:latin typeface="Arial" charset="0"/>
                <a:cs typeface="Arial" charset="0"/>
              </a:rPr>
              <a:t>Example:”I </a:t>
            </a:r>
            <a:r>
              <a:rPr lang="en-US" sz="2000" dirty="0">
                <a:latin typeface="Arial" charset="0"/>
                <a:cs typeface="Arial" charset="0"/>
              </a:rPr>
              <a:t>am watching TV</a:t>
            </a:r>
            <a:r>
              <a:rPr lang="en-US" sz="2000" dirty="0" smtClean="0">
                <a:latin typeface="Arial" charset="0"/>
                <a:cs typeface="Arial" charset="0"/>
              </a:rPr>
              <a:t>,” </a:t>
            </a:r>
            <a:r>
              <a:rPr lang="en-US" sz="2000" dirty="0">
                <a:latin typeface="Arial" charset="0"/>
                <a:cs typeface="Arial" charset="0"/>
              </a:rPr>
              <a:t>he says.</a:t>
            </a:r>
          </a:p>
        </p:txBody>
      </p:sp>
    </p:spTree>
    <p:extLst>
      <p:ext uri="{BB962C8B-B14F-4D97-AF65-F5344CB8AC3E}">
        <p14:creationId xmlns:p14="http://schemas.microsoft.com/office/powerpoint/2010/main" xmlns="" val="267017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7849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Complete </a:t>
            </a:r>
            <a:r>
              <a:rPr lang="en-US" sz="2800" dirty="0"/>
              <a:t>the right form of the verb (present simple or present continuous). </a:t>
            </a:r>
          </a:p>
          <a:p>
            <a:endParaRPr lang="cs-CZ" sz="2800" dirty="0" smtClean="0"/>
          </a:p>
          <a:p>
            <a:r>
              <a:rPr lang="en-US" sz="2800" dirty="0" smtClean="0"/>
              <a:t>1.He </a:t>
            </a:r>
            <a:r>
              <a:rPr lang="en-US" sz="2800" dirty="0"/>
              <a:t>________ </a:t>
            </a:r>
            <a:r>
              <a:rPr lang="cs-CZ" sz="2800" dirty="0" smtClean="0"/>
              <a:t>        </a:t>
            </a:r>
            <a:r>
              <a:rPr lang="en-US" sz="2800" dirty="0" smtClean="0"/>
              <a:t>(</a:t>
            </a:r>
            <a:r>
              <a:rPr lang="en-US" sz="2800" dirty="0"/>
              <a:t>read) a book at the moment. </a:t>
            </a:r>
          </a:p>
          <a:p>
            <a:r>
              <a:rPr lang="en-US" sz="2800" dirty="0"/>
              <a:t>2.They ________ </a:t>
            </a:r>
            <a:r>
              <a:rPr lang="cs-CZ" sz="2800" dirty="0" smtClean="0"/>
              <a:t>            </a:t>
            </a:r>
            <a:r>
              <a:rPr lang="en-US" sz="2800" dirty="0" smtClean="0"/>
              <a:t>(</a:t>
            </a:r>
            <a:r>
              <a:rPr lang="en-US" sz="2800" dirty="0"/>
              <a:t>play) football every day. </a:t>
            </a:r>
          </a:p>
          <a:p>
            <a:r>
              <a:rPr lang="en-US" sz="2800" dirty="0"/>
              <a:t>3.What ____ </a:t>
            </a:r>
            <a:r>
              <a:rPr lang="cs-CZ" sz="2800" dirty="0" smtClean="0"/>
              <a:t>   </a:t>
            </a:r>
            <a:r>
              <a:rPr lang="en-US" sz="2800" dirty="0" smtClean="0"/>
              <a:t>you _______</a:t>
            </a:r>
            <a:r>
              <a:rPr lang="cs-CZ" sz="2800" dirty="0" smtClean="0"/>
              <a:t>      </a:t>
            </a:r>
            <a:r>
              <a:rPr lang="en-US" sz="2800" dirty="0" smtClean="0"/>
              <a:t>(</a:t>
            </a:r>
            <a:r>
              <a:rPr lang="en-US" sz="2800" dirty="0"/>
              <a:t>do) now?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en-US" sz="2800" dirty="0" smtClean="0"/>
              <a:t>I </a:t>
            </a:r>
            <a:r>
              <a:rPr lang="en-US" sz="2800" dirty="0"/>
              <a:t>_______ </a:t>
            </a:r>
            <a:r>
              <a:rPr lang="cs-CZ" sz="2800" dirty="0" smtClean="0"/>
              <a:t>           </a:t>
            </a:r>
            <a:r>
              <a:rPr lang="en-US" sz="2800" dirty="0" smtClean="0"/>
              <a:t>(</a:t>
            </a:r>
            <a:r>
              <a:rPr lang="en-US" sz="2800" dirty="0"/>
              <a:t>wash). </a:t>
            </a:r>
          </a:p>
          <a:p>
            <a:r>
              <a:rPr lang="cs-CZ" sz="2800" dirty="0"/>
              <a:t>4.He often ________ </a:t>
            </a:r>
            <a:r>
              <a:rPr lang="cs-CZ" sz="2800" dirty="0" smtClean="0"/>
              <a:t>   (</a:t>
            </a:r>
            <a:r>
              <a:rPr lang="cs-CZ" sz="2800" dirty="0"/>
              <a:t>watch) TV. </a:t>
            </a:r>
          </a:p>
          <a:p>
            <a:r>
              <a:rPr lang="en-US" sz="2800" dirty="0"/>
              <a:t>5.We </a:t>
            </a:r>
            <a:r>
              <a:rPr lang="en-US" sz="2800" dirty="0" smtClean="0"/>
              <a:t>________</a:t>
            </a:r>
            <a:r>
              <a:rPr lang="cs-CZ" sz="2800" dirty="0" smtClean="0"/>
              <a:t>   </a:t>
            </a:r>
            <a:r>
              <a:rPr lang="en-US" sz="2800" dirty="0" smtClean="0"/>
              <a:t> </a:t>
            </a:r>
            <a:r>
              <a:rPr lang="en-US" sz="2800" dirty="0"/>
              <a:t>(help) Mum in the evenings. </a:t>
            </a:r>
          </a:p>
          <a:p>
            <a:r>
              <a:rPr lang="en-US" sz="2800" dirty="0"/>
              <a:t>6.My friend Jim ________ </a:t>
            </a:r>
            <a:r>
              <a:rPr lang="cs-CZ" sz="2800" dirty="0" smtClean="0"/>
              <a:t>       </a:t>
            </a:r>
            <a:r>
              <a:rPr lang="en-US" sz="2800" dirty="0" smtClean="0"/>
              <a:t>(</a:t>
            </a:r>
            <a:r>
              <a:rPr lang="en-US" sz="2800" dirty="0"/>
              <a:t>have) a new bike. </a:t>
            </a:r>
          </a:p>
          <a:p>
            <a:r>
              <a:rPr lang="en-US" sz="2800" dirty="0"/>
              <a:t>7.Kate ________ </a:t>
            </a:r>
            <a:r>
              <a:rPr lang="cs-CZ" sz="2800" dirty="0" smtClean="0"/>
              <a:t>            </a:t>
            </a:r>
            <a:r>
              <a:rPr lang="en-US" sz="2800" dirty="0" smtClean="0"/>
              <a:t>(</a:t>
            </a:r>
            <a:r>
              <a:rPr lang="en-US" sz="2800" dirty="0"/>
              <a:t>do) her homework now. </a:t>
            </a:r>
          </a:p>
          <a:p>
            <a:r>
              <a:rPr lang="en-US" sz="2800" dirty="0"/>
              <a:t>8.When _____ </a:t>
            </a:r>
            <a:r>
              <a:rPr lang="cs-CZ" sz="2800" dirty="0" smtClean="0"/>
              <a:t>  </a:t>
            </a:r>
            <a:r>
              <a:rPr lang="en-US" sz="2800" dirty="0" smtClean="0"/>
              <a:t>you </a:t>
            </a:r>
            <a:r>
              <a:rPr lang="en-US" sz="2800" dirty="0"/>
              <a:t>usually ________ </a:t>
            </a:r>
            <a:r>
              <a:rPr lang="cs-CZ" sz="2800" dirty="0" smtClean="0"/>
              <a:t>  </a:t>
            </a:r>
            <a:r>
              <a:rPr lang="en-US" sz="2800" dirty="0" smtClean="0"/>
              <a:t>(</a:t>
            </a:r>
            <a:r>
              <a:rPr lang="en-US" sz="2800" dirty="0"/>
              <a:t>get up)? </a:t>
            </a:r>
          </a:p>
          <a:p>
            <a:r>
              <a:rPr lang="en-US" sz="2800" dirty="0"/>
              <a:t>9.The kitten ________ </a:t>
            </a:r>
            <a:r>
              <a:rPr lang="cs-CZ" sz="2800" dirty="0" smtClean="0"/>
              <a:t>   </a:t>
            </a:r>
            <a:r>
              <a:rPr lang="en-US" sz="2800" dirty="0" smtClean="0"/>
              <a:t>(</a:t>
            </a:r>
            <a:r>
              <a:rPr lang="en-US" sz="2800" dirty="0"/>
              <a:t>sleep) in my shoe in this picture.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36712"/>
            <a:ext cx="835292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Write </a:t>
            </a:r>
            <a:r>
              <a:rPr lang="en-US" sz="2800" dirty="0"/>
              <a:t>the verbs in the correct present tense. </a:t>
            </a:r>
          </a:p>
          <a:p>
            <a:endParaRPr lang="cs-CZ" sz="2800" dirty="0" smtClean="0"/>
          </a:p>
          <a:p>
            <a:r>
              <a:rPr lang="en-US" sz="2800" dirty="0" smtClean="0"/>
              <a:t>•</a:t>
            </a:r>
            <a:r>
              <a:rPr lang="en-US" sz="2800" dirty="0"/>
              <a:t>I usually </a:t>
            </a:r>
            <a:r>
              <a:rPr lang="en-US" sz="2800" dirty="0" smtClean="0"/>
              <a:t>______ </a:t>
            </a:r>
            <a:r>
              <a:rPr lang="cs-CZ" sz="2800" dirty="0" smtClean="0"/>
              <a:t>    </a:t>
            </a:r>
            <a:r>
              <a:rPr lang="en-US" sz="2800" dirty="0" smtClean="0"/>
              <a:t>(</a:t>
            </a:r>
            <a:r>
              <a:rPr lang="en-US" sz="2800" dirty="0"/>
              <a:t>get up) at 6. But it is Saturday today. It is 8 o’clock. We all are at home. We </a:t>
            </a:r>
            <a:r>
              <a:rPr lang="en-US" sz="2800" dirty="0" smtClean="0"/>
              <a:t>______ </a:t>
            </a:r>
            <a:r>
              <a:rPr lang="cs-CZ" sz="2800" dirty="0" smtClean="0"/>
              <a:t>     </a:t>
            </a:r>
            <a:r>
              <a:rPr lang="en-US" sz="2800" dirty="0" smtClean="0"/>
              <a:t>(</a:t>
            </a:r>
            <a:r>
              <a:rPr lang="en-US" sz="2800" dirty="0"/>
              <a:t>have) our breakfast. I </a:t>
            </a:r>
            <a:r>
              <a:rPr lang="en-US" sz="2800" dirty="0" smtClean="0"/>
              <a:t>______ </a:t>
            </a:r>
            <a:r>
              <a:rPr lang="cs-CZ" sz="2800" dirty="0" smtClean="0"/>
              <a:t>     </a:t>
            </a:r>
            <a:r>
              <a:rPr lang="en-US" sz="2800" dirty="0" smtClean="0"/>
              <a:t>(</a:t>
            </a:r>
            <a:r>
              <a:rPr lang="en-US" sz="2800" dirty="0"/>
              <a:t>drink) tea and I </a:t>
            </a:r>
            <a:r>
              <a:rPr lang="en-US" sz="2800" dirty="0" smtClean="0"/>
              <a:t>______ </a:t>
            </a:r>
            <a:r>
              <a:rPr lang="cs-CZ" sz="2800" dirty="0" smtClean="0"/>
              <a:t>         </a:t>
            </a:r>
            <a:r>
              <a:rPr lang="en-US" sz="2800" dirty="0" smtClean="0"/>
              <a:t>(</a:t>
            </a:r>
            <a:r>
              <a:rPr lang="en-US" sz="2800" dirty="0"/>
              <a:t>eat) bread and cheese. </a:t>
            </a:r>
          </a:p>
          <a:p>
            <a:endParaRPr lang="cs-CZ" sz="2800" dirty="0"/>
          </a:p>
          <a:p>
            <a:r>
              <a:rPr lang="en-US" sz="2800" dirty="0"/>
              <a:t>•It’s Friday. My parents usually </a:t>
            </a:r>
            <a:r>
              <a:rPr lang="en-US" sz="2800" dirty="0" smtClean="0"/>
              <a:t>______ </a:t>
            </a:r>
            <a:r>
              <a:rPr lang="cs-CZ" sz="2800" dirty="0" smtClean="0"/>
              <a:t>   </a:t>
            </a:r>
            <a:r>
              <a:rPr lang="en-US" sz="2800" dirty="0" smtClean="0"/>
              <a:t>(</a:t>
            </a:r>
            <a:r>
              <a:rPr lang="en-US" sz="2800" dirty="0"/>
              <a:t>visit) their friends. But today they </a:t>
            </a:r>
            <a:r>
              <a:rPr lang="en-US" sz="2800" dirty="0" smtClean="0"/>
              <a:t>______ </a:t>
            </a:r>
            <a:r>
              <a:rPr lang="cs-CZ" sz="2800" dirty="0" smtClean="0"/>
              <a:t>     </a:t>
            </a:r>
            <a:r>
              <a:rPr lang="en-US" sz="2800" dirty="0" smtClean="0"/>
              <a:t>(</a:t>
            </a:r>
            <a:r>
              <a:rPr lang="en-US" sz="2800" dirty="0"/>
              <a:t>go) to the cinema. I normally </a:t>
            </a:r>
            <a:r>
              <a:rPr lang="en-US" sz="2800" dirty="0" smtClean="0"/>
              <a:t>______ </a:t>
            </a:r>
            <a:r>
              <a:rPr lang="cs-CZ" sz="2800" dirty="0" smtClean="0"/>
              <a:t>    </a:t>
            </a:r>
            <a:r>
              <a:rPr lang="en-US" sz="2800" dirty="0" smtClean="0"/>
              <a:t>(</a:t>
            </a:r>
            <a:r>
              <a:rPr lang="en-US" sz="2800" dirty="0"/>
              <a:t>play) tennis with my sister. It’s four o'clock and we’re at the Sports Centre. We </a:t>
            </a:r>
            <a:r>
              <a:rPr lang="en-US" sz="2800" dirty="0" smtClean="0"/>
              <a:t>______ </a:t>
            </a:r>
            <a:r>
              <a:rPr lang="cs-CZ" sz="2800" dirty="0" smtClean="0"/>
              <a:t>      </a:t>
            </a:r>
            <a:r>
              <a:rPr lang="en-US" sz="2800" dirty="0" smtClean="0"/>
              <a:t>(</a:t>
            </a:r>
            <a:r>
              <a:rPr lang="en-US" sz="2800" dirty="0"/>
              <a:t>play) tennis.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64705"/>
            <a:ext cx="8820472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en-US" sz="2800" dirty="0"/>
              <a:t>Complete the right form of the verb (present simple or present continuous). </a:t>
            </a:r>
          </a:p>
          <a:p>
            <a:r>
              <a:rPr lang="en-US" sz="2800" dirty="0"/>
              <a:t>1.He is reading a book at the moment. </a:t>
            </a:r>
          </a:p>
          <a:p>
            <a:r>
              <a:rPr lang="en-US" sz="2800" dirty="0"/>
              <a:t>2.They play football every day. </a:t>
            </a:r>
          </a:p>
          <a:p>
            <a:r>
              <a:rPr lang="en-US" sz="2800" dirty="0"/>
              <a:t>3.What are you doing now? I am washing. </a:t>
            </a:r>
          </a:p>
          <a:p>
            <a:r>
              <a:rPr lang="cs-CZ" sz="2800" dirty="0"/>
              <a:t>4.He often watches TV. </a:t>
            </a:r>
          </a:p>
          <a:p>
            <a:r>
              <a:rPr lang="en-US" sz="2800" dirty="0"/>
              <a:t>5.We help Mum in the evenings. </a:t>
            </a:r>
          </a:p>
          <a:p>
            <a:r>
              <a:rPr lang="en-US" sz="2800" dirty="0"/>
              <a:t>6.My friend Jim has a new bike. </a:t>
            </a:r>
          </a:p>
          <a:p>
            <a:r>
              <a:rPr lang="en-US" sz="2800" dirty="0"/>
              <a:t>7.Kate is doing her homework now. </a:t>
            </a:r>
          </a:p>
          <a:p>
            <a:r>
              <a:rPr lang="en-US" sz="2800" dirty="0"/>
              <a:t>8.When do you usually get up? </a:t>
            </a:r>
          </a:p>
          <a:p>
            <a:r>
              <a:rPr lang="en-US" sz="2800" dirty="0"/>
              <a:t>9.The kitten is sleeping in my shoe in this picture.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80728"/>
            <a:ext cx="8568952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en-US" sz="2800" dirty="0"/>
              <a:t>Write the verbs in the correct present tense. </a:t>
            </a:r>
          </a:p>
          <a:p>
            <a:r>
              <a:rPr lang="en-US" sz="2800" dirty="0"/>
              <a:t>•I usually get up at 6. But it is Saturday today. It is 8 o’clock. We all are at home. We are having our breakfast. I am drinking tea and I am eating bread and cheese. </a:t>
            </a:r>
          </a:p>
          <a:p>
            <a:endParaRPr lang="cs-CZ" sz="2800" dirty="0"/>
          </a:p>
          <a:p>
            <a:r>
              <a:rPr lang="en-US" sz="2800" dirty="0"/>
              <a:t>•It’s Friday. My parents usually visit their friends. But today they are going to the cinema. I normally play tennis with my sister. It’s four o'clock and we’re at the Sports Centre. We are playing tennis.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7" y="548680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1547813" y="981075"/>
            <a:ext cx="6264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sz="2400" dirty="0"/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1763713" y="981075"/>
            <a:ext cx="5616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/>
              <a:t>Zdroj:</a:t>
            </a:r>
            <a:endParaRPr lang="en-US" sz="2400" dirty="0"/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539552" y="1844675"/>
            <a:ext cx="691217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/>
              <a:t>-Project plus – Student´s book, Work   Book, Tom Hutchinson, </a:t>
            </a:r>
            <a:r>
              <a:rPr lang="cs-CZ" sz="2400"/>
              <a:t>Oxford </a:t>
            </a:r>
            <a:r>
              <a:rPr lang="cs-CZ" sz="2400" smtClean="0"/>
              <a:t>University</a:t>
            </a:r>
            <a:endParaRPr 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33</TotalTime>
  <Words>758</Words>
  <Application>Microsoft Office PowerPoint</Application>
  <PresentationFormat>Předvádění na obrazovce (4:3)</PresentationFormat>
  <Paragraphs>101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13</cp:revision>
  <dcterms:created xsi:type="dcterms:W3CDTF">2013-04-13T18:02:21Z</dcterms:created>
  <dcterms:modified xsi:type="dcterms:W3CDTF">2013-12-08T18:32:29Z</dcterms:modified>
</cp:coreProperties>
</file>