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5" r:id="rId2"/>
    <p:sldId id="266" r:id="rId3"/>
    <p:sldId id="263" r:id="rId4"/>
    <p:sldId id="257" r:id="rId5"/>
    <p:sldId id="264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</a:t>
          </a:r>
          <a:r>
            <a:rPr lang="en-US" sz="2000" dirty="0" smtClean="0"/>
            <a:t>r</a:t>
          </a:r>
          <a:r>
            <a:rPr lang="cs-CZ" sz="2000" dirty="0" smtClean="0"/>
            <a:t>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TEMA:HAD TO, COULD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NÁZEV:VY_22_INOVACE_25_AJ9_HAD TO, COULD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102275" custLinFactNeighborX="-197" custLinFactNeighborY="-3442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ScaleY="112531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836" custLinFactNeighborY="10823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0AA76D0-A85C-488E-8D8B-2CE39E29B5CC}" type="presOf" srcId="{1AE9165A-6B70-4FFD-A49C-881BF73B4F04}" destId="{A9F01C16-B5C0-47B0-9750-F7E5E11674A0}" srcOrd="0" destOrd="0" presId="urn:microsoft.com/office/officeart/2005/8/layout/target3"/>
    <dgm:cxn modelId="{331191A7-2BDC-46B7-9B05-1CC06A445A2A}" type="presOf" srcId="{D1D4F407-5343-4D3F-B5B9-D407B03CAEB4}" destId="{D005CE8C-CC26-4C3E-AC11-E15060ECD759}" srcOrd="0" destOrd="0" presId="urn:microsoft.com/office/officeart/2005/8/layout/target3"/>
    <dgm:cxn modelId="{9721FA52-BE83-4DD5-9CA7-6FE850ADE812}" type="presOf" srcId="{26CBEA56-8CFD-48C0-BD6E-2EB16B1FBF42}" destId="{5583D5C5-FAFF-4548-819C-80E289F73770}" srcOrd="0" destOrd="0" presId="urn:microsoft.com/office/officeart/2005/8/layout/target3"/>
    <dgm:cxn modelId="{95F694B0-BC2E-499A-81D5-C3ABEE683FF5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051A00A-1066-4049-A9CF-07ED61ED781A}" type="presOf" srcId="{D1D4F407-5343-4D3F-B5B9-D407B03CAEB4}" destId="{AED2198E-93D5-4001-81B4-73124B309672}" srcOrd="1" destOrd="0" presId="urn:microsoft.com/office/officeart/2005/8/layout/target3"/>
    <dgm:cxn modelId="{0620EEFD-59DC-4BB4-9E8A-A9912D082243}" type="presOf" srcId="{757F3AB3-0718-4624-B441-E567A8F0AB56}" destId="{333A1088-737F-45CB-B68E-254E46348037}" srcOrd="0" destOrd="0" presId="urn:microsoft.com/office/officeart/2005/8/layout/target3"/>
    <dgm:cxn modelId="{B4DBF763-EE8E-4BD6-820F-AF7621E801A1}" type="presOf" srcId="{26CBEA56-8CFD-48C0-BD6E-2EB16B1FBF42}" destId="{92E1E9E3-D1F0-4866-9424-7ECC0DD990BC}" srcOrd="1" destOrd="0" presId="urn:microsoft.com/office/officeart/2005/8/layout/target3"/>
    <dgm:cxn modelId="{ED65D135-C9A0-4364-8CC6-9DEBB8DFD142}" type="presOf" srcId="{D1B46980-6531-4606-95E6-44980827E919}" destId="{6140AFEC-043D-4C43-A2F9-D0F5331DF3A3}" srcOrd="0" destOrd="0" presId="urn:microsoft.com/office/officeart/2005/8/layout/target3"/>
    <dgm:cxn modelId="{913B8A78-AE94-4333-9D76-21A22D025918}" type="presOf" srcId="{1F4F8BC0-F267-4379-9FE7-6FFC8B64BAD8}" destId="{017154CD-D9A9-4968-AD11-1207A3C4C00A}" srcOrd="1" destOrd="0" presId="urn:microsoft.com/office/officeart/2005/8/layout/target3"/>
    <dgm:cxn modelId="{722A8D21-27A9-47B4-A27F-9863D9582E52}" type="presOf" srcId="{1F4F8BC0-F267-4379-9FE7-6FFC8B64BAD8}" destId="{C8857ABF-5052-4733-A46C-0F8B764FF76F}" srcOrd="0" destOrd="0" presId="urn:microsoft.com/office/officeart/2005/8/layout/target3"/>
    <dgm:cxn modelId="{AA5FE898-9FE1-48D6-A979-042F32AC394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DCFF56-C976-411B-86DD-93FC0EF4BA17}" type="presParOf" srcId="{333A1088-737F-45CB-B68E-254E46348037}" destId="{F5ABB229-8D3B-4694-996A-96F23CF14429}" srcOrd="0" destOrd="0" presId="urn:microsoft.com/office/officeart/2005/8/layout/target3"/>
    <dgm:cxn modelId="{677633E9-4909-49BC-81A5-952A8E080362}" type="presParOf" srcId="{333A1088-737F-45CB-B68E-254E46348037}" destId="{F41139FD-01EE-4571-8B17-4FB00FC51163}" srcOrd="1" destOrd="0" presId="urn:microsoft.com/office/officeart/2005/8/layout/target3"/>
    <dgm:cxn modelId="{2C601B2B-9482-4217-9372-E44B073406E2}" type="presParOf" srcId="{333A1088-737F-45CB-B68E-254E46348037}" destId="{D005CE8C-CC26-4C3E-AC11-E15060ECD759}" srcOrd="2" destOrd="0" presId="urn:microsoft.com/office/officeart/2005/8/layout/target3"/>
    <dgm:cxn modelId="{14B00BE2-6E41-4E77-8DBD-ABC633D89F64}" type="presParOf" srcId="{333A1088-737F-45CB-B68E-254E46348037}" destId="{2C702D82-9B77-49B7-9568-BB8EB47C3372}" srcOrd="3" destOrd="0" presId="urn:microsoft.com/office/officeart/2005/8/layout/target3"/>
    <dgm:cxn modelId="{E344B07A-457D-46AD-AE29-3AF61993B047}" type="presParOf" srcId="{333A1088-737F-45CB-B68E-254E46348037}" destId="{A52A0455-90FF-4808-ABD0-F02540D31D5A}" srcOrd="4" destOrd="0" presId="urn:microsoft.com/office/officeart/2005/8/layout/target3"/>
    <dgm:cxn modelId="{F3406191-6A44-41AB-BBAA-A55FE04C082B}" type="presParOf" srcId="{333A1088-737F-45CB-B68E-254E46348037}" destId="{6140AFEC-043D-4C43-A2F9-D0F5331DF3A3}" srcOrd="5" destOrd="0" presId="urn:microsoft.com/office/officeart/2005/8/layout/target3"/>
    <dgm:cxn modelId="{327EEA8C-D6AF-40A3-821D-251ACAB6B954}" type="presParOf" srcId="{333A1088-737F-45CB-B68E-254E46348037}" destId="{71A10DEB-455E-4133-A618-0A0EE82A21E3}" srcOrd="6" destOrd="0" presId="urn:microsoft.com/office/officeart/2005/8/layout/target3"/>
    <dgm:cxn modelId="{8F1959A7-DB41-467E-BBF7-4A3C0B7030B9}" type="presParOf" srcId="{333A1088-737F-45CB-B68E-254E46348037}" destId="{DA6A876D-6D25-492F-8BDC-9AE6A6CFB1FA}" srcOrd="7" destOrd="0" presId="urn:microsoft.com/office/officeart/2005/8/layout/target3"/>
    <dgm:cxn modelId="{615766FE-A7A4-44DD-AC27-2632AA6AB263}" type="presParOf" srcId="{333A1088-737F-45CB-B68E-254E46348037}" destId="{A9F01C16-B5C0-47B0-9750-F7E5E11674A0}" srcOrd="8" destOrd="0" presId="urn:microsoft.com/office/officeart/2005/8/layout/target3"/>
    <dgm:cxn modelId="{A0610DFB-4AB7-4F3A-BF23-041C42E732D1}" type="presParOf" srcId="{333A1088-737F-45CB-B68E-254E46348037}" destId="{5C0CF724-3222-4429-B09A-F154A62FD507}" srcOrd="9" destOrd="0" presId="urn:microsoft.com/office/officeart/2005/8/layout/target3"/>
    <dgm:cxn modelId="{550C16AC-1530-44DE-8B52-FED01D9D66E1}" type="presParOf" srcId="{333A1088-737F-45CB-B68E-254E46348037}" destId="{71A5FEA7-FE77-4220-960F-2AB7AE466FE5}" srcOrd="10" destOrd="0" presId="urn:microsoft.com/office/officeart/2005/8/layout/target3"/>
    <dgm:cxn modelId="{132D1F61-A44C-4D4F-86CE-3A7BC3B0C149}" type="presParOf" srcId="{333A1088-737F-45CB-B68E-254E46348037}" destId="{C8857ABF-5052-4733-A46C-0F8B764FF76F}" srcOrd="11" destOrd="0" presId="urn:microsoft.com/office/officeart/2005/8/layout/target3"/>
    <dgm:cxn modelId="{23F7B3D7-411F-41D5-AC42-EC1904A39113}" type="presParOf" srcId="{333A1088-737F-45CB-B68E-254E46348037}" destId="{1839E65E-6E97-41D2-A171-98C033275D27}" srcOrd="12" destOrd="0" presId="urn:microsoft.com/office/officeart/2005/8/layout/target3"/>
    <dgm:cxn modelId="{0793C305-A83C-43CA-815C-7AF4414D8B69}" type="presParOf" srcId="{333A1088-737F-45CB-B68E-254E46348037}" destId="{914F10DC-A7FA-462B-9334-03354AC7EA9F}" srcOrd="13" destOrd="0" presId="urn:microsoft.com/office/officeart/2005/8/layout/target3"/>
    <dgm:cxn modelId="{13C75B2E-4D24-47CB-85C1-73E23D98660C}" type="presParOf" srcId="{333A1088-737F-45CB-B68E-254E46348037}" destId="{5583D5C5-FAFF-4548-819C-80E289F73770}" srcOrd="14" destOrd="0" presId="urn:microsoft.com/office/officeart/2005/8/layout/target3"/>
    <dgm:cxn modelId="{D76B7E0E-0248-4EAF-B78B-DA1D6352BA70}" type="presParOf" srcId="{333A1088-737F-45CB-B68E-254E46348037}" destId="{AED2198E-93D5-4001-81B4-73124B309672}" srcOrd="15" destOrd="0" presId="urn:microsoft.com/office/officeart/2005/8/layout/target3"/>
    <dgm:cxn modelId="{5B2CFF8A-D18B-40F5-8D6C-EC8A1AABCDC5}" type="presParOf" srcId="{333A1088-737F-45CB-B68E-254E46348037}" destId="{2BE915AB-18AA-4053-B92C-3BFC9ED204BB}" srcOrd="16" destOrd="0" presId="urn:microsoft.com/office/officeart/2005/8/layout/target3"/>
    <dgm:cxn modelId="{3A73CBCB-5FE1-4D89-8443-2540CC952FD5}" type="presParOf" srcId="{333A1088-737F-45CB-B68E-254E46348037}" destId="{BD3627E9-8FC8-4A2F-B3EA-FAE798EF81D8}" srcOrd="17" destOrd="0" presId="urn:microsoft.com/office/officeart/2005/8/layout/target3"/>
    <dgm:cxn modelId="{E486A015-0BC4-4A52-AD66-04BCA6620E2C}" type="presParOf" srcId="{333A1088-737F-45CB-B68E-254E46348037}" destId="{017154CD-D9A9-4968-AD11-1207A3C4C00A}" srcOrd="18" destOrd="0" presId="urn:microsoft.com/office/officeart/2005/8/layout/target3"/>
    <dgm:cxn modelId="{7C93C637-2EE8-45EF-8B7A-297639955CE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6867" y="0"/>
          <a:ext cx="6971059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6867" y="0"/>
        <a:ext cx="6971059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44" y="360043"/>
          <a:ext cx="6971059" cy="2349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</a:t>
          </a:r>
          <a:r>
            <a:rPr lang="en-US" sz="2000" kern="1200" dirty="0" smtClean="0"/>
            <a:t>r</a:t>
          </a:r>
          <a:r>
            <a:rPr lang="cs-CZ" sz="2000" kern="1200" dirty="0" smtClean="0"/>
            <a:t>. Milena Holcnerová</a:t>
          </a:r>
          <a:endParaRPr lang="cs-CZ" sz="2000" kern="1200" dirty="0"/>
        </a:p>
      </dsp:txBody>
      <dsp:txXfrm>
        <a:off x="1440144" y="360043"/>
        <a:ext cx="6971059" cy="475824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824813"/>
          <a:ext cx="6971059" cy="1897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NÁZEV:VY_22_INOVACE_25_AJ9_HAD TO, COULD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824813"/>
        <a:ext cx="6971059" cy="523539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512163"/>
          <a:ext cx="6971059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TEMA:HAD TO, COULD</a:t>
          </a:r>
          <a:endParaRPr lang="cs-CZ" sz="2000" kern="1200" dirty="0"/>
        </a:p>
      </dsp:txBody>
      <dsp:txXfrm>
        <a:off x="1453876" y="1512163"/>
        <a:ext cx="6971059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971059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971059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58F840-F6BA-48A9-B0C7-19954257640E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8C2018-2570-4D43-8667-DE518762019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234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772C457-5D77-427F-9FE3-A663661AAD29}" type="datetimeFigureOut">
              <a:rPr lang="cs-CZ" smtClean="0"/>
              <a:pPr/>
              <a:t>20.11.2013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E727023-A61A-4F88-A4A7-49207B986A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10" Type="http://schemas.openxmlformats.org/officeDocument/2006/relationships/image" Target="../media/image16.jpeg"/><Relationship Id="rId4" Type="http://schemas.openxmlformats.org/officeDocument/2006/relationships/image" Target="../media/image10.wmf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4261219"/>
              </p:ext>
            </p:extLst>
          </p:nvPr>
        </p:nvGraphicFramePr>
        <p:xfrm>
          <a:off x="395536" y="548680"/>
          <a:ext cx="8424936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9.ročníku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pravidla použití minulého času způsobových sloves have to a can.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Doplní cvičení a klikem zkontrolují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964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Slovesný tvar had to je minulý čas od slovesa have to/must.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Had to </a:t>
            </a:r>
            <a:r>
              <a:rPr lang="cs-CZ" sz="2800" dirty="0" smtClean="0"/>
              <a:t>vyjadřuje, že </a:t>
            </a:r>
            <a:r>
              <a:rPr lang="cs-CZ" sz="2800" dirty="0" smtClean="0">
                <a:solidFill>
                  <a:srgbClr val="FF0000"/>
                </a:solidFill>
              </a:rPr>
              <a:t>něco bylo v minulosti nutné</a:t>
            </a:r>
            <a:r>
              <a:rPr lang="cs-CZ" sz="2800" dirty="0" smtClean="0"/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87849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Př.  </a:t>
            </a:r>
            <a:r>
              <a:rPr lang="en-US" sz="2800" dirty="0" smtClean="0"/>
              <a:t>When I was young, I had to help my little sister with her homework.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8568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Slovesný tvar </a:t>
            </a:r>
            <a:r>
              <a:rPr lang="en-US" sz="2800" dirty="0" smtClean="0">
                <a:solidFill>
                  <a:srgbClr val="FF0000"/>
                </a:solidFill>
              </a:rPr>
              <a:t>didn’t have to </a:t>
            </a:r>
            <a:r>
              <a:rPr lang="cs-CZ" sz="2800" dirty="0" smtClean="0"/>
              <a:t>vyjadřuje, že </a:t>
            </a:r>
            <a:r>
              <a:rPr lang="cs-CZ" sz="2800" dirty="0" smtClean="0">
                <a:solidFill>
                  <a:srgbClr val="FF0000"/>
                </a:solidFill>
              </a:rPr>
              <a:t>něco v minulosti nebylo nutné.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88774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Př. </a:t>
            </a:r>
            <a:r>
              <a:rPr lang="en-US" sz="2800" dirty="0" smtClean="0"/>
              <a:t>There was no school yesterday, so we didn’t have to get up at six.</a:t>
            </a:r>
            <a:endParaRPr lang="cs-CZ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-20192"/>
            <a:ext cx="896448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Fill in the correct modal verb in the past simple</a:t>
            </a:r>
            <a:r>
              <a:rPr kumimoji="0" 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connect with pictures.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711128"/>
            <a:ext cx="914400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a) I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had a temperature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 I …………………go to the doctor's.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b)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You …………….get up early yesterday.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c) It was raining so we ………………….. stay at home.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d)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school, I…..learn a lot of irregular verbs.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What………………….. to learn ?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e) It was too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cold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I …………………. take something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hot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to drink.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f) I didn't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like cabbage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I …………………… 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eat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it.</a:t>
            </a:r>
            <a:endParaRPr kumimoji="0" 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Last week Tina wanted to go by bus early, she ……….leave home at seven.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 descr="C:\Documents and Settings\oem\Local Settings\Temporary Internet Files\Content.IE5\1W501GND\MP9004221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941168"/>
            <a:ext cx="1218704" cy="1762645"/>
          </a:xfrm>
          <a:prstGeom prst="rect">
            <a:avLst/>
          </a:prstGeom>
          <a:noFill/>
        </p:spPr>
      </p:pic>
      <p:pic>
        <p:nvPicPr>
          <p:cNvPr id="1027" name="Picture 3" descr="C:\Documents and Settings\oem\Local Settings\Temporary Internet Files\Content.IE5\EP8AZKX8\MP9003210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941168"/>
            <a:ext cx="1160528" cy="1626909"/>
          </a:xfrm>
          <a:prstGeom prst="rect">
            <a:avLst/>
          </a:prstGeom>
          <a:noFill/>
        </p:spPr>
      </p:pic>
      <p:pic>
        <p:nvPicPr>
          <p:cNvPr id="1028" name="Picture 4" descr="C:\Documents and Settings\oem\Local Settings\Temporary Internet Files\Content.IE5\IF194SHG\MP9003878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229200"/>
            <a:ext cx="1929746" cy="1376552"/>
          </a:xfrm>
          <a:prstGeom prst="rect">
            <a:avLst/>
          </a:prstGeom>
          <a:noFill/>
        </p:spPr>
      </p:pic>
      <p:pic>
        <p:nvPicPr>
          <p:cNvPr id="1029" name="Picture 5" descr="C:\Documents and Settings\oem\Local Settings\Temporary Internet Files\Content.IE5\EP8AZKX8\MC9000283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157192"/>
            <a:ext cx="1899463" cy="1446461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7" y="5189635"/>
            <a:ext cx="1440160" cy="151564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79928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Slovesný tvar </a:t>
            </a:r>
            <a:r>
              <a:rPr lang="cs-CZ" sz="3600" dirty="0" smtClean="0">
                <a:solidFill>
                  <a:srgbClr val="FF0000"/>
                </a:solidFill>
              </a:rPr>
              <a:t>could</a:t>
            </a:r>
            <a:r>
              <a:rPr lang="cs-CZ" sz="3600" dirty="0" smtClean="0"/>
              <a:t> a </a:t>
            </a:r>
            <a:r>
              <a:rPr lang="cs-CZ" sz="3600" dirty="0" smtClean="0">
                <a:solidFill>
                  <a:srgbClr val="FF0000"/>
                </a:solidFill>
              </a:rPr>
              <a:t>couldn‘t</a:t>
            </a:r>
            <a:r>
              <a:rPr lang="cs-CZ" sz="3600" dirty="0" smtClean="0"/>
              <a:t> je minulý čas slovesa can. Tvary could a couldn‘t vyjadřují možnost nebo schopnost v minulosti ( něco jsme mohli nebo uměli ).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137485"/>
            <a:ext cx="84950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Př.</a:t>
            </a:r>
            <a:r>
              <a:rPr lang="en-US" sz="2800" dirty="0" smtClean="0"/>
              <a:t> </a:t>
            </a:r>
            <a:r>
              <a:rPr lang="en-US" sz="3600" dirty="0" smtClean="0"/>
              <a:t>When I was young, I couldn’t go out at night.</a:t>
            </a:r>
          </a:p>
          <a:p>
            <a:r>
              <a:rPr lang="en-US" sz="3600" dirty="0" smtClean="0"/>
              <a:t>When my mum was 20, she could speak three languages. Now she can speak four.</a:t>
            </a:r>
            <a:endParaRPr lang="cs-CZ" sz="3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2843808" y="1412777"/>
            <a:ext cx="4392488" cy="64807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 could sing. / I couldn't sing.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pSp>
        <p:nvGrpSpPr>
          <p:cNvPr id="16385" name="Group 1"/>
          <p:cNvGrpSpPr>
            <a:grpSpLocks/>
          </p:cNvGrpSpPr>
          <p:nvPr/>
        </p:nvGrpSpPr>
        <p:grpSpPr bwMode="auto">
          <a:xfrm>
            <a:off x="251519" y="2348881"/>
            <a:ext cx="8892481" cy="3096666"/>
            <a:chOff x="768" y="8167"/>
            <a:chExt cx="10703" cy="2754"/>
          </a:xfrm>
        </p:grpSpPr>
        <p:grpSp>
          <p:nvGrpSpPr>
            <p:cNvPr id="16396" name="Group 12"/>
            <p:cNvGrpSpPr>
              <a:grpSpLocks/>
            </p:cNvGrpSpPr>
            <p:nvPr/>
          </p:nvGrpSpPr>
          <p:grpSpPr bwMode="auto">
            <a:xfrm>
              <a:off x="768" y="8167"/>
              <a:ext cx="10703" cy="1795"/>
              <a:chOff x="768" y="8167"/>
              <a:chExt cx="10703" cy="1795"/>
            </a:xfrm>
          </p:grpSpPr>
          <p:sp>
            <p:nvSpPr>
              <p:cNvPr id="16400" name="Text Box 16"/>
              <p:cNvSpPr txBox="1">
                <a:spLocks noChangeArrowheads="1"/>
              </p:cNvSpPr>
              <p:nvPr/>
            </p:nvSpPr>
            <p:spPr bwMode="auto">
              <a:xfrm>
                <a:off x="2077" y="8167"/>
                <a:ext cx="4009" cy="375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ea typeface="Calibri" pitchFamily="34" charset="0"/>
                    <a:cs typeface="Times New Roman" pitchFamily="18" charset="0"/>
                  </a:rPr>
                  <a:t>1. ……………………</a:t>
                </a:r>
                <a:endParaRPr kumimoji="0" 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pic>
            <p:nvPicPr>
              <p:cNvPr id="16399" name="Picture 15" descr="MC900446556[1]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68" y="8843"/>
                <a:ext cx="1279" cy="1119"/>
              </a:xfrm>
              <a:prstGeom prst="rect">
                <a:avLst/>
              </a:prstGeom>
              <a:noFill/>
            </p:spPr>
          </p:pic>
          <p:sp>
            <p:nvSpPr>
              <p:cNvPr id="16398" name="Text Box 14"/>
              <p:cNvSpPr txBox="1">
                <a:spLocks noChangeArrowheads="1"/>
              </p:cNvSpPr>
              <p:nvPr/>
            </p:nvSpPr>
            <p:spPr bwMode="auto">
              <a:xfrm>
                <a:off x="7301" y="8167"/>
                <a:ext cx="4170" cy="375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ea typeface="Calibri" pitchFamily="34" charset="0"/>
                    <a:cs typeface="Times New Roman" pitchFamily="18" charset="0"/>
                  </a:rPr>
                  <a:t>5. ……………………………</a:t>
                </a:r>
                <a:endParaRPr kumimoji="0" 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</p:grpSp>
        <p:grpSp>
          <p:nvGrpSpPr>
            <p:cNvPr id="16391" name="Group 7"/>
            <p:cNvGrpSpPr>
              <a:grpSpLocks/>
            </p:cNvGrpSpPr>
            <p:nvPr/>
          </p:nvGrpSpPr>
          <p:grpSpPr bwMode="auto">
            <a:xfrm>
              <a:off x="2094" y="8813"/>
              <a:ext cx="9161" cy="1174"/>
              <a:chOff x="2094" y="8813"/>
              <a:chExt cx="9161" cy="1174"/>
            </a:xfrm>
          </p:grpSpPr>
          <p:pic>
            <p:nvPicPr>
              <p:cNvPr id="16395" name="Picture 11" descr="MC900209094[1]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573" y="8813"/>
                <a:ext cx="1258" cy="1174"/>
              </a:xfrm>
              <a:prstGeom prst="rect">
                <a:avLst/>
              </a:prstGeom>
              <a:noFill/>
            </p:spPr>
          </p:pic>
          <p:sp>
            <p:nvSpPr>
              <p:cNvPr id="16393" name="Text Box 9"/>
              <p:cNvSpPr txBox="1">
                <a:spLocks noChangeArrowheads="1"/>
              </p:cNvSpPr>
              <p:nvPr/>
            </p:nvSpPr>
            <p:spPr bwMode="auto">
              <a:xfrm>
                <a:off x="2094" y="9256"/>
                <a:ext cx="3094" cy="32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ea typeface="Calibri" pitchFamily="34" charset="0"/>
                    <a:cs typeface="Times New Roman" pitchFamily="18" charset="0"/>
                  </a:rPr>
                  <a:t>2. ………………………</a:t>
                </a:r>
                <a:endParaRPr kumimoji="0" 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16392" name="Text Box 8"/>
              <p:cNvSpPr txBox="1">
                <a:spLocks noChangeArrowheads="1"/>
              </p:cNvSpPr>
              <p:nvPr/>
            </p:nvSpPr>
            <p:spPr bwMode="auto">
              <a:xfrm>
                <a:off x="7301" y="9192"/>
                <a:ext cx="3954" cy="384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ea typeface="Calibri" pitchFamily="34" charset="0"/>
                    <a:cs typeface="Times New Roman" pitchFamily="18" charset="0"/>
                  </a:rPr>
                  <a:t>6 …………………………</a:t>
                </a:r>
                <a:endParaRPr kumimoji="0" 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</p:grpSp>
        <p:grpSp>
          <p:nvGrpSpPr>
            <p:cNvPr id="16386" name="Group 2"/>
            <p:cNvGrpSpPr>
              <a:grpSpLocks/>
            </p:cNvGrpSpPr>
            <p:nvPr/>
          </p:nvGrpSpPr>
          <p:grpSpPr bwMode="auto">
            <a:xfrm>
              <a:off x="870" y="9960"/>
              <a:ext cx="10601" cy="961"/>
              <a:chOff x="870" y="9960"/>
              <a:chExt cx="10601" cy="961"/>
            </a:xfrm>
          </p:grpSpPr>
          <p:sp>
            <p:nvSpPr>
              <p:cNvPr id="16390" name="Text Box 6"/>
              <p:cNvSpPr txBox="1">
                <a:spLocks noChangeArrowheads="1"/>
              </p:cNvSpPr>
              <p:nvPr/>
            </p:nvSpPr>
            <p:spPr bwMode="auto">
              <a:xfrm>
                <a:off x="2068" y="10408"/>
                <a:ext cx="3967" cy="32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ea typeface="Calibri" pitchFamily="34" charset="0"/>
                    <a:cs typeface="Times New Roman" pitchFamily="18" charset="0"/>
                  </a:rPr>
                  <a:t>3. ………………………</a:t>
                </a:r>
                <a:endParaRPr kumimoji="0" 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16389" name="Text Box 5"/>
              <p:cNvSpPr txBox="1">
                <a:spLocks noChangeArrowheads="1"/>
              </p:cNvSpPr>
              <p:nvPr/>
            </p:nvSpPr>
            <p:spPr bwMode="auto">
              <a:xfrm>
                <a:off x="7301" y="10216"/>
                <a:ext cx="4170" cy="512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ea typeface="Calibri" pitchFamily="34" charset="0"/>
                    <a:cs typeface="Times New Roman" pitchFamily="18" charset="0"/>
                  </a:rPr>
                  <a:t>7. ……………………………</a:t>
                </a:r>
                <a:endParaRPr kumimoji="0" lang="cs-CZ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pic>
            <p:nvPicPr>
              <p:cNvPr id="16388" name="Picture 4" descr="MC900415978[1]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870" y="10154"/>
                <a:ext cx="1198" cy="767"/>
              </a:xfrm>
              <a:prstGeom prst="rect">
                <a:avLst/>
              </a:prstGeom>
              <a:noFill/>
            </p:spPr>
          </p:pic>
          <p:pic>
            <p:nvPicPr>
              <p:cNvPr id="16387" name="Picture 3" descr="MC900295394[1]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5708" y="9960"/>
                <a:ext cx="1233" cy="845"/>
              </a:xfrm>
              <a:prstGeom prst="rect">
                <a:avLst/>
              </a:prstGeom>
              <a:noFill/>
            </p:spPr>
          </p:pic>
        </p:grpSp>
      </p:grp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251520" y="52554"/>
            <a:ext cx="849694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Could  you do these things when you were ten? Write sentences after the example.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0" y="180201"/>
            <a:ext cx="184731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 rot="10800000" flipV="1">
            <a:off x="251520" y="1499344"/>
            <a:ext cx="13681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EXAMPLE: </a:t>
            </a:r>
            <a:endParaRPr lang="cs-CZ" dirty="0"/>
          </a:p>
        </p:txBody>
      </p:sp>
      <p:pic>
        <p:nvPicPr>
          <p:cNvPr id="2050" name="Picture 2" descr="C:\Documents and Settings\oem\Local Settings\Temporary Internet Files\Content.IE5\EP8AZKX8\MP9004090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836712"/>
            <a:ext cx="1412776" cy="1412776"/>
          </a:xfrm>
          <a:prstGeom prst="rect">
            <a:avLst/>
          </a:prstGeom>
          <a:noFill/>
        </p:spPr>
      </p:pic>
      <p:pic>
        <p:nvPicPr>
          <p:cNvPr id="2051" name="Picture 3" descr="C:\Documents and Settings\oem\Local Settings\Temporary Internet Files\Content.IE5\EP8AZKX8\MP9004421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2204864"/>
            <a:ext cx="1080120" cy="720080"/>
          </a:xfrm>
          <a:prstGeom prst="rect">
            <a:avLst/>
          </a:prstGeom>
          <a:noFill/>
        </p:spPr>
      </p:pic>
      <p:pic>
        <p:nvPicPr>
          <p:cNvPr id="2052" name="Picture 4" descr="C:\Documents and Settings\oem\Local Settings\Temporary Internet Files\Content.IE5\EP8AZKX8\MP90040652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2348880"/>
            <a:ext cx="1089771" cy="721122"/>
          </a:xfrm>
          <a:prstGeom prst="rect">
            <a:avLst/>
          </a:prstGeom>
          <a:noFill/>
        </p:spPr>
      </p:pic>
      <p:pic>
        <p:nvPicPr>
          <p:cNvPr id="2053" name="Picture 5" descr="C:\Documents and Settings\oem\Local Settings\Temporary Internet Files\Content.IE5\UIE11HF3\MC90044459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5733256"/>
            <a:ext cx="720080" cy="932477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1259632" y="6021288"/>
            <a:ext cx="30243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4……………………….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Documents and Settings\oem\Local Settings\Temporary Internet Files\Content.IE5\EP8AZKX8\MP90042278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83968" y="5589240"/>
            <a:ext cx="1052736" cy="1052736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5940152" y="6093296"/>
            <a:ext cx="32038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8………………………..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323528" y="3573016"/>
            <a:ext cx="7704856" cy="29523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……………………. wash up.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………………….. cook.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…………………. pick her sister up.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……………….. walk the dog.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……………….. do the homework with her brother.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……………………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iron.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She …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………………….. </a:t>
            </a:r>
            <a:r>
              <a:rPr kumimoji="0" lang="cs-CZ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look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after her sister.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51520" y="620688"/>
            <a:ext cx="8064896" cy="288032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 am Mary. My parents were strict. I had to do many things at home when I was young. I washed up, ironed and helped my mum in the kitchen.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My mum cooked lunch every day, so I didn't have to do it. I also looked after my little sister. My dad picked her up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from the nursery school. I took our dog for a walk. Now I live with my husband John.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0" y="-40677"/>
            <a:ext cx="469070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What did/didn't Mary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have to do?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56376" y="5031760"/>
            <a:ext cx="1080120" cy="461665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had to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948264" y="3645024"/>
            <a:ext cx="2088232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didn't have to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4165478" y="6937650"/>
            <a:ext cx="14146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had to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6372200" y="6937649"/>
            <a:ext cx="13681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had to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95735" y="6937650"/>
            <a:ext cx="15121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had to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96136" y="7319663"/>
            <a:ext cx="2952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didn't have to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" y="6937650"/>
            <a:ext cx="24837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didn't have to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45 -0.00486 L -0.68108 -0.225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00" y="-110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-0.00972 L -0.06666 -0.3351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" y="-163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-0.04514 L -0.3085 -0.23009 " pathEditMode="relative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4 -0.04514 L -0.57101 -0.1775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00" y="-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406 0.00856 L -0.63386 0.0400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00" y="160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607 0.0081 L -0.54722 -0.4435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00" y="-226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7 -0.04514 L 0.09653 -0.2826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0" y="-1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21" grpId="0"/>
      <p:bldP spid="22" grpId="0"/>
      <p:bldP spid="23" grpId="0"/>
      <p:bldP spid="24" grpId="0"/>
      <p:bldP spid="2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533</Words>
  <Application>Microsoft Office PowerPoint</Application>
  <PresentationFormat>Předvádění na obrazovce (4:3)</PresentationFormat>
  <Paragraphs>71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Milena Holcnerová</cp:lastModifiedBy>
  <cp:revision>18</cp:revision>
  <dcterms:created xsi:type="dcterms:W3CDTF">2013-11-11T17:34:36Z</dcterms:created>
  <dcterms:modified xsi:type="dcterms:W3CDTF">2013-11-20T10:32:25Z</dcterms:modified>
</cp:coreProperties>
</file>