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0" r:id="rId2"/>
    <p:sldId id="256" r:id="rId3"/>
    <p:sldId id="257" r:id="rId4"/>
    <p:sldId id="279" r:id="rId5"/>
    <p:sldId id="258" r:id="rId6"/>
    <p:sldId id="280" r:id="rId7"/>
    <p:sldId id="259" r:id="rId8"/>
    <p:sldId id="281" r:id="rId9"/>
    <p:sldId id="260" r:id="rId10"/>
    <p:sldId id="282" r:id="rId11"/>
    <p:sldId id="261" r:id="rId12"/>
    <p:sldId id="283" r:id="rId13"/>
    <p:sldId id="262" r:id="rId14"/>
    <p:sldId id="284" r:id="rId15"/>
    <p:sldId id="263" r:id="rId16"/>
    <p:sldId id="285" r:id="rId17"/>
    <p:sldId id="264" r:id="rId18"/>
    <p:sldId id="286" r:id="rId19"/>
    <p:sldId id="265" r:id="rId20"/>
    <p:sldId id="287" r:id="rId21"/>
    <p:sldId id="266" r:id="rId22"/>
    <p:sldId id="267" r:id="rId23"/>
    <p:sldId id="288" r:id="rId24"/>
    <p:sldId id="268" r:id="rId25"/>
    <p:sldId id="290" r:id="rId26"/>
    <p:sldId id="301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103" d="100"/>
          <a:sy n="103" d="100"/>
        </p:scale>
        <p:origin x="-204" y="-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E9CE8F-1DEB-4D8B-87A8-3FC40B71F05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CEE6F6-93A5-4C5B-9CD1-CFDAFECA51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E9CE8F-1DEB-4D8B-87A8-3FC40B71F05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CEE6F6-93A5-4C5B-9CD1-CFDAFECA51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E9CE8F-1DEB-4D8B-87A8-3FC40B71F05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CEE6F6-93A5-4C5B-9CD1-CFDAFECA51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E9CE8F-1DEB-4D8B-87A8-3FC40B71F05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CEE6F6-93A5-4C5B-9CD1-CFDAFECA51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E9CE8F-1DEB-4D8B-87A8-3FC40B71F05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CEE6F6-93A5-4C5B-9CD1-CFDAFECA51D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E9CE8F-1DEB-4D8B-87A8-3FC40B71F05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CEE6F6-93A5-4C5B-9CD1-CFDAFECA51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E9CE8F-1DEB-4D8B-87A8-3FC40B71F05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CEE6F6-93A5-4C5B-9CD1-CFDAFECA51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E9CE8F-1DEB-4D8B-87A8-3FC40B71F05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CEE6F6-93A5-4C5B-9CD1-CFDAFECA51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E6E9CE8F-1DEB-4D8B-87A8-3FC40B71F05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F2CEE6F6-93A5-4C5B-9CD1-CFDAFECA51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E9CE8F-1DEB-4D8B-87A8-3FC40B71F05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CEE6F6-93A5-4C5B-9CD1-CFDAFECA51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6E9CE8F-1DEB-4D8B-87A8-3FC40B71F05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2CEE6F6-93A5-4C5B-9CD1-CFDAFECA51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6E9CE8F-1DEB-4D8B-87A8-3FC40B71F05D}" type="datetimeFigureOut">
              <a:rPr lang="cs-CZ" smtClean="0"/>
              <a:pPr/>
              <a:t>10.12.2013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F2CEE6F6-93A5-4C5B-9CD1-CFDAFECA51D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ovamaturita.cz/testy-a-zadani-1404035305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1331640" y="404664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1430"/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Opakování </a:t>
            </a:r>
            <a:endParaRPr lang="cs-CZ" sz="3200" b="1" dirty="0">
              <a:ln w="11430"/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48815" y="5661248"/>
            <a:ext cx="4241220" cy="936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1475656" y="980728"/>
          <a:ext cx="6336704" cy="4554855"/>
        </p:xfrm>
        <a:graphic>
          <a:graphicData uri="http://schemas.openxmlformats.org/drawingml/2006/table">
            <a:tbl>
              <a:tblPr/>
              <a:tblGrid>
                <a:gridCol w="1439714"/>
                <a:gridCol w="4896990"/>
              </a:tblGrid>
              <a:tr h="3602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i="1" dirty="0">
                          <a:solidFill>
                            <a:srgbClr val="FFFFFF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i="1" dirty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CZ.1.07/1.5.00/34.0479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602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10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VY_32_INOVACE_LEOS_BILEK_KOMBINATORIKA_OPAKOVANI_09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602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i="1" dirty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Střední škola služeb, obchodu a gastronomie Hradec Králové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602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4.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602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Matematika a její aplikace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602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Matematika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602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Tematický okruh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Kombinatorika a pravděpodobnost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602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Téma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Opakování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kombinatoriky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602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Mgr. Leoš Bílek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3602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Vytvořeno dne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24. listopadu 2012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  <a:tr h="95278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i="1">
                          <a:solidFill>
                            <a:srgbClr val="FFFFFF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Metodický popis (anotace)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58ED5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Prezentace obsahuje příklady na základní typy příkladů  řešené pomocí kombinatorických pravidel. Časová</a:t>
                      </a:r>
                      <a:r>
                        <a:rPr lang="cs-CZ" sz="1100" baseline="0" dirty="0" smtClean="0">
                          <a:solidFill>
                            <a:schemeClr val="bg1"/>
                          </a:solidFill>
                          <a:latin typeface="Times New Roman"/>
                          <a:ea typeface="Calibri"/>
                          <a:cs typeface="Times New Roman"/>
                        </a:rPr>
                        <a:t> dotace 45 min</a:t>
                      </a:r>
                      <a:endParaRPr lang="cs-CZ" sz="1100" dirty="0">
                        <a:solidFill>
                          <a:schemeClr val="bg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0451" marR="90451" marT="45225" marB="4522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CE6F2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33345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endParaRPr lang="cs-CZ" sz="6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9600" dirty="0" smtClean="0">
                <a:latin typeface="Times New Roman" pitchFamily="18" charset="0"/>
                <a:cs typeface="Times New Roman" pitchFamily="18" charset="0"/>
              </a:rPr>
              <a:t>Kombinatorika</a:t>
            </a:r>
            <a:endParaRPr lang="cs-CZ" sz="9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Kolik existuje čtyřciferných čísel dělitelných dvěma, sestavených z cifer 1, 2, 3, 4, 5, 6,7,9. (Cifry se nemohou opakovat.)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př.1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340768"/>
            <a:ext cx="7772400" cy="5014792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Varianta 1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na konci musí být sudé – tři možnosti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první místě pak může být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 cifer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…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7.6.5.3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Varianta 2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Počet všech možností je V(4;8) na konci můžou být čísla sudá (3 z osmi)</a:t>
            </a:r>
          </a:p>
          <a:p>
            <a:pPr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47864" y="5517232"/>
            <a:ext cx="1304925" cy="7429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200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Při setkání absolventů školy jedné třídy se absolventi přivítali stisknutím rukou. Kolik bylo celkem stisknutí rukou, jestliže se sešlo 26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absolventů? </a:t>
            </a:r>
            <a:endParaRPr lang="cs-CZ" sz="4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př.2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07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3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563888" y="2780928"/>
            <a:ext cx="1914525" cy="22479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0" y="2705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Kolika způsoby lze na startovní dráhu postavit šest závodních aut různých značek, když:</a:t>
            </a:r>
          </a:p>
          <a:p>
            <a:pPr lvl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a) na krajích bude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audi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a mercedes</a:t>
            </a:r>
          </a:p>
          <a:p>
            <a:pPr lvl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b) vedle sebe bude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audi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, mercedes a </a:t>
            </a: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bmw</a:t>
            </a:r>
            <a:endParaRPr lang="cs-CZ" sz="4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př.3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A) 2! . 4!</a:t>
            </a:r>
          </a:p>
          <a:p>
            <a:endParaRPr lang="cs-CZ" sz="66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6600" dirty="0" smtClean="0">
                <a:latin typeface="Times New Roman" pitchFamily="18" charset="0"/>
                <a:cs typeface="Times New Roman" pitchFamily="18" charset="0"/>
              </a:rPr>
              <a:t>B) 3!.4!</a:t>
            </a:r>
            <a:endParaRPr lang="cs-CZ" sz="66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Ve skladu je 10 výrobků, z nichž jsou 3 vadné. Kolika způsoby z nich můžeme vybrat kolekci pěti výrobků, aby:</a:t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a) byl právě jeden vadný</a:t>
            </a:r>
          </a:p>
          <a:p>
            <a:pPr lvl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  b) byly alespoň 2 vadné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př.4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B)</a:t>
            </a:r>
            <a:endParaRPr lang="cs-CZ" dirty="0"/>
          </a:p>
        </p:txBody>
      </p:sp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9457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99792" y="2204864"/>
            <a:ext cx="1152525" cy="8763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9459" name="Rectangle 3"/>
          <p:cNvSpPr>
            <a:spLocks noChangeArrowheads="1"/>
          </p:cNvSpPr>
          <p:nvPr/>
        </p:nvSpPr>
        <p:spPr bwMode="auto">
          <a:xfrm>
            <a:off x="0" y="13335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946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9460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4437112"/>
            <a:ext cx="2733675" cy="8763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9462" name="Rectangle 6"/>
          <p:cNvSpPr>
            <a:spLocks noChangeArrowheads="1"/>
          </p:cNvSpPr>
          <p:nvPr/>
        </p:nvSpPr>
        <p:spPr bwMode="auto">
          <a:xfrm>
            <a:off x="0" y="13335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Každý zákazník si může ke každému hlavnímu jídlu vybrat ze seznamu přízdob nejvýše dvě zdarma. V nabídce jsou: kukuřice, bílé zelí, červené zelí, kysané zelí, mrkev, okurka, paprika a cibule. Kolika způsoby si může zákazník vybrat zeleninovou přízdobu svého oběda, aniž by za ni doplácel?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př.5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Jídlo může obsahovat dvě, jednu nebo žádnou přízdobu</a:t>
            </a:r>
            <a:endParaRPr lang="cs-CZ" dirty="0"/>
          </a:p>
        </p:txBody>
      </p:sp>
      <p:sp>
        <p:nvSpPr>
          <p:cNvPr id="4096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0961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03848" y="3212976"/>
            <a:ext cx="2495550" cy="8763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0963" name="Rectangle 3"/>
          <p:cNvSpPr>
            <a:spLocks noChangeArrowheads="1"/>
          </p:cNvSpPr>
          <p:nvPr/>
        </p:nvSpPr>
        <p:spPr bwMode="auto">
          <a:xfrm>
            <a:off x="0" y="13335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Př.6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Řešte rovnici:</a:t>
            </a:r>
            <a:endParaRPr lang="cs-CZ" dirty="0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95736" y="3140968"/>
            <a:ext cx="4377329" cy="1800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0" y="13620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př. 6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268760"/>
            <a:ext cx="7772400" cy="5086800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Rozepíšeme podle vzorce pro kombinační číslo a vyřešíme rovnici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98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198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75856" y="2564904"/>
            <a:ext cx="1981200" cy="838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1987" name="Rectangle 3"/>
          <p:cNvSpPr>
            <a:spLocks noChangeArrowheads="1"/>
          </p:cNvSpPr>
          <p:nvPr/>
        </p:nvSpPr>
        <p:spPr bwMode="auto">
          <a:xfrm>
            <a:off x="0" y="12954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989" name="Rectangle 5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1988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11760" y="3933056"/>
            <a:ext cx="4143375" cy="10096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1991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1990" name="Picture 6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91880" y="5373216"/>
            <a:ext cx="2066925" cy="8763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Určete, kolika způsoby lze na šachovnici 8x8 postavit 5 různých figur, tak aby dvě stály na černých a 3 na bílých polích.</a:t>
            </a:r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př.7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Protože jsou figurky různé, záleží tedy na pořadí. Bílých i černých polí je 32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V(2;32).V(3;32)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>Na večírku je 18 hochů a 15 dívek. Kolika způsoby z nich lze vybrat taneční pár?</a:t>
            </a:r>
            <a:endParaRPr lang="cs-CZ" sz="4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př.8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301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3009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07904" y="3429000"/>
            <a:ext cx="1552575" cy="8858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3011" name="Rectangle 3"/>
          <p:cNvSpPr>
            <a:spLocks noChangeArrowheads="1"/>
          </p:cNvSpPr>
          <p:nvPr/>
        </p:nvSpPr>
        <p:spPr bwMode="auto">
          <a:xfrm>
            <a:off x="0" y="13430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Určete, kolika způsoby lze ze čtyř mužů a šesti žen vybrat šestičlenné družstvo, v němž jsou:</a:t>
            </a:r>
            <a:br>
              <a:rPr lang="cs-CZ" sz="4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a) právě dva muži</a:t>
            </a:r>
          </a:p>
          <a:p>
            <a:pPr lvl="0">
              <a:buNone/>
            </a:pP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 b) aspoň dva muži</a:t>
            </a:r>
          </a:p>
          <a:p>
            <a:endParaRPr lang="cs-CZ" sz="48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př.9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B) </a:t>
            </a:r>
            <a:endParaRPr lang="cs-CZ" dirty="0"/>
          </a:p>
        </p:txBody>
      </p:sp>
      <p:sp>
        <p:nvSpPr>
          <p:cNvPr id="4505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5057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55776" y="2132856"/>
            <a:ext cx="1981200" cy="14954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5059" name="Rectangle 3"/>
          <p:cNvSpPr>
            <a:spLocks noChangeArrowheads="1"/>
          </p:cNvSpPr>
          <p:nvPr/>
        </p:nvSpPr>
        <p:spPr bwMode="auto">
          <a:xfrm>
            <a:off x="0" y="1952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5061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5060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4725144"/>
            <a:ext cx="5543550" cy="11239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5062" name="Rectangle 6"/>
          <p:cNvSpPr>
            <a:spLocks noChangeArrowheads="1"/>
          </p:cNvSpPr>
          <p:nvPr/>
        </p:nvSpPr>
        <p:spPr bwMode="auto">
          <a:xfrm>
            <a:off x="0" y="1581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Př.10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Vypočtěte:</a:t>
            </a:r>
          </a:p>
          <a:p>
            <a:endParaRPr lang="cs-CZ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457200" y="828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457200" y="828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457200" y="828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5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6" name="Rectangle 12"/>
          <p:cNvSpPr>
            <a:spLocks noChangeArrowheads="1"/>
          </p:cNvSpPr>
          <p:nvPr/>
        </p:nvSpPr>
        <p:spPr bwMode="auto">
          <a:xfrm>
            <a:off x="457200" y="828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8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39" name="Rectangle 15"/>
          <p:cNvSpPr>
            <a:spLocks noChangeArrowheads="1"/>
          </p:cNvSpPr>
          <p:nvPr/>
        </p:nvSpPr>
        <p:spPr bwMode="auto">
          <a:xfrm>
            <a:off x="457200" y="8286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126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27784" y="3645024"/>
            <a:ext cx="3933825" cy="14859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1267" name="Rectangle 3"/>
          <p:cNvSpPr>
            <a:spLocks noChangeArrowheads="1"/>
          </p:cNvSpPr>
          <p:nvPr/>
        </p:nvSpPr>
        <p:spPr bwMode="auto">
          <a:xfrm>
            <a:off x="0" y="1943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Př.11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Určete neznámé číslo 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,  pokud platí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57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4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41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27784" y="3645024"/>
            <a:ext cx="4210050" cy="9620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0243" name="Rectangle 3"/>
          <p:cNvSpPr>
            <a:spLocks noChangeArrowheads="1"/>
          </p:cNvSpPr>
          <p:nvPr/>
        </p:nvSpPr>
        <p:spPr bwMode="auto">
          <a:xfrm>
            <a:off x="0" y="14192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př.11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Řešíme jako rovnici, vyjádříme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</a:t>
            </a:r>
            <a:endParaRPr lang="cs-CZ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608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6081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851920" y="2564904"/>
            <a:ext cx="1362075" cy="8667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4608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46083" name="Picture 3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03848" y="4221088"/>
            <a:ext cx="2638425" cy="86677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Př.12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Určete neznámé číslo </a:t>
            </a:r>
            <a:r>
              <a:rPr lang="cs-CZ" sz="3600" i="1" dirty="0" smtClean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604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217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55776" y="3212976"/>
            <a:ext cx="3743325" cy="22479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0" y="27051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př.12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556792"/>
            <a:ext cx="7772400" cy="4798768"/>
          </a:xfrm>
        </p:spPr>
        <p:txBody>
          <a:bodyPr/>
          <a:lstStyle/>
          <a:p>
            <a:r>
              <a:rPr lang="cs-CZ" dirty="0" smtClean="0"/>
              <a:t>Řešíme jako rovnici (odstraníme zlomky …)</a:t>
            </a:r>
            <a:endParaRPr lang="cs-CZ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5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843808" y="2204864"/>
            <a:ext cx="4029075" cy="8191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2763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2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07904" y="3284984"/>
            <a:ext cx="2000250" cy="14954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1952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032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99792" y="5013176"/>
            <a:ext cx="4191000" cy="1495425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033" name="Rectangle 9"/>
          <p:cNvSpPr>
            <a:spLocks noChangeArrowheads="1"/>
          </p:cNvSpPr>
          <p:nvPr/>
        </p:nvSpPr>
        <p:spPr bwMode="auto">
          <a:xfrm>
            <a:off x="0" y="19526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1052736"/>
            <a:ext cx="7772400" cy="5302824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Použité zdroje: </a:t>
            </a:r>
          </a:p>
          <a:p>
            <a:r>
              <a:rPr lang="cs-CZ" dirty="0" smtClean="0"/>
              <a:t>HUDCOVÁ, Milada; KUBÍČKOVÁ, Libuše. </a:t>
            </a:r>
            <a:r>
              <a:rPr lang="cs-CZ" i="1" dirty="0" smtClean="0"/>
              <a:t>Sbírka úloh z matematiky pro SOŠ, SOU a nástavbové studium</a:t>
            </a:r>
            <a:r>
              <a:rPr lang="cs-CZ" dirty="0" smtClean="0"/>
              <a:t>. Praha: </a:t>
            </a:r>
            <a:r>
              <a:rPr lang="cs-CZ" dirty="0" err="1" smtClean="0"/>
              <a:t>Prometheus</a:t>
            </a:r>
            <a:r>
              <a:rPr lang="cs-CZ" dirty="0" smtClean="0"/>
              <a:t>, 2000, ISBN 80-7196-318-6.</a:t>
            </a:r>
          </a:p>
          <a:p>
            <a:r>
              <a:rPr lang="cs-CZ" dirty="0" smtClean="0"/>
              <a:t>CALDA, Emil; DUPAČ, Václav. </a:t>
            </a:r>
            <a:r>
              <a:rPr lang="cs-CZ" i="1" dirty="0" smtClean="0"/>
              <a:t>Matematika pro gymnázia Kombinatorika, pravděpodobnost, statistika</a:t>
            </a:r>
            <a:r>
              <a:rPr lang="cs-CZ" dirty="0" smtClean="0"/>
              <a:t>. Praha: </a:t>
            </a:r>
            <a:r>
              <a:rPr lang="cs-CZ" dirty="0" err="1" smtClean="0"/>
              <a:t>Prometheus</a:t>
            </a:r>
            <a:r>
              <a:rPr lang="cs-CZ" dirty="0" smtClean="0"/>
              <a:t>, 2002, ISBN 80-7196-147-7.</a:t>
            </a:r>
          </a:p>
          <a:p>
            <a:r>
              <a:rPr lang="cs-CZ" dirty="0" smtClean="0"/>
              <a:t>CERMAT. </a:t>
            </a:r>
            <a:r>
              <a:rPr lang="cs-CZ" i="1" dirty="0" smtClean="0"/>
              <a:t>Testy a zadání</a:t>
            </a:r>
            <a:r>
              <a:rPr lang="cs-CZ" dirty="0" smtClean="0"/>
              <a:t> [online]. [cit. 4.11.2012]. Dostupný na WWW: </a:t>
            </a:r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novamaturita.cz</a:t>
            </a:r>
            <a:r>
              <a:rPr lang="cs-CZ" dirty="0" smtClean="0">
                <a:hlinkClick r:id="rId2"/>
              </a:rPr>
              <a:t>/testy-a-</a:t>
            </a:r>
            <a:r>
              <a:rPr lang="cs-CZ" dirty="0" err="1" smtClean="0">
                <a:hlinkClick r:id="rId2"/>
              </a:rPr>
              <a:t>zadani</a:t>
            </a:r>
            <a:r>
              <a:rPr lang="cs-CZ" dirty="0" smtClean="0">
                <a:hlinkClick r:id="rId2"/>
              </a:rPr>
              <a:t>-1404035305.html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Pokud není uvedeno jinak, použitý materiál je z vlastních zdrojů autora.</a:t>
            </a:r>
          </a:p>
          <a:p>
            <a:r>
              <a:rPr lang="cs-CZ" b="1" dirty="0" smtClean="0"/>
              <a:t> 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232</TotalTime>
  <Words>422</Words>
  <Application>Microsoft Office PowerPoint</Application>
  <PresentationFormat>Předvádění na obrazovce (4:3)</PresentationFormat>
  <Paragraphs>92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Metro</vt:lpstr>
      <vt:lpstr>Snímek 1</vt:lpstr>
      <vt:lpstr>Snímek 2</vt:lpstr>
      <vt:lpstr>Př. 1</vt:lpstr>
      <vt:lpstr>Řešení př.1</vt:lpstr>
      <vt:lpstr>Př.2</vt:lpstr>
      <vt:lpstr>Řešení př.2</vt:lpstr>
      <vt:lpstr>Př.3</vt:lpstr>
      <vt:lpstr>Řešení př.3</vt:lpstr>
      <vt:lpstr>Př.4</vt:lpstr>
      <vt:lpstr>Řešení př.4</vt:lpstr>
      <vt:lpstr>Př.5</vt:lpstr>
      <vt:lpstr>Řešení př.5</vt:lpstr>
      <vt:lpstr>Př.6</vt:lpstr>
      <vt:lpstr>Řešení př. 6 </vt:lpstr>
      <vt:lpstr>Př.7</vt:lpstr>
      <vt:lpstr>Řešení př.7</vt:lpstr>
      <vt:lpstr>Př.8</vt:lpstr>
      <vt:lpstr>Řešení př.8</vt:lpstr>
      <vt:lpstr>Př.9</vt:lpstr>
      <vt:lpstr>Řešení př.9</vt:lpstr>
      <vt:lpstr>Př.10</vt:lpstr>
      <vt:lpstr>Př.11</vt:lpstr>
      <vt:lpstr>Řešení př.11</vt:lpstr>
      <vt:lpstr>Př.12</vt:lpstr>
      <vt:lpstr>Řešení př.12</vt:lpstr>
      <vt:lpstr>Snímek 26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Leoš</dc:creator>
  <cp:lastModifiedBy>Dum</cp:lastModifiedBy>
  <cp:revision>31</cp:revision>
  <dcterms:created xsi:type="dcterms:W3CDTF">2011-10-05T14:37:08Z</dcterms:created>
  <dcterms:modified xsi:type="dcterms:W3CDTF">2013-12-10T09:21:41Z</dcterms:modified>
</cp:coreProperties>
</file>