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62" r:id="rId6"/>
    <p:sldId id="261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24749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11486-54D8-484B-9DBB-3ECA501C79A3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68B2E-36E2-4880-B398-ACA07784D6E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11486-54D8-484B-9DBB-3ECA501C79A3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68B2E-36E2-4880-B398-ACA07784D6E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11486-54D8-484B-9DBB-3ECA501C79A3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68B2E-36E2-4880-B398-ACA07784D6E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11486-54D8-484B-9DBB-3ECA501C79A3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68B2E-36E2-4880-B398-ACA07784D6E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11486-54D8-484B-9DBB-3ECA501C79A3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68B2E-36E2-4880-B398-ACA07784D6E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11486-54D8-484B-9DBB-3ECA501C79A3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68B2E-36E2-4880-B398-ACA07784D6E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11486-54D8-484B-9DBB-3ECA501C79A3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68B2E-36E2-4880-B398-ACA07784D6E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11486-54D8-484B-9DBB-3ECA501C79A3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68B2E-36E2-4880-B398-ACA07784D6E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11486-54D8-484B-9DBB-3ECA501C79A3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68B2E-36E2-4880-B398-ACA07784D6EC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11486-54D8-484B-9DBB-3ECA501C79A3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68B2E-36E2-4880-B398-ACA07784D6E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11486-54D8-484B-9DBB-3ECA501C79A3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68B2E-36E2-4880-B398-ACA07784D6E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B611486-54D8-484B-9DBB-3ECA501C79A3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A368B2E-36E2-4880-B398-ACA07784D6EC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5265646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VY_62_INOVACE_0101_CO JE F.G.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CO JE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FINANČNÍ GRAMOTNOST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25.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4. 4.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0420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7125112" cy="40514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/>
              <a:t>Prezentace je určena pro žáky 6. – 9. ročníku., vzdělávací oblast finanční gramotnost, tematický okruh </a:t>
            </a:r>
            <a:r>
              <a:rPr lang="cs-CZ" dirty="0" smtClean="0"/>
              <a:t>co znamená finanční gramotnost. </a:t>
            </a:r>
            <a:r>
              <a:rPr lang="cs-CZ" dirty="0"/>
              <a:t>Cílem matriálu je, přivést žáky k uvědomění si, </a:t>
            </a:r>
            <a:r>
              <a:rPr lang="cs-CZ" dirty="0" smtClean="0"/>
              <a:t>co bude obsahem finanční gramotnosti.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366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LN59C4IA\MC900378917[1].wmf"/>
          <p:cNvPicPr>
            <a:picLocks noChangeAspect="1" noChangeArrowheads="1"/>
          </p:cNvPicPr>
          <p:nvPr/>
        </p:nvPicPr>
        <p:blipFill>
          <a:blip r:embed="rId2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429000"/>
            <a:ext cx="3274508" cy="29880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683568" y="1412777"/>
            <a:ext cx="7772400" cy="1656184"/>
          </a:xfrm>
        </p:spPr>
        <p:txBody>
          <a:bodyPr>
            <a:normAutofit/>
          </a:bodyPr>
          <a:lstStyle/>
          <a:p>
            <a:r>
              <a:rPr lang="cs-CZ" sz="6000" b="1" i="1" dirty="0" smtClean="0">
                <a:latin typeface="Arial Rounded MT Bold" pitchFamily="34" charset="0"/>
              </a:rPr>
              <a:t>Finanční gramotnost</a:t>
            </a:r>
            <a:endParaRPr lang="cs-CZ" sz="6000" b="1" i="1" dirty="0">
              <a:latin typeface="Arial Rounded MT Bold" pitchFamily="34" charset="0"/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1043608" y="4058904"/>
            <a:ext cx="7117180" cy="864096"/>
          </a:xfrm>
        </p:spPr>
        <p:txBody>
          <a:bodyPr>
            <a:noAutofit/>
          </a:bodyPr>
          <a:lstStyle/>
          <a:p>
            <a:pPr algn="ctr"/>
            <a:r>
              <a:rPr lang="cs-CZ" sz="5400" b="1" i="1" dirty="0" smtClean="0"/>
              <a:t>?????</a:t>
            </a:r>
            <a:endParaRPr lang="cs-CZ" sz="5400" b="1" i="1" dirty="0"/>
          </a:p>
        </p:txBody>
      </p:sp>
    </p:spTree>
    <p:extLst>
      <p:ext uri="{BB962C8B-B14F-4D97-AF65-F5344CB8AC3E}">
        <p14:creationId xmlns:p14="http://schemas.microsoft.com/office/powerpoint/2010/main" val="202167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Y4V8VQ09\MC900326746[1].wmf"/>
          <p:cNvPicPr>
            <a:picLocks noChangeAspect="1" noChangeArrowheads="1"/>
          </p:cNvPicPr>
          <p:nvPr/>
        </p:nvPicPr>
        <p:blipFill>
          <a:blip r:embed="rId2" cstate="print">
            <a:lum bright="4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340768"/>
            <a:ext cx="216024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latin typeface="Arial Rounded MT Bold" pitchFamily="34" charset="0"/>
              </a:rPr>
              <a:t>Finanční gramotnost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200" b="1" i="1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  <a:t>Peníze jsou dobrý sluha, ale špatný pán.</a:t>
            </a:r>
          </a:p>
          <a:p>
            <a:pPr>
              <a:buFont typeface="Wingdings" pitchFamily="2" charset="2"/>
              <a:buChar char="ü"/>
            </a:pPr>
            <a:r>
              <a:rPr lang="cs-CZ" sz="3200" b="1" i="1" dirty="0" smtClean="0">
                <a:solidFill>
                  <a:srgbClr val="002060"/>
                </a:solidFill>
                <a:latin typeface="Arial Rounded MT Bold" pitchFamily="34" charset="0"/>
              </a:rPr>
              <a:t>Jak postupovat, aby nám vždy jen sloužily ku prospěchu věci?</a:t>
            </a:r>
          </a:p>
        </p:txBody>
      </p:sp>
    </p:spTree>
    <p:extLst>
      <p:ext uri="{BB962C8B-B14F-4D97-AF65-F5344CB8AC3E}">
        <p14:creationId xmlns:p14="http://schemas.microsoft.com/office/powerpoint/2010/main" val="328177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Y4V8VQ09\MC900326746[1].wmf"/>
          <p:cNvPicPr>
            <a:picLocks noChangeAspect="1" noChangeArrowheads="1"/>
          </p:cNvPicPr>
          <p:nvPr/>
        </p:nvPicPr>
        <p:blipFill>
          <a:blip r:embed="rId2" cstate="print">
            <a:lum bright="4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340768"/>
            <a:ext cx="216024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latin typeface="Arial Rounded MT Bold" pitchFamily="34" charset="0"/>
              </a:rPr>
              <a:t>Finanční gramotnost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200" b="1" i="1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  <a:t>Peníze  nás provázejí celým životem  neustále budeme řešit otázku jak dosáhnou t rovnováhu mezi příjmy a výdaji </a:t>
            </a:r>
            <a:r>
              <a:rPr lang="cs-CZ" sz="3600" b="1" i="1" dirty="0" smtClean="0">
                <a:solidFill>
                  <a:srgbClr val="FF0000"/>
                </a:solidFill>
                <a:latin typeface="Arial Rounded MT Bold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844940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latin typeface="Arial Rounded MT Bold" pitchFamily="34" charset="0"/>
              </a:rPr>
              <a:t>Finanční gramotnost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z="2400" b="1" i="1" dirty="0">
                <a:solidFill>
                  <a:srgbClr val="0070C0"/>
                </a:solidFill>
                <a:latin typeface="Arial Rounded MT Bold" pitchFamily="34" charset="0"/>
              </a:rPr>
              <a:t>Základním pravidlem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 osobních a rodinných financí </a:t>
            </a:r>
            <a:r>
              <a:rPr lang="cs-CZ" sz="2400" b="1" i="1" dirty="0">
                <a:solidFill>
                  <a:srgbClr val="0070C0"/>
                </a:solidFill>
                <a:latin typeface="Arial Rounded MT Bold" pitchFamily="34" charset="0"/>
              </a:rPr>
              <a:t>by mělo být „</a:t>
            </a:r>
            <a:r>
              <a:rPr lang="cs-CZ" sz="2400" b="1" i="1" dirty="0">
                <a:solidFill>
                  <a:srgbClr val="FF0000"/>
                </a:solidFill>
                <a:latin typeface="Arial Rounded MT Bold" pitchFamily="34" charset="0"/>
              </a:rPr>
              <a:t>žít podle svých příjmů</a:t>
            </a:r>
            <a:r>
              <a:rPr lang="cs-CZ" sz="2400" b="1" i="1" dirty="0">
                <a:solidFill>
                  <a:srgbClr val="0070C0"/>
                </a:solidFill>
                <a:latin typeface="Arial Rounded MT Bold" pitchFamily="34" charset="0"/>
              </a:rPr>
              <a:t>“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, </a:t>
            </a: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snažit 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se přizpůsobovat výdaje tak, aby je bylo možné financovat z existujících příjmů </a:t>
            </a:r>
            <a:r>
              <a:rPr lang="cs-CZ" sz="2400" b="1" i="1" dirty="0">
                <a:solidFill>
                  <a:srgbClr val="0070C0"/>
                </a:solidFill>
                <a:latin typeface="Arial Rounded MT Bold" pitchFamily="34" charset="0"/>
              </a:rPr>
              <a:t>a </a:t>
            </a:r>
            <a:r>
              <a:rPr lang="cs-CZ" sz="2400" b="1" i="1" dirty="0">
                <a:solidFill>
                  <a:srgbClr val="FF0000"/>
                </a:solidFill>
                <a:latin typeface="Arial Rounded MT Bold" pitchFamily="34" charset="0"/>
              </a:rPr>
              <a:t>zadlužovat se </a:t>
            </a:r>
            <a:r>
              <a:rPr lang="cs-CZ" sz="2400" b="1" i="1" dirty="0">
                <a:solidFill>
                  <a:srgbClr val="0070C0"/>
                </a:solidFill>
                <a:latin typeface="Arial Rounded MT Bold" pitchFamily="34" charset="0"/>
              </a:rPr>
              <a:t>jen v odůvodněných případech a účelně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. Je třeba </a:t>
            </a: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myslet 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na </a:t>
            </a: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to, 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že </a:t>
            </a:r>
            <a:r>
              <a:rPr lang="cs-CZ" sz="2400" i="1" dirty="0">
                <a:solidFill>
                  <a:srgbClr val="FF0000"/>
                </a:solidFill>
                <a:latin typeface="Arial Rounded MT Bold" pitchFamily="34" charset="0"/>
              </a:rPr>
              <a:t>dluhy musíme splácet 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a to omezí naše výdaje v budoucnu.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5051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latin typeface="Arial Rounded MT Bold" pitchFamily="34" charset="0"/>
              </a:rPr>
              <a:t>Finanční gramotnost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i="1" dirty="0">
                <a:solidFill>
                  <a:srgbClr val="FF0000"/>
                </a:solidFill>
                <a:latin typeface="Arial Rounded MT Bold" pitchFamily="34" charset="0"/>
              </a:rPr>
              <a:t>Tomu se  </a:t>
            </a:r>
            <a:r>
              <a:rPr lang="cs-CZ" sz="2400" b="1" i="1" dirty="0" smtClean="0">
                <a:solidFill>
                  <a:srgbClr val="FF0000"/>
                </a:solidFill>
                <a:latin typeface="Arial Rounded MT Bold" pitchFamily="34" charset="0"/>
              </a:rPr>
              <a:t>můžeme vyhnout:</a:t>
            </a:r>
          </a:p>
          <a:p>
            <a:pPr>
              <a:buFont typeface="Wingdings" pitchFamily="2" charset="2"/>
              <a:buChar char="ü"/>
            </a:pP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 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udržujeme-li svůj finanční rozpočet průběžně vyrovnaný </a:t>
            </a:r>
            <a:endParaRPr lang="cs-CZ" sz="2400" i="1" dirty="0" smtClean="0">
              <a:solidFill>
                <a:srgbClr val="0070C0"/>
              </a:solidFill>
              <a:latin typeface="Arial Rounded MT Bol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 úvěru si vezmeme 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jen pokud je to skutečně nutné a pokud si ho můžeme dovolit. </a:t>
            </a:r>
            <a:endParaRPr lang="cs-CZ" sz="2400" i="1" dirty="0" smtClean="0">
              <a:solidFill>
                <a:srgbClr val="0070C0"/>
              </a:solidFill>
              <a:latin typeface="Arial Rounded MT Bol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Pokud 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toto pravidlo </a:t>
            </a: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budeme porušovat, 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bude náš život nevyhnutelně poznamenán opakujícími se finančními potížemi.</a:t>
            </a:r>
          </a:p>
        </p:txBody>
      </p:sp>
    </p:spTree>
    <p:extLst>
      <p:ext uri="{BB962C8B-B14F-4D97-AF65-F5344CB8AC3E}">
        <p14:creationId xmlns:p14="http://schemas.microsoft.com/office/powerpoint/2010/main" val="523595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latin typeface="Arial Rounded MT Bold" pitchFamily="34" charset="0"/>
              </a:rPr>
              <a:t>Finanční gramotnost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800" i="1" dirty="0">
                <a:solidFill>
                  <a:srgbClr val="0070C0"/>
                </a:solidFill>
                <a:latin typeface="Arial Rounded MT Bold" pitchFamily="34" charset="0"/>
              </a:rPr>
              <a:t>V některých životních obdobích a situacích se čerpání </a:t>
            </a:r>
            <a:r>
              <a:rPr lang="cs-CZ" sz="2800" i="1" dirty="0" smtClean="0">
                <a:solidFill>
                  <a:srgbClr val="0070C0"/>
                </a:solidFill>
                <a:latin typeface="Arial Rounded MT Bold" pitchFamily="34" charset="0"/>
              </a:rPr>
              <a:t>úvěru (půjčky), </a:t>
            </a:r>
            <a:r>
              <a:rPr lang="cs-CZ" sz="2800" i="1" dirty="0">
                <a:solidFill>
                  <a:srgbClr val="0070C0"/>
                </a:solidFill>
                <a:latin typeface="Arial Rounded MT Bold" pitchFamily="34" charset="0"/>
              </a:rPr>
              <a:t>většina z nás nevyhne. </a:t>
            </a:r>
            <a:r>
              <a:rPr lang="cs-CZ" sz="2800" b="1" i="1" dirty="0" smtClean="0">
                <a:solidFill>
                  <a:srgbClr val="FF0000"/>
                </a:solidFill>
                <a:latin typeface="Arial Rounded MT Bold" pitchFamily="34" charset="0"/>
              </a:rPr>
              <a:t>Ale ani pak </a:t>
            </a:r>
            <a:r>
              <a:rPr lang="cs-CZ" sz="2800" b="1" i="1" dirty="0">
                <a:solidFill>
                  <a:srgbClr val="FF0000"/>
                </a:solidFill>
                <a:latin typeface="Arial Rounded MT Bold" pitchFamily="34" charset="0"/>
              </a:rPr>
              <a:t>bychom  </a:t>
            </a:r>
            <a:r>
              <a:rPr lang="cs-CZ" sz="2800" b="1" i="1" dirty="0" smtClean="0">
                <a:solidFill>
                  <a:srgbClr val="FF0000"/>
                </a:solidFill>
                <a:latin typeface="Arial Rounded MT Bold" pitchFamily="34" charset="0"/>
              </a:rPr>
              <a:t>neměli </a:t>
            </a:r>
            <a:r>
              <a:rPr lang="cs-CZ" sz="2800" b="1" i="1" dirty="0">
                <a:solidFill>
                  <a:srgbClr val="FF0000"/>
                </a:solidFill>
                <a:latin typeface="Arial Rounded MT Bold" pitchFamily="34" charset="0"/>
              </a:rPr>
              <a:t>přestat mít své finance pod kontrolou.</a:t>
            </a:r>
            <a:r>
              <a:rPr lang="cs-CZ" sz="2800" i="1" dirty="0">
                <a:solidFill>
                  <a:srgbClr val="0070C0"/>
                </a:solidFill>
                <a:latin typeface="Arial Rounded MT Bold" pitchFamily="34" charset="0"/>
              </a:rPr>
              <a:t> Jednoduchou metodou jak toho dosáhnout </a:t>
            </a:r>
            <a:r>
              <a:rPr lang="cs-CZ" sz="2800" i="1" dirty="0" smtClean="0">
                <a:solidFill>
                  <a:srgbClr val="0070C0"/>
                </a:solidFill>
                <a:latin typeface="Arial Rounded MT Bold" pitchFamily="34" charset="0"/>
              </a:rPr>
              <a:t>je </a:t>
            </a:r>
            <a:r>
              <a:rPr lang="cs-CZ" sz="2800" b="1" i="1" dirty="0" smtClean="0">
                <a:solidFill>
                  <a:srgbClr val="FF0000"/>
                </a:solidFill>
                <a:latin typeface="Arial Rounded MT Bold" pitchFamily="34" charset="0"/>
              </a:rPr>
              <a:t>plánování</a:t>
            </a:r>
            <a:r>
              <a:rPr lang="cs-CZ" sz="2800" b="1" i="1" dirty="0">
                <a:solidFill>
                  <a:srgbClr val="0070C0"/>
                </a:solidFill>
                <a:latin typeface="Arial Rounded MT Bold" pitchFamily="34" charset="0"/>
              </a:rPr>
              <a:t> </a:t>
            </a:r>
            <a:r>
              <a:rPr lang="cs-CZ" sz="2800" i="1" dirty="0">
                <a:solidFill>
                  <a:srgbClr val="0070C0"/>
                </a:solidFill>
                <a:latin typeface="Arial Rounded MT Bold" pitchFamily="34" charset="0"/>
              </a:rPr>
              <a:t>osobních resp. rodinných</a:t>
            </a:r>
            <a:r>
              <a:rPr lang="cs-CZ" sz="2800" b="1" i="1" dirty="0">
                <a:solidFill>
                  <a:srgbClr val="0070C0"/>
                </a:solidFill>
                <a:latin typeface="Arial Rounded MT Bold" pitchFamily="34" charset="0"/>
              </a:rPr>
              <a:t> financí</a:t>
            </a:r>
            <a:r>
              <a:rPr lang="cs-CZ" sz="2800" i="1" dirty="0">
                <a:solidFill>
                  <a:srgbClr val="0070C0"/>
                </a:solidFill>
                <a:latin typeface="Arial Rounded MT Bold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155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2969300"/>
          </a:xfrm>
        </p:spPr>
        <p:txBody>
          <a:bodyPr/>
          <a:lstStyle/>
          <a:p>
            <a:r>
              <a:rPr lang="cs-CZ" i="1" dirty="0" smtClean="0"/>
              <a:t>Citace: </a:t>
            </a:r>
            <a:br>
              <a:rPr lang="cs-CZ" i="1" dirty="0" smtClean="0"/>
            </a:br>
            <a:r>
              <a:rPr lang="cs-CZ" sz="1800" i="1" dirty="0" smtClean="0"/>
              <a:t>STRECKOVÁ</a:t>
            </a:r>
            <a:r>
              <a:rPr lang="cs-CZ" sz="1800" i="1" dirty="0"/>
              <a:t>, Yvonne – MALÝ, Ivan a kol. Veřejná ekonomie pro školu i praxi. Praha : </a:t>
            </a:r>
            <a:r>
              <a:rPr lang="cs-CZ" sz="1800" i="1" dirty="0" err="1"/>
              <a:t>Computer</a:t>
            </a:r>
            <a:r>
              <a:rPr lang="cs-CZ" sz="1800" i="1" dirty="0"/>
              <a:t> </a:t>
            </a:r>
            <a:r>
              <a:rPr lang="cs-CZ" sz="1800" i="1" dirty="0" err="1"/>
              <a:t>Press</a:t>
            </a:r>
            <a:r>
              <a:rPr lang="cs-CZ" sz="1800" i="1" dirty="0"/>
              <a:t>, 1998. ISBN 80-7226-112-6</a:t>
            </a:r>
            <a:r>
              <a:rPr lang="cs-CZ" sz="1800" i="1" dirty="0" smtClean="0"/>
              <a:t>.</a:t>
            </a:r>
            <a:br>
              <a:rPr lang="cs-CZ" sz="1800" i="1" dirty="0" smtClean="0"/>
            </a:br>
            <a:r>
              <a:rPr lang="cs-CZ" sz="1800" i="1" dirty="0" smtClean="0"/>
              <a:t>Petr </a:t>
            </a:r>
            <a:r>
              <a:rPr lang="cs-CZ" sz="1800" i="1" dirty="0" err="1" smtClean="0"/>
              <a:t>Klínský</a:t>
            </a:r>
            <a:r>
              <a:rPr lang="cs-CZ" sz="1800" i="1" dirty="0" smtClean="0"/>
              <a:t>, Danuše Chromá, Svatava Tesařová, Michal Janák – Finanční gramotnost obsah a příklady z praxe škol. Praha: Národní ústav odborného vzdělávání, 2008.</a:t>
            </a:r>
            <a:r>
              <a:rPr lang="cs-CZ" sz="1800" dirty="0"/>
              <a:t> </a:t>
            </a:r>
            <a:r>
              <a:rPr lang="cs-CZ" sz="1800" i="1" dirty="0"/>
              <a:t>ISBN 978‑80‑87063‑13‑2</a:t>
            </a:r>
            <a:br>
              <a:rPr lang="cs-CZ" sz="1800" i="1" dirty="0"/>
            </a:br>
            <a:endParaRPr lang="cs-CZ" sz="1800" i="1" dirty="0"/>
          </a:p>
        </p:txBody>
      </p:sp>
    </p:spTree>
    <p:extLst>
      <p:ext uri="{BB962C8B-B14F-4D97-AF65-F5344CB8AC3E}">
        <p14:creationId xmlns:p14="http://schemas.microsoft.com/office/powerpoint/2010/main" val="259359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80</TotalTime>
  <Words>204</Words>
  <Application>Microsoft Office PowerPoint</Application>
  <PresentationFormat>Předvádění na obrazovce (4:3)</PresentationFormat>
  <Paragraphs>26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Prezentace aplikace PowerPoint</vt:lpstr>
      <vt:lpstr>Anotace</vt:lpstr>
      <vt:lpstr>Finanční gramotnost</vt:lpstr>
      <vt:lpstr>Finanční gramotnost</vt:lpstr>
      <vt:lpstr>Finanční gramotnost</vt:lpstr>
      <vt:lpstr>Finanční gramotnost</vt:lpstr>
      <vt:lpstr>Finanční gramotnost</vt:lpstr>
      <vt:lpstr>Finanční gramotnost</vt:lpstr>
      <vt:lpstr>Citace:  STRECKOVÁ, Yvonne – MALÝ, Ivan a kol. Veřejná ekonomie pro školu i praxi. Praha : Computer Press, 1998. ISBN 80-7226-112-6. Petr Klínský, Danuše Chromá, Svatava Tesařová, Michal Janák – Finanční gramotnost obsah a příklady z praxe škol. Praha: Národní ústav odborného vzdělávání, 2008. ISBN 978‑80‑87063‑13‑2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13</cp:revision>
  <dcterms:created xsi:type="dcterms:W3CDTF">2013-07-25T10:58:19Z</dcterms:created>
  <dcterms:modified xsi:type="dcterms:W3CDTF">2013-11-14T07:42:29Z</dcterms:modified>
</cp:coreProperties>
</file>