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E2D3991-E2EF-4890-99FA-99F8822D240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4029426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VY_62_INOVACE_0201_OSOBNÍ R.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FG_OSOBNÍ ROZPOČET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25.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4. 4.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2269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			Prezentace je určena pro žáky 6. – 9. ročníku., vzdělávací oblast finanční gramotnost, tematický okruh osobní rozpočet. Cílem matriálu je, přivést žáky k uvědomění si, že jejich výdaje mohou být vyšší než příjmy. Naučit je sledovat jejich peněžní prostředky a usměrňovat jejich potřeby. Žáci velice dobře reagovali na otázky, které byly v textu použity.</a:t>
            </a:r>
          </a:p>
        </p:txBody>
      </p:sp>
    </p:spTree>
    <p:extLst>
      <p:ext uri="{BB962C8B-B14F-4D97-AF65-F5344CB8AC3E}">
        <p14:creationId xmlns:p14="http://schemas.microsoft.com/office/powerpoint/2010/main" val="85042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8F5O4PE5\MP9003826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ement/>
                    </a14:imgEffect>
                    <a14:imgEffect>
                      <a14:saturation sat="40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5177"/>
            <a:ext cx="2597165" cy="3636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Arial Rounded MT Bold" pitchFamily="34" charset="0"/>
              </a:rPr>
              <a:t>Osobní finance - rozpočet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Osobní rozpočet je </a:t>
            </a: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vlastně </a:t>
            </a:r>
            <a:r>
              <a:rPr lang="cs-CZ" sz="2400" b="1" i="1" dirty="0">
                <a:solidFill>
                  <a:srgbClr val="FF0000"/>
                </a:solidFill>
                <a:latin typeface="Arial Rounded MT Bold" pitchFamily="34" charset="0"/>
              </a:rPr>
              <a:t>finanční plán</a:t>
            </a:r>
            <a:r>
              <a:rPr lang="cs-CZ" sz="2400" i="1" dirty="0">
                <a:solidFill>
                  <a:srgbClr val="FF0000"/>
                </a:solidFill>
                <a:latin typeface="Arial Rounded MT Bold" pitchFamily="34" charset="0"/>
              </a:rPr>
              <a:t>,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který určuje množství peněz, které budou utraceny na určitou </a:t>
            </a:r>
            <a:r>
              <a:rPr lang="cs-CZ" sz="2400" b="1" i="1" dirty="0">
                <a:solidFill>
                  <a:srgbClr val="FF0000"/>
                </a:solidFill>
                <a:latin typeface="Arial Rounded MT Bold" pitchFamily="34" charset="0"/>
              </a:rPr>
              <a:t>skupinu výdajů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v daném měsíci. Dobrý rozpočet musí brát do úvahy i faktory, kterými </a:t>
            </a: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jsou:</a:t>
            </a:r>
          </a:p>
          <a:p>
            <a:pPr>
              <a:buFont typeface="Wingdings" pitchFamily="2" charset="2"/>
              <a:buChar char="ü"/>
            </a:pP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velikost příjmů			</a:t>
            </a:r>
          </a:p>
          <a:p>
            <a:pPr>
              <a:buFont typeface="Wingdings" pitchFamily="2" charset="2"/>
              <a:buChar char="ü"/>
            </a:pP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výdaje</a:t>
            </a:r>
          </a:p>
          <a:p>
            <a:pPr>
              <a:buFont typeface="Wingdings" pitchFamily="2" charset="2"/>
              <a:buChar char="ü"/>
            </a:pP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dluhy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nebo </a:t>
            </a: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spoření 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Jde 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především o zvládnutí hospodaření s penězi a udržení finanční situace tak, aby mezi příjmy a výdaji existovala </a:t>
            </a:r>
          </a:p>
          <a:p>
            <a:endParaRPr lang="cs-CZ" dirty="0"/>
          </a:p>
        </p:txBody>
      </p:sp>
      <p:pic>
        <p:nvPicPr>
          <p:cNvPr id="1027" name="Picture 3" descr="C:\Users\ucitel\AppData\Local\Microsoft\Windows\Temporary Internet Files\Content.IE5\KKCO0J7T\MC9003700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968" y="5301208"/>
            <a:ext cx="1548000" cy="1029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1613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8F5O4PE5\MP9003826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ement/>
                    </a14:imgEffect>
                    <a14:imgEffect>
                      <a14:saturation sat="40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5177"/>
            <a:ext cx="2597165" cy="3636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Arial Rounded MT Bold" pitchFamily="34" charset="0"/>
              </a:rPr>
              <a:t>Osobní finance - rozpočet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300" b="1" i="1" dirty="0" smtClean="0">
                <a:solidFill>
                  <a:srgbClr val="FF0000"/>
                </a:solidFill>
                <a:latin typeface="Arial Rounded MT Bold" pitchFamily="34" charset="0"/>
              </a:rPr>
              <a:t>Jak vytvořit osobní rozpočet?</a:t>
            </a:r>
          </a:p>
          <a:p>
            <a:pPr>
              <a:buFont typeface="Wingdings" pitchFamily="2" charset="2"/>
              <a:buChar char="ü"/>
            </a:pPr>
            <a:r>
              <a:rPr lang="cs-CZ" sz="3300" b="1" i="1" dirty="0" smtClean="0">
                <a:solidFill>
                  <a:srgbClr val="0070C0"/>
                </a:solidFill>
                <a:latin typeface="Arial Rounded MT Bold" pitchFamily="34" charset="0"/>
              </a:rPr>
              <a:t>Soupis všech čistých příjmů</a:t>
            </a:r>
          </a:p>
          <a:p>
            <a:pPr marL="0" indent="0">
              <a:buNone/>
            </a:pP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2800" i="1" dirty="0" smtClean="0">
                <a:solidFill>
                  <a:srgbClr val="0070C0"/>
                </a:solidFill>
                <a:latin typeface="Arial Rounded MT Bold" pitchFamily="34" charset="0"/>
              </a:rPr>
              <a:t>- mzda ze zaměstnání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2800" i="1" dirty="0" smtClean="0">
                <a:solidFill>
                  <a:srgbClr val="0070C0"/>
                </a:solidFill>
                <a:latin typeface="Arial Rounded MT Bold" pitchFamily="34" charset="0"/>
              </a:rPr>
              <a:t>- sociální dávky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2800" i="1" dirty="0" smtClean="0">
                <a:solidFill>
                  <a:srgbClr val="0070C0"/>
                </a:solidFill>
                <a:latin typeface="Arial Rounded MT Bold" pitchFamily="34" charset="0"/>
              </a:rPr>
              <a:t>- brigáda 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0070C0"/>
                </a:solidFill>
                <a:latin typeface="Arial Rounded MT Bold" pitchFamily="34" charset="0"/>
              </a:rPr>
              <a:t>Přijdeš na další příjmy?			</a:t>
            </a:r>
          </a:p>
        </p:txBody>
      </p:sp>
    </p:spTree>
    <p:extLst>
      <p:ext uri="{BB962C8B-B14F-4D97-AF65-F5344CB8AC3E}">
        <p14:creationId xmlns:p14="http://schemas.microsoft.com/office/powerpoint/2010/main" val="3535886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8F5O4PE5\MP9003826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ement/>
                    </a14:imgEffect>
                    <a14:imgEffect>
                      <a14:saturation sat="40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5177"/>
            <a:ext cx="2597165" cy="3636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Arial Rounded MT Bold" pitchFamily="34" charset="0"/>
              </a:rPr>
              <a:t>Osobní finance - rozpočet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7400" b="1" i="1" dirty="0" smtClean="0">
                <a:solidFill>
                  <a:srgbClr val="FF0000"/>
                </a:solidFill>
                <a:latin typeface="Arial Rounded MT Bold" pitchFamily="34" charset="0"/>
              </a:rPr>
              <a:t>Jak vytvořit osobní rozpočet?</a:t>
            </a:r>
            <a:r>
              <a:rPr lang="cs-CZ" sz="24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000" i="1" dirty="0" smtClean="0">
                <a:solidFill>
                  <a:srgbClr val="0070C0"/>
                </a:solidFill>
                <a:latin typeface="Arial Rounded MT Bold" pitchFamily="34" charset="0"/>
              </a:rPr>
              <a:t>	</a:t>
            </a:r>
          </a:p>
          <a:p>
            <a:pPr>
              <a:buFont typeface="Wingdings" pitchFamily="2" charset="2"/>
              <a:buChar char="ü"/>
            </a:pPr>
            <a:r>
              <a:rPr lang="cs-CZ" sz="7400" b="1" i="1" dirty="0" smtClean="0">
                <a:solidFill>
                  <a:srgbClr val="0070C0"/>
                </a:solidFill>
                <a:latin typeface="Arial Rounded MT Bold" pitchFamily="34" charset="0"/>
              </a:rPr>
              <a:t>Soupis všech měsíčních výdajů</a:t>
            </a:r>
          </a:p>
          <a:p>
            <a:pPr marL="0" indent="0">
              <a:buNone/>
            </a:pPr>
            <a:r>
              <a:rPr lang="cs-CZ" sz="50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500" i="1" dirty="0" smtClean="0">
                <a:solidFill>
                  <a:srgbClr val="0070C0"/>
                </a:solidFill>
                <a:latin typeface="Arial Rounded MT Bold" pitchFamily="34" charset="0"/>
              </a:rPr>
              <a:t>- nájemné</a:t>
            </a:r>
          </a:p>
          <a:p>
            <a:pPr marL="0" indent="0">
              <a:buNone/>
            </a:pPr>
            <a:r>
              <a:rPr lang="cs-CZ" sz="55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500" i="1" dirty="0" smtClean="0">
                <a:solidFill>
                  <a:srgbClr val="0070C0"/>
                </a:solidFill>
                <a:latin typeface="Arial Rounded MT Bold" pitchFamily="34" charset="0"/>
              </a:rPr>
              <a:t>- splátky</a:t>
            </a:r>
          </a:p>
          <a:p>
            <a:pPr marL="0" indent="0">
              <a:buNone/>
            </a:pPr>
            <a:r>
              <a:rPr lang="cs-CZ" sz="55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500" i="1" dirty="0" smtClean="0">
                <a:solidFill>
                  <a:srgbClr val="0070C0"/>
                </a:solidFill>
                <a:latin typeface="Arial Rounded MT Bold" pitchFamily="34" charset="0"/>
              </a:rPr>
              <a:t>- hypotéka</a:t>
            </a:r>
          </a:p>
          <a:p>
            <a:pPr marL="0" indent="0">
              <a:buNone/>
            </a:pPr>
            <a:r>
              <a:rPr lang="cs-CZ" sz="55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500" i="1" dirty="0" smtClean="0">
                <a:solidFill>
                  <a:srgbClr val="0070C0"/>
                </a:solidFill>
                <a:latin typeface="Arial Rounded MT Bold" pitchFamily="34" charset="0"/>
              </a:rPr>
              <a:t>- platba za TV, rozhlas</a:t>
            </a:r>
          </a:p>
          <a:p>
            <a:pPr marL="0" indent="0">
              <a:buNone/>
            </a:pPr>
            <a:r>
              <a:rPr lang="cs-CZ" sz="55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500" i="1" dirty="0" smtClean="0">
                <a:solidFill>
                  <a:srgbClr val="0070C0"/>
                </a:solidFill>
                <a:latin typeface="Arial Rounded MT Bold" pitchFamily="34" charset="0"/>
              </a:rPr>
              <a:t>- vodné, stočné</a:t>
            </a:r>
          </a:p>
          <a:p>
            <a:pPr marL="0" indent="0">
              <a:buNone/>
            </a:pPr>
            <a:r>
              <a:rPr lang="cs-CZ" sz="55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500" i="1" dirty="0" smtClean="0">
                <a:solidFill>
                  <a:srgbClr val="0070C0"/>
                </a:solidFill>
                <a:latin typeface="Arial Rounded MT Bold" pitchFamily="34" charset="0"/>
              </a:rPr>
              <a:t>- elektřina</a:t>
            </a:r>
          </a:p>
          <a:p>
            <a:pPr marL="0" indent="0">
              <a:buNone/>
            </a:pPr>
            <a:r>
              <a:rPr lang="cs-CZ" sz="55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500" i="1" dirty="0" smtClean="0">
                <a:solidFill>
                  <a:srgbClr val="0070C0"/>
                </a:solidFill>
                <a:latin typeface="Arial Rounded MT Bold" pitchFamily="34" charset="0"/>
              </a:rPr>
              <a:t>- plyn</a:t>
            </a:r>
          </a:p>
          <a:p>
            <a:pPr marL="0" indent="0">
              <a:buNone/>
            </a:pPr>
            <a:r>
              <a:rPr lang="cs-CZ" sz="55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500" i="1" dirty="0" smtClean="0">
                <a:solidFill>
                  <a:srgbClr val="0070C0"/>
                </a:solidFill>
                <a:latin typeface="Arial Rounded MT Bold" pitchFamily="34" charset="0"/>
              </a:rPr>
              <a:t>- telefon, internet</a:t>
            </a:r>
          </a:p>
          <a:p>
            <a:pPr marL="0" indent="0">
              <a:buNone/>
            </a:pPr>
            <a:r>
              <a:rPr lang="cs-CZ" sz="55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500" i="1" dirty="0" smtClean="0">
                <a:solidFill>
                  <a:srgbClr val="0070C0"/>
                </a:solidFill>
                <a:latin typeface="Arial Rounded MT Bold" pitchFamily="34" charset="0"/>
              </a:rPr>
              <a:t>- bankovní poplatky</a:t>
            </a:r>
          </a:p>
          <a:p>
            <a:pPr marL="0" indent="0">
              <a:buNone/>
            </a:pPr>
            <a:r>
              <a:rPr lang="cs-CZ" sz="55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500" i="1" dirty="0" smtClean="0">
                <a:solidFill>
                  <a:srgbClr val="0070C0"/>
                </a:solidFill>
                <a:latin typeface="Arial Rounded MT Bold" pitchFamily="34" charset="0"/>
              </a:rPr>
              <a:t>- výdaje na dopravu</a:t>
            </a:r>
          </a:p>
          <a:p>
            <a:pPr marL="0" indent="0" algn="ctr">
              <a:buNone/>
            </a:pPr>
            <a:r>
              <a:rPr lang="cs-CZ" sz="5500" b="1" i="1" dirty="0" smtClean="0">
                <a:solidFill>
                  <a:srgbClr val="0070C0"/>
                </a:solidFill>
                <a:latin typeface="Arial Rounded MT Bold" pitchFamily="34" charset="0"/>
              </a:rPr>
              <a:t>Přijdeš na  další výdaje?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7633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8F5O4PE5\MP9003826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ement/>
                    </a14:imgEffect>
                    <a14:imgEffect>
                      <a14:saturation sat="40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5177"/>
            <a:ext cx="2597165" cy="3636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Arial Rounded MT Bold" pitchFamily="34" charset="0"/>
              </a:rPr>
              <a:t>Osobní finance - rozpočet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600" b="1" i="1" dirty="0" smtClean="0">
                <a:solidFill>
                  <a:srgbClr val="FF0000"/>
                </a:solidFill>
                <a:latin typeface="Arial Rounded MT Bold" pitchFamily="34" charset="0"/>
              </a:rPr>
              <a:t>Jaký bude další krok?</a:t>
            </a:r>
          </a:p>
          <a:p>
            <a:pPr marL="0" indent="0">
              <a:buNone/>
            </a:pPr>
            <a:endParaRPr lang="cs-CZ" sz="3600" b="1" i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800" b="1" i="1" dirty="0" smtClean="0">
                <a:solidFill>
                  <a:srgbClr val="0070C0"/>
                </a:solidFill>
                <a:latin typeface="Arial Rounded MT Bold" pitchFamily="34" charset="0"/>
              </a:rPr>
              <a:t> </a:t>
            </a:r>
            <a:r>
              <a:rPr lang="cs-CZ" sz="3600" b="1" i="1" dirty="0">
                <a:solidFill>
                  <a:srgbClr val="0070C0"/>
                </a:solidFill>
                <a:latin typeface="Arial Rounded MT Bold" pitchFamily="34" charset="0"/>
              </a:rPr>
              <a:t>Porovnání příjmů </a:t>
            </a:r>
            <a:r>
              <a:rPr lang="cs-CZ" sz="3600" b="1" i="1" dirty="0" smtClean="0">
                <a:solidFill>
                  <a:srgbClr val="0070C0"/>
                </a:solidFill>
                <a:latin typeface="Arial Rounded MT Bold" pitchFamily="34" charset="0"/>
              </a:rPr>
              <a:t>s výdaji ( jak budeš pokračovat ? )</a:t>
            </a:r>
          </a:p>
          <a:p>
            <a:pPr marL="0" indent="0">
              <a:buNone/>
            </a:pPr>
            <a:endParaRPr lang="cs-CZ" sz="2800" b="1" i="1" dirty="0">
              <a:solidFill>
                <a:srgbClr val="0070C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3400" i="1" dirty="0">
                <a:solidFill>
                  <a:srgbClr val="0070C0"/>
                </a:solidFill>
                <a:latin typeface="Arial Rounded MT Bold" pitchFamily="34" charset="0"/>
              </a:rPr>
              <a:t>Když se spočte rozdíl mezi příjmy a výdaji, tak se zjistí, </a:t>
            </a:r>
            <a:r>
              <a:rPr lang="cs-CZ" sz="3400" i="1" dirty="0" smtClean="0">
                <a:solidFill>
                  <a:srgbClr val="0070C0"/>
                </a:solidFill>
                <a:latin typeface="Arial Rounded MT Bold" pitchFamily="34" charset="0"/>
              </a:rPr>
              <a:t>zda peníze, které přebývají  mohu použít pro </a:t>
            </a:r>
            <a:r>
              <a:rPr lang="cs-CZ" sz="3400" i="1" dirty="0">
                <a:solidFill>
                  <a:srgbClr val="0070C0"/>
                </a:solidFill>
                <a:latin typeface="Arial Rounded MT Bold" pitchFamily="34" charset="0"/>
              </a:rPr>
              <a:t>pozdější </a:t>
            </a:r>
            <a:r>
              <a:rPr lang="cs-CZ" sz="3400" i="1" dirty="0" smtClean="0">
                <a:solidFill>
                  <a:srgbClr val="0070C0"/>
                </a:solidFill>
                <a:latin typeface="Arial Rounded MT Bold" pitchFamily="34" charset="0"/>
              </a:rPr>
              <a:t>vy užití </a:t>
            </a:r>
            <a:r>
              <a:rPr lang="cs-CZ" sz="3400" i="1" dirty="0">
                <a:solidFill>
                  <a:srgbClr val="0070C0"/>
                </a:solidFill>
                <a:latin typeface="Arial Rounded MT Bold" pitchFamily="34" charset="0"/>
              </a:rPr>
              <a:t>nebo </a:t>
            </a:r>
            <a:r>
              <a:rPr lang="cs-CZ" sz="3400" i="1" dirty="0" smtClean="0">
                <a:solidFill>
                  <a:srgbClr val="0070C0"/>
                </a:solidFill>
                <a:latin typeface="Arial Rounded MT Bold" pitchFamily="34" charset="0"/>
              </a:rPr>
              <a:t>vytvářím </a:t>
            </a:r>
            <a:r>
              <a:rPr lang="cs-CZ" sz="3400" i="1" dirty="0">
                <a:solidFill>
                  <a:srgbClr val="0070C0"/>
                </a:solidFill>
                <a:latin typeface="Arial Rounded MT Bold" pitchFamily="34" charset="0"/>
              </a:rPr>
              <a:t>dluhy. Základním pravidlem každého rozpočtu, nejen osobního, je že "peníze, které jsou vloženy, se musejí rovnat penězům, které jsou utraceny." </a:t>
            </a:r>
            <a:r>
              <a:rPr lang="cs-CZ" sz="3400" i="1" dirty="0">
                <a:solidFill>
                  <a:srgbClr val="FF0000"/>
                </a:solidFill>
                <a:latin typeface="Arial Rounded MT Bold" pitchFamily="34" charset="0"/>
              </a:rPr>
              <a:t>Když jsou výdaje větší než příjmy, je to problém.</a:t>
            </a:r>
            <a:r>
              <a:rPr lang="cs-CZ" sz="3400" i="1" dirty="0">
                <a:solidFill>
                  <a:srgbClr val="0070C0"/>
                </a:solidFill>
                <a:latin typeface="Arial Rounded MT Bold" pitchFamily="34" charset="0"/>
              </a:rPr>
              <a:t> Musí se buď některé položky výdajů </a:t>
            </a:r>
            <a:r>
              <a:rPr lang="cs-CZ" sz="3400" i="1" dirty="0" smtClean="0">
                <a:solidFill>
                  <a:srgbClr val="0070C0"/>
                </a:solidFill>
                <a:latin typeface="Arial Rounded MT Bold" pitchFamily="34" charset="0"/>
              </a:rPr>
              <a:t>zmenšit, nebo </a:t>
            </a:r>
            <a:r>
              <a:rPr lang="cs-CZ" sz="3400" i="1" dirty="0">
                <a:solidFill>
                  <a:srgbClr val="0070C0"/>
                </a:solidFill>
                <a:latin typeface="Arial Rounded MT Bold" pitchFamily="34" charset="0"/>
              </a:rPr>
              <a:t>zvýšit příjmy</a:t>
            </a:r>
            <a:r>
              <a:rPr lang="cs-CZ" sz="2800" i="1" dirty="0">
                <a:solidFill>
                  <a:srgbClr val="0070C0"/>
                </a:solidFill>
                <a:latin typeface="Arial Rounded MT Bold" pitchFamily="34" charset="0"/>
              </a:rPr>
              <a:t>. </a:t>
            </a:r>
          </a:p>
          <a:p>
            <a:pPr marL="0" indent="0">
              <a:buNone/>
            </a:pPr>
            <a:endParaRPr lang="cs-CZ" sz="2800" b="1" i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000" i="1" dirty="0" smtClean="0">
                <a:solidFill>
                  <a:srgbClr val="0070C0"/>
                </a:solidFill>
                <a:latin typeface="Arial Rounded MT Bold" pitchFamily="34" charset="0"/>
              </a:rPr>
              <a:t>	</a:t>
            </a:r>
          </a:p>
          <a:p>
            <a:pPr marL="0" indent="0">
              <a:buNone/>
            </a:pPr>
            <a:r>
              <a:rPr lang="cs-CZ" sz="50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918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8F5O4PE5\MP9003826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ement/>
                    </a14:imgEffect>
                    <a14:imgEffect>
                      <a14:saturation sat="40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5177"/>
            <a:ext cx="2597165" cy="3636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Arial Rounded MT Bold" pitchFamily="34" charset="0"/>
              </a:rPr>
              <a:t>Osobní finance - rozpočet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6200" b="1" i="1" dirty="0" smtClean="0">
                <a:solidFill>
                  <a:srgbClr val="FF0000"/>
                </a:solidFill>
                <a:latin typeface="Arial Rounded MT Bold" pitchFamily="34" charset="0"/>
              </a:rPr>
              <a:t>Co se stane, když výdaje budou vyšší než příjmy?</a:t>
            </a:r>
          </a:p>
          <a:p>
            <a:pPr marL="0" indent="0">
              <a:buNone/>
            </a:pPr>
            <a:r>
              <a:rPr lang="cs-CZ" sz="6200" b="1" i="1" dirty="0" smtClean="0">
                <a:solidFill>
                  <a:srgbClr val="FF0000"/>
                </a:solidFill>
                <a:latin typeface="Arial Rounded MT Bold" pitchFamily="34" charset="0"/>
              </a:rPr>
              <a:t>Co musíme udělat, aby nenastal problém?</a:t>
            </a:r>
          </a:p>
          <a:p>
            <a:pPr marL="0" indent="0">
              <a:buNone/>
            </a:pPr>
            <a:endParaRPr lang="cs-CZ" sz="3600" b="1" i="1" dirty="0">
              <a:solidFill>
                <a:srgbClr val="FF000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endParaRPr lang="cs-CZ" sz="3600" b="1" i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6000" b="1" i="1" dirty="0" smtClean="0">
                <a:solidFill>
                  <a:srgbClr val="0070C0"/>
                </a:solidFill>
                <a:latin typeface="Arial Rounded MT Bold" pitchFamily="34" charset="0"/>
              </a:rPr>
              <a:t>Upravit výdaje a příjmy </a:t>
            </a:r>
          </a:p>
          <a:p>
            <a:pPr marL="0" indent="0">
              <a:buNone/>
            </a:pPr>
            <a:r>
              <a:rPr lang="cs-CZ" sz="4200" i="1" dirty="0" smtClean="0">
                <a:solidFill>
                  <a:srgbClr val="0070C0"/>
                </a:solidFill>
                <a:latin typeface="Arial Rounded MT Bold" pitchFamily="34" charset="0"/>
              </a:rPr>
              <a:t>	Výdaje rozdělit na nezbytné a zbytné</a:t>
            </a:r>
          </a:p>
          <a:p>
            <a:pPr marL="0" indent="0">
              <a:buNone/>
            </a:pPr>
            <a:endParaRPr lang="cs-CZ" sz="4200" i="1" dirty="0" smtClean="0">
              <a:solidFill>
                <a:srgbClr val="0070C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42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4200" i="1" dirty="0" smtClean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6000" b="1" i="1" dirty="0" smtClean="0">
                <a:solidFill>
                  <a:srgbClr val="FF0000"/>
                </a:solidFill>
                <a:latin typeface="Arial Rounded MT Bold" pitchFamily="34" charset="0"/>
              </a:rPr>
              <a:t>- nezbytné </a:t>
            </a:r>
            <a:r>
              <a:rPr lang="cs-CZ" sz="6000" i="1" dirty="0" smtClean="0">
                <a:solidFill>
                  <a:srgbClr val="0070C0"/>
                </a:solidFill>
                <a:latin typeface="Arial Rounded MT Bold" pitchFamily="34" charset="0"/>
              </a:rPr>
              <a:t>– nájemné, elektřina, jídlo</a:t>
            </a:r>
          </a:p>
          <a:p>
            <a:pPr marL="0" indent="0">
              <a:buNone/>
            </a:pPr>
            <a:r>
              <a:rPr lang="cs-CZ" sz="60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6000" i="1" dirty="0" smtClean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6000" b="1" i="1" dirty="0" smtClean="0">
                <a:solidFill>
                  <a:srgbClr val="FF0000"/>
                </a:solidFill>
                <a:latin typeface="Arial Rounded MT Bold" pitchFamily="34" charset="0"/>
              </a:rPr>
              <a:t>- zbytné </a:t>
            </a:r>
            <a:r>
              <a:rPr lang="cs-CZ" sz="6000" i="1" dirty="0" smtClean="0">
                <a:solidFill>
                  <a:srgbClr val="0070C0"/>
                </a:solidFill>
                <a:latin typeface="Arial Rounded MT Bold" pitchFamily="34" charset="0"/>
              </a:rPr>
              <a:t>– zábava, oblečení, restaurace</a:t>
            </a:r>
          </a:p>
          <a:p>
            <a:pPr marL="0" indent="0">
              <a:buNone/>
            </a:pPr>
            <a:endParaRPr lang="cs-CZ" sz="2800" b="1" i="1" dirty="0">
              <a:solidFill>
                <a:srgbClr val="0070C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rgbClr val="0070C0"/>
                </a:solidFill>
                <a:latin typeface="Arial Rounded MT Bold" pitchFamily="34" charset="0"/>
              </a:rPr>
              <a:t>. </a:t>
            </a:r>
            <a:endParaRPr lang="cs-CZ" sz="2800" i="1" dirty="0">
              <a:solidFill>
                <a:srgbClr val="0070C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endParaRPr lang="cs-CZ" sz="2800" b="1" i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000" i="1" dirty="0" smtClean="0">
                <a:solidFill>
                  <a:srgbClr val="0070C0"/>
                </a:solidFill>
                <a:latin typeface="Arial Rounded MT Bold" pitchFamily="34" charset="0"/>
              </a:rPr>
              <a:t>	</a:t>
            </a:r>
          </a:p>
          <a:p>
            <a:pPr marL="0" indent="0">
              <a:buNone/>
            </a:pPr>
            <a:r>
              <a:rPr lang="cs-CZ" sz="50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0484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8F5O4PE5\MP9003826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ement/>
                    </a14:imgEffect>
                    <a14:imgEffect>
                      <a14:saturation sat="40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5177"/>
            <a:ext cx="2597165" cy="3636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Arial Rounded MT Bold" pitchFamily="34" charset="0"/>
              </a:rPr>
              <a:t>Osobní finance - rozpočet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6000" b="1" i="1" dirty="0" smtClean="0">
                <a:solidFill>
                  <a:srgbClr val="FF0000"/>
                </a:solidFill>
                <a:latin typeface="Arial Rounded MT Bold" pitchFamily="34" charset="0"/>
              </a:rPr>
              <a:t>Co budeme muset udělat v případě vyššího schodku? </a:t>
            </a:r>
          </a:p>
          <a:p>
            <a:pPr marL="0" indent="0">
              <a:buNone/>
            </a:pPr>
            <a:endParaRPr lang="cs-CZ" sz="6000" b="1" i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6200" b="1" i="1" dirty="0" smtClean="0">
                <a:solidFill>
                  <a:srgbClr val="0070C0"/>
                </a:solidFill>
                <a:latin typeface="Arial Rounded MT Bold" pitchFamily="34" charset="0"/>
              </a:rPr>
              <a:t>Musí se udělat  co  nejrychleji  </a:t>
            </a:r>
            <a:r>
              <a:rPr lang="cs-CZ" sz="6200" b="1" i="1" dirty="0" smtClean="0">
                <a:solidFill>
                  <a:srgbClr val="FF0000"/>
                </a:solidFill>
                <a:latin typeface="Arial Rounded MT Bold" pitchFamily="34" charset="0"/>
              </a:rPr>
              <a:t>razantnější  řešení </a:t>
            </a:r>
          </a:p>
          <a:p>
            <a:pPr marL="0" indent="0">
              <a:buNone/>
            </a:pPr>
            <a:endParaRPr lang="cs-CZ" sz="4400" b="1" i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6200" i="1" dirty="0" smtClean="0">
                <a:solidFill>
                  <a:srgbClr val="0070C0"/>
                </a:solidFill>
                <a:latin typeface="Arial Rounded MT Bold" pitchFamily="34" charset="0"/>
              </a:rPr>
              <a:t>Vyměnit automobil</a:t>
            </a:r>
          </a:p>
          <a:p>
            <a:pPr>
              <a:buFont typeface="Wingdings" pitchFamily="2" charset="2"/>
              <a:buChar char="ü"/>
            </a:pPr>
            <a:r>
              <a:rPr lang="cs-CZ" sz="6200" i="1" dirty="0" smtClean="0">
                <a:solidFill>
                  <a:srgbClr val="0070C0"/>
                </a:solidFill>
                <a:latin typeface="Arial Rounded MT Bold" pitchFamily="34" charset="0"/>
              </a:rPr>
              <a:t>Zvážit velikost bytu</a:t>
            </a:r>
          </a:p>
          <a:p>
            <a:pPr>
              <a:buFont typeface="Wingdings" pitchFamily="2" charset="2"/>
              <a:buChar char="ü"/>
            </a:pPr>
            <a:r>
              <a:rPr lang="cs-CZ" sz="6200" i="1" dirty="0" smtClean="0">
                <a:solidFill>
                  <a:srgbClr val="0070C0"/>
                </a:solidFill>
                <a:latin typeface="Arial Rounded MT Bold" pitchFamily="34" charset="0"/>
              </a:rPr>
              <a:t>Změna zaměstnání, nebo si najít  brigádu jako přivýdělek</a:t>
            </a:r>
          </a:p>
          <a:p>
            <a:pPr>
              <a:buFont typeface="Wingdings" pitchFamily="2" charset="2"/>
              <a:buChar char="ü"/>
            </a:pPr>
            <a:r>
              <a:rPr lang="cs-CZ" sz="6200" b="1" i="1" dirty="0" smtClean="0">
                <a:solidFill>
                  <a:srgbClr val="0070C0"/>
                </a:solidFill>
                <a:latin typeface="Arial Rounded MT Bold" pitchFamily="34" charset="0"/>
              </a:rPr>
              <a:t>????</a:t>
            </a:r>
          </a:p>
          <a:p>
            <a:pPr marL="0" indent="0">
              <a:buNone/>
            </a:pPr>
            <a:endParaRPr lang="cs-CZ" sz="3600" b="1" i="1" dirty="0">
              <a:solidFill>
                <a:srgbClr val="FF000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endParaRPr lang="cs-CZ" sz="3600" b="1" i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endParaRPr lang="cs-CZ" sz="2800" b="1" i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2400" i="1" dirty="0" smtClean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r>
              <a:rPr lang="cs-CZ" sz="5000" i="1" dirty="0" smtClean="0">
                <a:solidFill>
                  <a:srgbClr val="0070C0"/>
                </a:solidFill>
                <a:latin typeface="Arial Rounded MT Bold" pitchFamily="34" charset="0"/>
              </a:rPr>
              <a:t>	</a:t>
            </a:r>
          </a:p>
          <a:p>
            <a:pPr marL="0" indent="0">
              <a:buNone/>
            </a:pPr>
            <a:r>
              <a:rPr lang="cs-CZ" sz="5000" i="1" dirty="0">
                <a:solidFill>
                  <a:srgbClr val="0070C0"/>
                </a:solidFill>
                <a:latin typeface="Arial Rounded MT Bold" pitchFamily="34" charset="0"/>
              </a:rPr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76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401348"/>
          </a:xfrm>
        </p:spPr>
        <p:txBody>
          <a:bodyPr/>
          <a:lstStyle/>
          <a:p>
            <a:r>
              <a:rPr lang="cs-CZ" sz="1800" i="1" dirty="0"/>
              <a:t>Citace: </a:t>
            </a:r>
            <a:br>
              <a:rPr lang="cs-CZ" sz="1800" i="1" dirty="0"/>
            </a:br>
            <a:r>
              <a:rPr lang="cs-CZ" sz="1800" i="1" dirty="0"/>
              <a:t>STRECKOVÁ, Yvonne – MALÝ, Ivan a kol. Veřejná ekonomie pro školu i praxi. Praha : </a:t>
            </a:r>
            <a:r>
              <a:rPr lang="cs-CZ" sz="1800" i="1" dirty="0" err="1"/>
              <a:t>Computer</a:t>
            </a:r>
            <a:r>
              <a:rPr lang="cs-CZ" sz="1800" i="1" dirty="0"/>
              <a:t> </a:t>
            </a:r>
            <a:r>
              <a:rPr lang="cs-CZ" sz="1800" i="1" dirty="0" err="1"/>
              <a:t>Press</a:t>
            </a:r>
            <a:r>
              <a:rPr lang="cs-CZ" sz="1800" i="1" dirty="0"/>
              <a:t>, 1998. ISBN 80-7226-112-6.</a:t>
            </a:r>
            <a:br>
              <a:rPr lang="cs-CZ" sz="1800" i="1" dirty="0"/>
            </a:br>
            <a:r>
              <a:rPr lang="cs-CZ" sz="1800" i="1" dirty="0"/>
              <a:t>Petr </a:t>
            </a:r>
            <a:r>
              <a:rPr lang="cs-CZ" sz="1800" i="1" dirty="0" err="1"/>
              <a:t>Klínský</a:t>
            </a:r>
            <a:r>
              <a:rPr lang="cs-CZ" sz="18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1800" dirty="0"/>
              <a:t> </a:t>
            </a:r>
            <a:r>
              <a:rPr lang="cs-CZ" sz="1800" i="1" dirty="0"/>
              <a:t>ISBN 978‑80‑87063‑13‑2</a:t>
            </a:r>
            <a:br>
              <a:rPr lang="cs-CZ" sz="1800" i="1" dirty="0"/>
            </a:b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23087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104</TotalTime>
  <Words>267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Anotace</vt:lpstr>
      <vt:lpstr>Osobní finance - rozpočet</vt:lpstr>
      <vt:lpstr>Osobní finance - rozpočet</vt:lpstr>
      <vt:lpstr>Osobní finance - rozpočet</vt:lpstr>
      <vt:lpstr>Osobní finance - rozpočet</vt:lpstr>
      <vt:lpstr>Osobní finance - rozpočet</vt:lpstr>
      <vt:lpstr>Osobní finance - rozpočet</vt:lpstr>
      <vt:lpstr>Citace:  STRECKOVÁ, Yvonne – MALÝ, Ivan a kol. Veřejná ekonomie pro školu i praxi. Praha : Computer Press, 1998. ISBN 80-7226-112-6. Petr Klínský, Danuše Chromá, Svatava Tesařová, Michal Janák – Finanční gramotnost obsah a příklady z praxe škol. Praha: Národní ústav odborného vzdělávání, 2008. ISBN 978‑80‑87063‑13‑2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16</cp:revision>
  <dcterms:created xsi:type="dcterms:W3CDTF">2013-07-25T12:31:09Z</dcterms:created>
  <dcterms:modified xsi:type="dcterms:W3CDTF">2013-11-14T07:44:50Z</dcterms:modified>
</cp:coreProperties>
</file>