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946084-C5B9-4B09-9676-C47611A9416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446334-0D12-434B-9F20-82A825D9F59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2041286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lang="cs-CZ" sz="24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VY_62_INOVACE_0501_RODINNÝ.R.V.</a:t>
                      </a:r>
                      <a:endParaRPr lang="cs-CZ" sz="2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F.G._ RODINNÝ ROZPOČET_VÝDAJE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30.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2238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i="1" dirty="0"/>
              <a:t>Prezentace je určena pro žáky 6. – 9. ročníku., vzdělávací oblast finanční gramotnost, tematický okruh </a:t>
            </a:r>
            <a:r>
              <a:rPr lang="cs-CZ" i="1" dirty="0" smtClean="0"/>
              <a:t>rodinný </a:t>
            </a:r>
            <a:r>
              <a:rPr lang="cs-CZ" i="1" dirty="0"/>
              <a:t>rozpočet. Cílem </a:t>
            </a:r>
            <a:r>
              <a:rPr lang="cs-CZ" i="1" dirty="0" smtClean="0"/>
              <a:t>prezentace </a:t>
            </a:r>
            <a:r>
              <a:rPr lang="cs-CZ" i="1" dirty="0"/>
              <a:t>je, přivést žáky k uvědomění si, že </a:t>
            </a:r>
            <a:r>
              <a:rPr lang="cs-CZ" i="1" dirty="0" smtClean="0"/>
              <a:t>rodinné finance jsou omezené, a proto si nemůžeme pořídit vše co si přejeme. Že musíme usměrňovat  své osobní potřeby</a:t>
            </a:r>
            <a:r>
              <a:rPr lang="cs-CZ" i="1" dirty="0"/>
              <a:t> </a:t>
            </a:r>
            <a:r>
              <a:rPr lang="cs-CZ" i="1" dirty="0" smtClean="0"/>
              <a:t>a musíme myslet i na budoucnost. </a:t>
            </a:r>
          </a:p>
        </p:txBody>
      </p:sp>
    </p:spTree>
    <p:extLst>
      <p:ext uri="{BB962C8B-B14F-4D97-AF65-F5344CB8AC3E}">
        <p14:creationId xmlns:p14="http://schemas.microsoft.com/office/powerpoint/2010/main" val="170278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i="1" dirty="0" smtClean="0">
                <a:latin typeface="Arial Rounded MT Bold" pitchFamily="34" charset="0"/>
              </a:rPr>
              <a:t>Rodinný rozpočet-výdaje</a:t>
            </a: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400" i="1" dirty="0" smtClean="0">
                <a:latin typeface="Arial Rounded MT Bold" pitchFamily="34" charset="0"/>
              </a:rPr>
              <a:t>Při provozu domácnosti nám vznikají </a:t>
            </a:r>
            <a:r>
              <a:rPr lang="cs-CZ" sz="2400" i="1" dirty="0" smtClean="0">
                <a:solidFill>
                  <a:srgbClr val="00B0F0"/>
                </a:solidFill>
                <a:latin typeface="Arial Rounded MT Bold" pitchFamily="34" charset="0"/>
              </a:rPr>
              <a:t>výdaje, </a:t>
            </a:r>
            <a:r>
              <a:rPr lang="cs-CZ" sz="2400" i="1" dirty="0" smtClean="0">
                <a:latin typeface="Arial Rounded MT Bold" pitchFamily="34" charset="0"/>
              </a:rPr>
              <a:t>které nám slouží na uspokojování potřeb všech členů domácnosti. </a:t>
            </a:r>
          </a:p>
          <a:p>
            <a:pPr marL="45720" indent="0">
              <a:buNone/>
            </a:pPr>
            <a:endParaRPr lang="cs-CZ" sz="2400" i="1" dirty="0" smtClean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800" b="1" i="1" dirty="0" smtClean="0">
                <a:latin typeface="Arial Rounded MT Bold" pitchFamily="34" charset="0"/>
              </a:rPr>
              <a:t>Jaké má vaše domácnost výdaje?</a:t>
            </a:r>
          </a:p>
          <a:p>
            <a:pPr marL="45720" indent="0">
              <a:buNone/>
            </a:pPr>
            <a:endParaRPr lang="cs-CZ" sz="2000" b="1" i="1" dirty="0" smtClean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1400" dirty="0">
                <a:latin typeface="Arial Rounded MT Bold" pitchFamily="34" charset="0"/>
              </a:rPr>
              <a:t>	</a:t>
            </a:r>
            <a:r>
              <a:rPr lang="cs-CZ" sz="1800" i="1" dirty="0" smtClean="0">
                <a:latin typeface="Arial Rounded MT Bold" pitchFamily="34" charset="0"/>
              </a:rPr>
              <a:t>- stravování, bydlení, topení, elektrika, zábava, 	   cestování, sport.</a:t>
            </a:r>
            <a:endParaRPr lang="cs-CZ" sz="1800" i="1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816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dirty="0">
                <a:latin typeface="Arial Rounded MT Bold" pitchFamily="34" charset="0"/>
              </a:rPr>
              <a:t>Rodinný rozpočet-výdaje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2000" i="1" dirty="0">
                <a:latin typeface="Arial Rounded MT Bold" pitchFamily="34" charset="0"/>
              </a:rPr>
              <a:t>Výdaje jsou </a:t>
            </a:r>
            <a:r>
              <a:rPr lang="cs-CZ" sz="2000" i="1" dirty="0">
                <a:solidFill>
                  <a:srgbClr val="FF0000"/>
                </a:solidFill>
                <a:latin typeface="Arial Rounded MT Bold" pitchFamily="34" charset="0"/>
              </a:rPr>
              <a:t>pevné</a:t>
            </a:r>
            <a:r>
              <a:rPr lang="cs-CZ" sz="2000" i="1" dirty="0">
                <a:latin typeface="Arial Rounded MT Bold" pitchFamily="34" charset="0"/>
              </a:rPr>
              <a:t> – opakují se a je obtížné je snížit </a:t>
            </a:r>
            <a:r>
              <a:rPr lang="cs-CZ" sz="2000" i="1" dirty="0" smtClean="0">
                <a:latin typeface="Arial Rounded MT Bold" pitchFamily="34" charset="0"/>
              </a:rPr>
              <a:t>:</a:t>
            </a:r>
            <a:endParaRPr lang="cs-CZ" sz="2000" i="1" dirty="0">
              <a:latin typeface="Arial Rounded MT Bold" pitchFamily="34" charset="0"/>
            </a:endParaRPr>
          </a:p>
          <a:p>
            <a:pPr marL="365760" lvl="1" indent="0">
              <a:buNone/>
            </a:pPr>
            <a:r>
              <a:rPr lang="cs-CZ" i="1" dirty="0" smtClean="0">
                <a:latin typeface="Arial Rounded MT Bold" pitchFamily="34" charset="0"/>
              </a:rPr>
              <a:t>	nájemné</a:t>
            </a:r>
            <a:r>
              <a:rPr lang="cs-CZ" i="1" dirty="0">
                <a:latin typeface="Arial Rounded MT Bold" pitchFamily="34" charset="0"/>
              </a:rPr>
              <a:t>,  </a:t>
            </a:r>
            <a:r>
              <a:rPr lang="cs-CZ" i="1" dirty="0" smtClean="0">
                <a:latin typeface="Arial Rounded MT Bold" pitchFamily="34" charset="0"/>
              </a:rPr>
              <a:t>půjčky, </a:t>
            </a:r>
            <a:r>
              <a:rPr lang="cs-CZ" i="1" dirty="0">
                <a:latin typeface="Arial Rounded MT Bold" pitchFamily="34" charset="0"/>
              </a:rPr>
              <a:t>hypotéky, </a:t>
            </a:r>
            <a:r>
              <a:rPr lang="cs-CZ" i="1" dirty="0" smtClean="0">
                <a:latin typeface="Arial Rounded MT Bold" pitchFamily="34" charset="0"/>
              </a:rPr>
              <a:t>leasing.</a:t>
            </a:r>
          </a:p>
          <a:p>
            <a:pPr marL="365760" lvl="1" indent="0">
              <a:buNone/>
            </a:pPr>
            <a:endParaRPr lang="cs-CZ" i="1" dirty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000" i="1" dirty="0">
                <a:latin typeface="Arial Rounded MT Bold" pitchFamily="34" charset="0"/>
              </a:rPr>
              <a:t>Jiné jsou </a:t>
            </a:r>
            <a:r>
              <a:rPr lang="cs-CZ" sz="2000" i="1" dirty="0">
                <a:solidFill>
                  <a:srgbClr val="FF0000"/>
                </a:solidFill>
                <a:latin typeface="Arial Rounded MT Bold" pitchFamily="34" charset="0"/>
              </a:rPr>
              <a:t>kontrolovatelné</a:t>
            </a:r>
            <a:r>
              <a:rPr lang="cs-CZ" sz="2000" i="1" dirty="0">
                <a:latin typeface="Arial Rounded MT Bold" pitchFamily="34" charset="0"/>
              </a:rPr>
              <a:t> </a:t>
            </a:r>
            <a:r>
              <a:rPr lang="cs-CZ" sz="2000" i="1" dirty="0" smtClean="0">
                <a:latin typeface="Arial Rounded MT Bold" pitchFamily="34" charset="0"/>
              </a:rPr>
              <a:t> - co </a:t>
            </a:r>
            <a:r>
              <a:rPr lang="cs-CZ" sz="2000" i="1" dirty="0">
                <a:latin typeface="Arial Rounded MT Bold" pitchFamily="34" charset="0"/>
              </a:rPr>
              <a:t>do výše. </a:t>
            </a:r>
            <a:endParaRPr lang="cs-CZ" sz="2000" i="1" dirty="0" smtClean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000" i="1" dirty="0" smtClean="0">
                <a:latin typeface="Arial Rounded MT Bold" pitchFamily="34" charset="0"/>
              </a:rPr>
              <a:t>Můžeme </a:t>
            </a:r>
            <a:r>
              <a:rPr lang="cs-CZ" sz="2000" i="1" dirty="0">
                <a:latin typeface="Arial Rounded MT Bold" pitchFamily="34" charset="0"/>
              </a:rPr>
              <a:t>si </a:t>
            </a:r>
            <a:r>
              <a:rPr lang="cs-CZ" sz="2000" i="1" dirty="0" smtClean="0">
                <a:latin typeface="Arial Rounded MT Bold" pitchFamily="34" charset="0"/>
              </a:rPr>
              <a:t>je </a:t>
            </a:r>
            <a:r>
              <a:rPr lang="cs-CZ" sz="2000" i="1" dirty="0">
                <a:latin typeface="Arial Rounded MT Bold" pitchFamily="34" charset="0"/>
              </a:rPr>
              <a:t>odepřít </a:t>
            </a:r>
            <a:r>
              <a:rPr lang="cs-CZ" sz="2000" i="1" dirty="0" smtClean="0">
                <a:latin typeface="Arial Rounded MT Bold" pitchFamily="34" charset="0"/>
              </a:rPr>
              <a:t>nebo je </a:t>
            </a:r>
            <a:r>
              <a:rPr lang="cs-CZ" sz="2000" i="1" dirty="0">
                <a:latin typeface="Arial Rounded MT Bold" pitchFamily="34" charset="0"/>
              </a:rPr>
              <a:t>alespoň bezprostředně omezit. Mezi ty, jejichž výši můžeme částečně ovlivnit, </a:t>
            </a:r>
            <a:r>
              <a:rPr lang="cs-CZ" sz="2000" i="1" dirty="0" smtClean="0">
                <a:latin typeface="Arial Rounded MT Bold" pitchFamily="34" charset="0"/>
              </a:rPr>
              <a:t>zahrneme:</a:t>
            </a:r>
            <a:endParaRPr lang="cs-CZ" sz="2000" i="1" dirty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000" i="1" dirty="0" smtClean="0">
                <a:latin typeface="Arial Rounded MT Bold" pitchFamily="34" charset="0"/>
              </a:rPr>
              <a:t>	náklady </a:t>
            </a:r>
            <a:r>
              <a:rPr lang="cs-CZ" sz="2000" i="1" dirty="0">
                <a:latin typeface="Arial Rounded MT Bold" pitchFamily="34" charset="0"/>
              </a:rPr>
              <a:t>na jídlo, telefon, oblečení, údržbu a </a:t>
            </a:r>
            <a:r>
              <a:rPr lang="cs-CZ" sz="2000" i="1" dirty="0" smtClean="0">
                <a:latin typeface="Arial Rounded MT Bold" pitchFamily="34" charset="0"/>
              </a:rPr>
              <a:t>	opravy</a:t>
            </a:r>
            <a:r>
              <a:rPr lang="cs-CZ" sz="2000" i="1" dirty="0">
                <a:latin typeface="Arial Rounded MT Bold" pitchFamily="34" charset="0"/>
              </a:rPr>
              <a:t>, </a:t>
            </a:r>
            <a:r>
              <a:rPr lang="cs-CZ" sz="2000" i="1" dirty="0" smtClean="0">
                <a:latin typeface="Arial Rounded MT Bold" pitchFamily="34" charset="0"/>
              </a:rPr>
              <a:t>benzín,</a:t>
            </a:r>
            <a:r>
              <a:rPr lang="cs-CZ" sz="2000" i="1" dirty="0">
                <a:latin typeface="Arial Rounded MT Bold" pitchFamily="34" charset="0"/>
              </a:rPr>
              <a:t> </a:t>
            </a:r>
            <a:r>
              <a:rPr lang="cs-CZ" sz="2000" i="1" dirty="0" smtClean="0">
                <a:latin typeface="Arial Rounded MT Bold" pitchFamily="34" charset="0"/>
              </a:rPr>
              <a:t>zábavu</a:t>
            </a:r>
            <a:r>
              <a:rPr lang="cs-CZ" sz="2000" i="1" dirty="0">
                <a:latin typeface="Arial Rounded MT Bold" pitchFamily="34" charset="0"/>
              </a:rPr>
              <a:t>, cestování…</a:t>
            </a:r>
          </a:p>
          <a:p>
            <a:pPr marL="45720" indent="0">
              <a:buNone/>
            </a:pPr>
            <a:r>
              <a:rPr lang="cs-CZ" sz="2000" i="1" dirty="0" smtClean="0">
                <a:latin typeface="Arial Rounded MT Bold" pitchFamily="34" charset="0"/>
              </a:rPr>
              <a:t>	Můžeme sem </a:t>
            </a:r>
            <a:r>
              <a:rPr lang="cs-CZ" sz="2000" i="1" dirty="0">
                <a:latin typeface="Arial Rounded MT Bold" pitchFamily="34" charset="0"/>
              </a:rPr>
              <a:t>zařadit i </a:t>
            </a:r>
            <a:r>
              <a:rPr lang="cs-CZ" sz="2000" i="1" dirty="0" smtClean="0">
                <a:latin typeface="Arial Rounded MT Bold" pitchFamily="34" charset="0"/>
              </a:rPr>
              <a:t>spoření.</a:t>
            </a:r>
          </a:p>
          <a:p>
            <a:pPr marL="45720" indent="0">
              <a:buNone/>
            </a:pPr>
            <a:endParaRPr lang="cs-CZ" sz="1400" i="1" dirty="0">
              <a:latin typeface="Arial Rounded MT Bold" pitchFamily="34" charset="0"/>
            </a:endParaRP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44795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dirty="0">
                <a:latin typeface="Arial Rounded MT Bold" pitchFamily="34" charset="0"/>
              </a:rPr>
              <a:t>Rodinný rozpočet-výdaje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692696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sz="2800" i="1" dirty="0">
                <a:solidFill>
                  <a:srgbClr val="FF0000"/>
                </a:solidFill>
                <a:latin typeface="Arial Rounded MT Bold" pitchFamily="34" charset="0"/>
              </a:rPr>
              <a:t>Jednorázové výdaje </a:t>
            </a:r>
            <a:r>
              <a:rPr lang="cs-CZ" sz="2800" i="1" dirty="0">
                <a:latin typeface="Arial Rounded MT Bold" pitchFamily="34" charset="0"/>
              </a:rPr>
              <a:t>se vynakládají za delší dobu a jde většinou o větší částky </a:t>
            </a:r>
            <a:r>
              <a:rPr lang="cs-CZ" sz="2800" i="1" dirty="0" smtClean="0">
                <a:latin typeface="Arial Rounded MT Bold" pitchFamily="34" charset="0"/>
              </a:rPr>
              <a:t>:</a:t>
            </a:r>
            <a:endParaRPr lang="cs-CZ" sz="2800" i="1" dirty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800" i="1" dirty="0">
                <a:latin typeface="Arial Rounded MT Bold" pitchFamily="34" charset="0"/>
              </a:rPr>
              <a:t>koupě domácích spotřebičů, auta, </a:t>
            </a:r>
            <a:r>
              <a:rPr lang="cs-CZ" sz="2800" i="1" dirty="0" smtClean="0">
                <a:latin typeface="Arial Rounded MT Bold" pitchFamily="34" charset="0"/>
              </a:rPr>
              <a:t>dovolená</a:t>
            </a:r>
            <a:r>
              <a:rPr lang="cs-CZ" sz="2800" i="1" dirty="0">
                <a:latin typeface="Arial Rounded MT Bold" pitchFamily="34" charset="0"/>
              </a:rPr>
              <a:t>.</a:t>
            </a:r>
            <a:r>
              <a:rPr lang="cs-CZ" sz="2800" i="1" dirty="0" smtClean="0">
                <a:latin typeface="Arial Rounded MT Bold" pitchFamily="34" charset="0"/>
              </a:rPr>
              <a:t> </a:t>
            </a:r>
            <a:r>
              <a:rPr lang="cs-CZ" sz="2800" i="1" dirty="0">
                <a:latin typeface="Arial Rounded MT Bold" pitchFamily="34" charset="0"/>
              </a:rPr>
              <a:t>U nich rovněž můžeme ovlivnit jejich výši.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57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dirty="0">
                <a:latin typeface="Arial Rounded MT Bold" pitchFamily="34" charset="0"/>
              </a:rPr>
              <a:t>Rodinný rozpočet-výdaje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2400" i="1" dirty="0" smtClean="0">
                <a:latin typeface="Arial Rounded MT Bold" pitchFamily="34" charset="0"/>
              </a:rPr>
              <a:t>Jaké má Vaše domácnost </a:t>
            </a:r>
            <a:r>
              <a:rPr lang="cs-CZ" sz="2400" i="1" dirty="0" smtClean="0">
                <a:solidFill>
                  <a:srgbClr val="FF0000"/>
                </a:solidFill>
                <a:latin typeface="Arial Rounded MT Bold" pitchFamily="34" charset="0"/>
              </a:rPr>
              <a:t>pevné</a:t>
            </a:r>
            <a:r>
              <a:rPr lang="cs-CZ" sz="2400" i="1" dirty="0" smtClean="0">
                <a:latin typeface="Arial Rounded MT Bold" pitchFamily="34" charset="0"/>
              </a:rPr>
              <a:t> výdaje?</a:t>
            </a:r>
          </a:p>
          <a:p>
            <a:pPr marL="45720" indent="0">
              <a:buNone/>
            </a:pPr>
            <a:endParaRPr lang="cs-CZ" sz="2400" i="1" dirty="0" smtClean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400" i="1" dirty="0">
                <a:latin typeface="Arial Rounded MT Bold" pitchFamily="34" charset="0"/>
              </a:rPr>
              <a:t>Jaké má Vaše domácnost </a:t>
            </a:r>
            <a:r>
              <a:rPr lang="cs-CZ" sz="2400" i="1" dirty="0" smtClean="0">
                <a:solidFill>
                  <a:srgbClr val="FF0000"/>
                </a:solidFill>
                <a:latin typeface="Arial Rounded MT Bold" pitchFamily="34" charset="0"/>
              </a:rPr>
              <a:t>kontrolovatelné</a:t>
            </a:r>
            <a:r>
              <a:rPr lang="cs-CZ" sz="2400" i="1" dirty="0" smtClean="0">
                <a:latin typeface="Arial Rounded MT Bold" pitchFamily="34" charset="0"/>
              </a:rPr>
              <a:t> výdaje?</a:t>
            </a:r>
          </a:p>
          <a:p>
            <a:pPr marL="45720" indent="0">
              <a:buNone/>
            </a:pPr>
            <a:endParaRPr lang="cs-CZ" sz="2400" i="1" dirty="0" smtClean="0">
              <a:latin typeface="Arial Rounded MT Bold" pitchFamily="34" charset="0"/>
            </a:endParaRPr>
          </a:p>
          <a:p>
            <a:pPr marL="45720" indent="0">
              <a:buNone/>
            </a:pPr>
            <a:r>
              <a:rPr lang="cs-CZ" sz="2400" i="1" dirty="0">
                <a:latin typeface="Arial Rounded MT Bold" pitchFamily="34" charset="0"/>
              </a:rPr>
              <a:t>Jaké má Vaše domácnost </a:t>
            </a:r>
            <a:r>
              <a:rPr lang="cs-CZ" sz="2400" i="1" dirty="0" smtClean="0">
                <a:solidFill>
                  <a:srgbClr val="FF0000"/>
                </a:solidFill>
                <a:latin typeface="Arial Rounded MT Bold" pitchFamily="34" charset="0"/>
              </a:rPr>
              <a:t>jednorázové </a:t>
            </a:r>
            <a:r>
              <a:rPr lang="cs-CZ" sz="2400" i="1" dirty="0" smtClean="0">
                <a:latin typeface="Arial Rounded MT Bold" pitchFamily="34" charset="0"/>
              </a:rPr>
              <a:t>výdaje</a:t>
            </a:r>
            <a:r>
              <a:rPr lang="cs-CZ" sz="2400" i="1" dirty="0">
                <a:latin typeface="Arial Rounded MT Bold" pitchFamily="34" charset="0"/>
              </a:rPr>
              <a:t>?</a:t>
            </a:r>
          </a:p>
          <a:p>
            <a:pPr marL="45720" indent="0">
              <a:buNone/>
            </a:pPr>
            <a:endParaRPr lang="cs-CZ" sz="2400" dirty="0">
              <a:latin typeface="Arial Rounded MT Bold" pitchFamily="34" charset="0"/>
            </a:endParaRP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03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3289" y="1772816"/>
            <a:ext cx="6512511" cy="2808312"/>
          </a:xfrm>
        </p:spPr>
        <p:txBody>
          <a:bodyPr/>
          <a:lstStyle/>
          <a:p>
            <a:pPr algn="l"/>
            <a:r>
              <a:rPr lang="cs-CZ" sz="1800" i="1" dirty="0"/>
              <a:t>Citace: </a:t>
            </a:r>
            <a:br>
              <a:rPr lang="cs-CZ" sz="1800" i="1" dirty="0"/>
            </a:br>
            <a:r>
              <a:rPr lang="cs-CZ" sz="1800" i="1" dirty="0" smtClean="0"/>
              <a:t>Petr </a:t>
            </a:r>
            <a:r>
              <a:rPr lang="cs-CZ" sz="1800" i="1" dirty="0" err="1"/>
              <a:t>Klínský</a:t>
            </a:r>
            <a:r>
              <a:rPr lang="cs-CZ" sz="18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800" dirty="0"/>
              <a:t> </a:t>
            </a:r>
            <a:r>
              <a:rPr lang="cs-CZ" sz="1800" i="1" dirty="0"/>
              <a:t>ISBN 978‑80‑87063‑13‑2</a:t>
            </a:r>
            <a:br>
              <a:rPr lang="cs-CZ" sz="1800" i="1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4938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</TotalTime>
  <Words>202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</vt:lpstr>
      <vt:lpstr>Rodinný rozpočet-výdaje </vt:lpstr>
      <vt:lpstr>Rodinný rozpočet-výdaje</vt:lpstr>
      <vt:lpstr>Rodinný rozpočet-výdaje</vt:lpstr>
      <vt:lpstr>Rodinný rozpočet-výdaje</vt:lpstr>
      <vt:lpstr>Citace: 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13</cp:revision>
  <dcterms:created xsi:type="dcterms:W3CDTF">2013-07-30T18:18:10Z</dcterms:created>
  <dcterms:modified xsi:type="dcterms:W3CDTF">2013-11-14T07:57:12Z</dcterms:modified>
</cp:coreProperties>
</file>