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6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A5361-7507-4B23-BE05-17B7CEB4B0C7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A9F4002-4BA8-4233-B0D0-969E5F17544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A5361-7507-4B23-BE05-17B7CEB4B0C7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9F4002-4BA8-4233-B0D0-969E5F1754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A5361-7507-4B23-BE05-17B7CEB4B0C7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9F4002-4BA8-4233-B0D0-969E5F17544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A5361-7507-4B23-BE05-17B7CEB4B0C7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9F4002-4BA8-4233-B0D0-969E5F17544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A5361-7507-4B23-BE05-17B7CEB4B0C7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9F4002-4BA8-4233-B0D0-969E5F17544F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A5361-7507-4B23-BE05-17B7CEB4B0C7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9F4002-4BA8-4233-B0D0-969E5F1754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A5361-7507-4B23-BE05-17B7CEB4B0C7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9F4002-4BA8-4233-B0D0-969E5F1754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A5361-7507-4B23-BE05-17B7CEB4B0C7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9F4002-4BA8-4233-B0D0-969E5F1754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A5361-7507-4B23-BE05-17B7CEB4B0C7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9F4002-4BA8-4233-B0D0-969E5F1754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A5361-7507-4B23-BE05-17B7CEB4B0C7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9F4002-4BA8-4233-B0D0-969E5F1754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A5361-7507-4B23-BE05-17B7CEB4B0C7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9F4002-4BA8-4233-B0D0-969E5F1754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7CFA5361-7507-4B23-BE05-17B7CEB4B0C7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CA9F4002-4BA8-4233-B0D0-969E5F17544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93299533"/>
              </p:ext>
            </p:extLst>
          </p:nvPr>
        </p:nvGraphicFramePr>
        <p:xfrm>
          <a:off x="571500" y="428625"/>
          <a:ext cx="7929564" cy="4358263"/>
        </p:xfrm>
        <a:graphic>
          <a:graphicData uri="http://schemas.openxmlformats.org/drawingml/2006/table">
            <a:tbl>
              <a:tblPr/>
              <a:tblGrid>
                <a:gridCol w="4144516"/>
                <a:gridCol w="3785048"/>
              </a:tblGrid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školy:    Základní škola Pomezí, okres Svitavy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Autor:  Olga Kotvová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Název: </a:t>
                      </a:r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VY_62_INOVACE_0701_HRUBÁ</a:t>
                      </a:r>
                      <a:r>
                        <a:rPr lang="cs-CZ" sz="2400" b="1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M.</a:t>
                      </a:r>
                      <a:endParaRPr lang="cs-CZ" sz="2400" kern="12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97804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Téma: Pojem 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_HRUBÁ 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MZDA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projektu: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CZ.1.07/1.4.00/21.3496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vytvoření: 29. </a:t>
                      </a: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5. </a:t>
                      </a: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ověření</a:t>
                      </a: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: 6. 6. 2013</a:t>
                      </a:r>
                      <a:endParaRPr kumimoji="0" lang="cs-CZ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</a:tr>
            </a:tbl>
          </a:graphicData>
        </a:graphic>
      </p:graphicFrame>
      <p:pic>
        <p:nvPicPr>
          <p:cNvPr id="13327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5157192"/>
            <a:ext cx="6281737" cy="1214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40902979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charset="0"/>
              <a:buNone/>
            </a:pPr>
            <a:r>
              <a:rPr lang="cs-CZ" i="1" dirty="0"/>
              <a:t>Prezentace je určena pro žáky 6. – 9. ročníku., vzdělávací oblast finanční gramotnost, tematický okruh </a:t>
            </a:r>
            <a:r>
              <a:rPr lang="cs-CZ" i="1" dirty="0" smtClean="0"/>
              <a:t>rodinné příjmy. </a:t>
            </a:r>
            <a:r>
              <a:rPr lang="cs-CZ" i="1" dirty="0"/>
              <a:t>Cílem </a:t>
            </a:r>
            <a:r>
              <a:rPr lang="cs-CZ" i="1" dirty="0" smtClean="0"/>
              <a:t>prezentace </a:t>
            </a:r>
            <a:r>
              <a:rPr lang="cs-CZ" i="1" dirty="0"/>
              <a:t>je, přivést žáky k uvědomění si, </a:t>
            </a:r>
            <a:r>
              <a:rPr lang="cs-CZ" i="1" dirty="0" smtClean="0"/>
              <a:t>jaký je rozdíl mezi hrubým a čistým příjmem</a:t>
            </a:r>
            <a:r>
              <a:rPr lang="cs-CZ" dirty="0" smtClean="0"/>
              <a:t>. Co vše se z hrubého příjmu odvádí a proč se tyto příjmy odvádí. Většina žáků věděla, že existuje hrubá a čistá mzda, ale rozdíly už nedokázali popsat. </a:t>
            </a:r>
          </a:p>
        </p:txBody>
      </p:sp>
    </p:spTree>
    <p:extLst>
      <p:ext uri="{BB962C8B-B14F-4D97-AF65-F5344CB8AC3E}">
        <p14:creationId xmlns:p14="http://schemas.microsoft.com/office/powerpoint/2010/main" val="4230503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Rodinné příjmy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i="1" dirty="0">
                <a:solidFill>
                  <a:srgbClr val="FF0000"/>
                </a:solidFill>
              </a:rPr>
              <a:t>Pravidelné </a:t>
            </a:r>
            <a:r>
              <a:rPr lang="cs-CZ" i="1" dirty="0" smtClean="0">
                <a:solidFill>
                  <a:srgbClr val="FF0000"/>
                </a:solidFill>
              </a:rPr>
              <a:t>příjmy</a:t>
            </a:r>
            <a:r>
              <a:rPr lang="cs-CZ" i="1" dirty="0"/>
              <a:t>:</a:t>
            </a:r>
            <a:r>
              <a:rPr lang="cs-CZ" i="1" dirty="0" smtClean="0"/>
              <a:t> </a:t>
            </a:r>
          </a:p>
          <a:p>
            <a:pPr marL="0" indent="0">
              <a:buNone/>
            </a:pPr>
            <a:r>
              <a:rPr lang="cs-CZ" i="1" dirty="0"/>
              <a:t>M</a:t>
            </a:r>
            <a:r>
              <a:rPr lang="cs-CZ" i="1" dirty="0" smtClean="0"/>
              <a:t>ezi </a:t>
            </a:r>
            <a:r>
              <a:rPr lang="cs-CZ" i="1" dirty="0"/>
              <a:t>nejdůležitější patří odměny za </a:t>
            </a:r>
            <a:r>
              <a:rPr lang="cs-CZ" i="1" dirty="0" smtClean="0"/>
              <a:t>práci</a:t>
            </a:r>
            <a:r>
              <a:rPr lang="cs-CZ" i="1" dirty="0"/>
              <a:t> </a:t>
            </a:r>
            <a:r>
              <a:rPr lang="cs-CZ" i="1" dirty="0" smtClean="0"/>
              <a:t>-  </a:t>
            </a:r>
            <a:r>
              <a:rPr lang="cs-CZ" b="1" i="1" dirty="0"/>
              <a:t>příjmy ze zaměstnání</a:t>
            </a:r>
            <a:r>
              <a:rPr lang="cs-CZ" i="1" dirty="0"/>
              <a:t>. Někteří </a:t>
            </a:r>
            <a:r>
              <a:rPr lang="cs-CZ" i="1" dirty="0" smtClean="0"/>
              <a:t>členové domácnosti </a:t>
            </a:r>
            <a:r>
              <a:rPr lang="cs-CZ" i="1" dirty="0"/>
              <a:t>nejsou zaměstnáni, ale </a:t>
            </a:r>
            <a:r>
              <a:rPr lang="cs-CZ" b="1" i="1" dirty="0" smtClean="0"/>
              <a:t>podnikají - </a:t>
            </a:r>
            <a:r>
              <a:rPr lang="cs-CZ" i="1" dirty="0" smtClean="0"/>
              <a:t>příjmy </a:t>
            </a:r>
            <a:r>
              <a:rPr lang="cs-CZ" i="1" dirty="0"/>
              <a:t>z </a:t>
            </a:r>
            <a:r>
              <a:rPr lang="cs-CZ" i="1" dirty="0" smtClean="0"/>
              <a:t>podnikání</a:t>
            </a:r>
            <a:r>
              <a:rPr lang="cs-CZ" i="1" dirty="0"/>
              <a:t>.</a:t>
            </a:r>
            <a:r>
              <a:rPr lang="cs-CZ" i="1" dirty="0" smtClean="0"/>
              <a:t> </a:t>
            </a:r>
            <a:endParaRPr lang="cs-CZ" i="1" dirty="0"/>
          </a:p>
          <a:p>
            <a:pPr marL="0" indent="0">
              <a:buNone/>
            </a:pPr>
            <a:r>
              <a:rPr lang="cs-CZ" i="1" dirty="0" smtClean="0"/>
              <a:t>Do příjmů také lze </a:t>
            </a:r>
            <a:r>
              <a:rPr lang="cs-CZ" i="1" dirty="0"/>
              <a:t>zařadit i příjmy </a:t>
            </a:r>
            <a:r>
              <a:rPr lang="cs-CZ" b="1" i="1" dirty="0"/>
              <a:t>za pronajatou nemovitost</a:t>
            </a:r>
            <a:r>
              <a:rPr lang="cs-CZ" i="1" dirty="0"/>
              <a:t>.</a:t>
            </a:r>
          </a:p>
          <a:p>
            <a:pPr marL="0" indent="0">
              <a:buNone/>
            </a:pPr>
            <a:r>
              <a:rPr lang="cs-CZ" i="1" dirty="0"/>
              <a:t>Č</a:t>
            </a:r>
            <a:r>
              <a:rPr lang="cs-CZ" i="1" dirty="0" smtClean="0"/>
              <a:t>lenové </a:t>
            </a:r>
            <a:r>
              <a:rPr lang="cs-CZ" i="1" dirty="0"/>
              <a:t>domácnosti, kteří nejsou zaměstnáni ani nepodnikají, mohou být </a:t>
            </a:r>
            <a:r>
              <a:rPr lang="cs-CZ" i="1" dirty="0" smtClean="0"/>
              <a:t>příjemci:</a:t>
            </a:r>
            <a:endParaRPr lang="cs-CZ" i="1" dirty="0"/>
          </a:p>
          <a:p>
            <a:r>
              <a:rPr lang="cs-CZ" i="1" dirty="0"/>
              <a:t>různých </a:t>
            </a:r>
            <a:r>
              <a:rPr lang="cs-CZ" b="1" i="1" dirty="0"/>
              <a:t>sociálních dávek </a:t>
            </a:r>
            <a:r>
              <a:rPr lang="cs-CZ" i="1" dirty="0"/>
              <a:t>nebo příspěvků. Například rodiče mohou na své děti pobírat </a:t>
            </a:r>
            <a:r>
              <a:rPr lang="cs-CZ" b="1" i="1" dirty="0" smtClean="0"/>
              <a:t>přídavek na </a:t>
            </a:r>
            <a:r>
              <a:rPr lang="cs-CZ" b="1" i="1" dirty="0"/>
              <a:t>dítě</a:t>
            </a:r>
            <a:r>
              <a:rPr lang="cs-CZ" i="1" dirty="0"/>
              <a:t>, matky nebo otcové, kteří pečují o děti, pobírají </a:t>
            </a:r>
            <a:r>
              <a:rPr lang="cs-CZ" b="1" i="1" dirty="0"/>
              <a:t>rodičovský příspěvek</a:t>
            </a:r>
            <a:r>
              <a:rPr lang="cs-CZ" i="1" dirty="0"/>
              <a:t>, </a:t>
            </a:r>
            <a:r>
              <a:rPr lang="cs-CZ" i="1" dirty="0" smtClean="0"/>
              <a:t>babička, nebo </a:t>
            </a:r>
            <a:r>
              <a:rPr lang="cs-CZ" i="1" dirty="0"/>
              <a:t>dědeček pobírají </a:t>
            </a:r>
            <a:r>
              <a:rPr lang="cs-CZ" b="1" i="1" dirty="0"/>
              <a:t>důchod</a:t>
            </a:r>
            <a:r>
              <a:rPr lang="cs-CZ" i="1" dirty="0"/>
              <a:t> ze sociálního zabezpečení. Tyto příjmy jsou </a:t>
            </a:r>
            <a:r>
              <a:rPr lang="cs-CZ" b="1" i="1" dirty="0" smtClean="0"/>
              <a:t>pravidelné</a:t>
            </a:r>
            <a:r>
              <a:rPr lang="cs-CZ" i="1" dirty="0" smtClean="0"/>
              <a:t> a </a:t>
            </a:r>
            <a:r>
              <a:rPr lang="cs-CZ" i="1" dirty="0"/>
              <a:t>jejich výše je zpravidla známá, </a:t>
            </a:r>
            <a:r>
              <a:rPr lang="cs-CZ" i="1" dirty="0" smtClean="0"/>
              <a:t>takže </a:t>
            </a:r>
            <a:r>
              <a:rPr lang="cs-CZ" i="1" dirty="0"/>
              <a:t>s nimi po určitou dobu v </a:t>
            </a:r>
            <a:r>
              <a:rPr lang="cs-CZ" b="1" i="1" dirty="0"/>
              <a:t>rozpočtu </a:t>
            </a:r>
            <a:r>
              <a:rPr lang="cs-CZ" b="1" i="1" dirty="0" smtClean="0"/>
              <a:t>počítáme</a:t>
            </a:r>
            <a:r>
              <a:rPr lang="cs-CZ" i="1" dirty="0" smtClean="0"/>
              <a:t>.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41924787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Rodinné příjmy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b="1" i="1" dirty="0" smtClean="0">
                <a:solidFill>
                  <a:srgbClr val="FF0000"/>
                </a:solidFill>
              </a:rPr>
              <a:t>Nepravidelné příjmy:</a:t>
            </a:r>
          </a:p>
          <a:p>
            <a:pPr marL="0" indent="0">
              <a:buNone/>
            </a:pPr>
            <a:r>
              <a:rPr lang="cs-CZ" sz="3200" b="1" i="1" dirty="0">
                <a:solidFill>
                  <a:srgbClr val="FF0000"/>
                </a:solidFill>
              </a:rPr>
              <a:t>	</a:t>
            </a:r>
            <a:r>
              <a:rPr lang="cs-CZ" sz="2000" i="1" dirty="0" smtClean="0">
                <a:solidFill>
                  <a:schemeClr val="tx1"/>
                </a:solidFill>
              </a:rPr>
              <a:t>odměny, úroky, příjmy z cenných papírů</a:t>
            </a:r>
          </a:p>
          <a:p>
            <a:pPr marL="0" indent="0">
              <a:buNone/>
            </a:pPr>
            <a:endParaRPr lang="cs-CZ" sz="2000" b="1" i="1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2000" b="1" i="1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3200" b="1" i="1" dirty="0" smtClean="0">
                <a:solidFill>
                  <a:srgbClr val="FF0000"/>
                </a:solidFill>
              </a:rPr>
              <a:t>Jednorázové příjmy:</a:t>
            </a:r>
          </a:p>
          <a:p>
            <a:pPr marL="0" indent="0">
              <a:buNone/>
            </a:pPr>
            <a:endParaRPr lang="cs-CZ" sz="3200" b="1" i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3200" b="1" i="1" dirty="0" smtClean="0">
                <a:solidFill>
                  <a:srgbClr val="FF0000"/>
                </a:solidFill>
              </a:rPr>
              <a:t>	</a:t>
            </a:r>
            <a:r>
              <a:rPr lang="cs-CZ" i="1" dirty="0" smtClean="0">
                <a:solidFill>
                  <a:schemeClr val="tx1"/>
                </a:solidFill>
              </a:rPr>
              <a:t>prodej nemovitosti, náhodný přivýdělek</a:t>
            </a:r>
            <a:endParaRPr lang="cs-CZ" i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08197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Rodinné příjmy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b="1" i="1" dirty="0" smtClean="0">
                <a:solidFill>
                  <a:schemeClr val="accent6">
                    <a:lumMod val="75000"/>
                  </a:schemeClr>
                </a:solidFill>
              </a:rPr>
              <a:t>Hrubý příjem</a:t>
            </a:r>
          </a:p>
          <a:p>
            <a:pPr marL="0" indent="0">
              <a:buNone/>
            </a:pPr>
            <a:endParaRPr lang="cs-CZ" sz="3200" b="1" i="1" dirty="0"/>
          </a:p>
          <a:p>
            <a:pPr marL="0" indent="0">
              <a:buNone/>
            </a:pPr>
            <a:r>
              <a:rPr lang="cs-CZ" sz="2800" i="1" dirty="0" smtClean="0"/>
              <a:t>Je příjem buď ze zaměstnání, nebo podnikání před zdaněním.</a:t>
            </a:r>
          </a:p>
          <a:p>
            <a:pPr marL="0" indent="0">
              <a:buNone/>
            </a:pPr>
            <a:r>
              <a:rPr lang="cs-CZ" sz="2800" i="1" dirty="0" smtClean="0"/>
              <a:t>Z hrubého příjmu platíme státu zdravotní a sociální pojištění.</a:t>
            </a:r>
          </a:p>
        </p:txBody>
      </p:sp>
    </p:spTree>
    <p:extLst>
      <p:ext uri="{BB962C8B-B14F-4D97-AF65-F5344CB8AC3E}">
        <p14:creationId xmlns:p14="http://schemas.microsoft.com/office/powerpoint/2010/main" val="7012068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Rodinné příjmy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b="1" i="1" dirty="0" smtClean="0">
                <a:solidFill>
                  <a:schemeClr val="accent6">
                    <a:lumMod val="75000"/>
                  </a:schemeClr>
                </a:solidFill>
              </a:rPr>
              <a:t>Čistý příjem</a:t>
            </a:r>
          </a:p>
          <a:p>
            <a:pPr marL="0" indent="0">
              <a:buNone/>
            </a:pPr>
            <a:endParaRPr lang="cs-CZ" sz="3200" b="1" i="1" dirty="0"/>
          </a:p>
          <a:p>
            <a:pPr marL="0" indent="0">
              <a:buNone/>
            </a:pPr>
            <a:r>
              <a:rPr lang="cs-CZ" sz="2800" i="1" dirty="0" smtClean="0"/>
              <a:t>Je opravdu příjem, který obdržíme.</a:t>
            </a:r>
          </a:p>
          <a:p>
            <a:pPr marL="0" indent="0">
              <a:buNone/>
            </a:pPr>
            <a:endParaRPr lang="cs-CZ" sz="2800" i="1" dirty="0"/>
          </a:p>
          <a:p>
            <a:pPr marL="0" indent="0">
              <a:buNone/>
            </a:pPr>
            <a:r>
              <a:rPr lang="cs-CZ" sz="2800" i="1" dirty="0" smtClean="0">
                <a:solidFill>
                  <a:schemeClr val="accent5">
                    <a:lumMod val="50000"/>
                  </a:schemeClr>
                </a:solidFill>
              </a:rPr>
              <a:t>Vypočítej rozdíl mezi hrubým a čistým příjmem u pana Vokurky: </a:t>
            </a:r>
          </a:p>
        </p:txBody>
      </p:sp>
    </p:spTree>
    <p:extLst>
      <p:ext uri="{BB962C8B-B14F-4D97-AF65-F5344CB8AC3E}">
        <p14:creationId xmlns:p14="http://schemas.microsoft.com/office/powerpoint/2010/main" val="33170930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Rodinné příjmy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2800" b="1" dirty="0" smtClean="0"/>
              <a:t> </a:t>
            </a:r>
            <a:r>
              <a:rPr lang="cs-CZ" sz="2800" i="1" dirty="0">
                <a:solidFill>
                  <a:schemeClr val="accent5">
                    <a:lumMod val="75000"/>
                  </a:schemeClr>
                </a:solidFill>
              </a:rPr>
              <a:t>Pan </a:t>
            </a:r>
            <a:r>
              <a:rPr lang="cs-CZ" sz="2800" i="1" dirty="0" smtClean="0">
                <a:solidFill>
                  <a:schemeClr val="accent5">
                    <a:lumMod val="75000"/>
                  </a:schemeClr>
                </a:solidFill>
              </a:rPr>
              <a:t>Vokurka </a:t>
            </a:r>
            <a:r>
              <a:rPr lang="cs-CZ" sz="2800" i="1" dirty="0">
                <a:solidFill>
                  <a:schemeClr val="accent5">
                    <a:lumMod val="75000"/>
                  </a:schemeClr>
                </a:solidFill>
              </a:rPr>
              <a:t>odpracoval </a:t>
            </a:r>
            <a:r>
              <a:rPr lang="cs-CZ" sz="2800" i="1" dirty="0" smtClean="0">
                <a:solidFill>
                  <a:schemeClr val="accent5">
                    <a:lumMod val="75000"/>
                  </a:schemeClr>
                </a:solidFill>
              </a:rPr>
              <a:t> za </a:t>
            </a:r>
            <a:r>
              <a:rPr lang="cs-CZ" sz="2800" i="1" dirty="0">
                <a:solidFill>
                  <a:schemeClr val="accent5">
                    <a:lumMod val="75000"/>
                  </a:schemeClr>
                </a:solidFill>
              </a:rPr>
              <a:t>měsíc </a:t>
            </a:r>
            <a:r>
              <a:rPr lang="cs-CZ" sz="2800" i="1" dirty="0" smtClean="0">
                <a:solidFill>
                  <a:schemeClr val="accent5">
                    <a:lumMod val="75000"/>
                  </a:schemeClr>
                </a:solidFill>
              </a:rPr>
              <a:t>150 </a:t>
            </a:r>
            <a:r>
              <a:rPr lang="cs-CZ" sz="2800" i="1" dirty="0">
                <a:solidFill>
                  <a:schemeClr val="accent5">
                    <a:lumMod val="75000"/>
                  </a:schemeClr>
                </a:solidFill>
              </a:rPr>
              <a:t>h a za </a:t>
            </a:r>
            <a:r>
              <a:rPr lang="cs-CZ" sz="2800" i="1" dirty="0" smtClean="0">
                <a:solidFill>
                  <a:schemeClr val="accent5">
                    <a:lumMod val="75000"/>
                  </a:schemeClr>
                </a:solidFill>
              </a:rPr>
              <a:t>hodinu dostal mzdu 110 </a:t>
            </a:r>
            <a:r>
              <a:rPr lang="cs-CZ" sz="2800" i="1" dirty="0">
                <a:solidFill>
                  <a:schemeClr val="accent5">
                    <a:lumMod val="75000"/>
                  </a:schemeClr>
                </a:solidFill>
              </a:rPr>
              <a:t>Kč</a:t>
            </a:r>
            <a:r>
              <a:rPr lang="cs-CZ" sz="2800" i="1" dirty="0" smtClean="0">
                <a:solidFill>
                  <a:schemeClr val="accent5">
                    <a:lumMod val="75000"/>
                  </a:schemeClr>
                </a:solidFill>
              </a:rPr>
              <a:t>.</a:t>
            </a:r>
          </a:p>
          <a:p>
            <a:pPr marL="0" indent="0">
              <a:buNone/>
            </a:pPr>
            <a:r>
              <a:rPr lang="pl-PL" sz="2800" i="1" dirty="0" smtClean="0">
                <a:solidFill>
                  <a:schemeClr val="accent5">
                    <a:lumMod val="75000"/>
                  </a:schemeClr>
                </a:solidFill>
              </a:rPr>
              <a:t>	Z </a:t>
            </a:r>
            <a:r>
              <a:rPr lang="pl-PL" sz="2800" i="1" dirty="0">
                <a:solidFill>
                  <a:schemeClr val="accent5">
                    <a:lumMod val="75000"/>
                  </a:schemeClr>
                </a:solidFill>
              </a:rPr>
              <a:t>této mzdy mu bude sraženo:</a:t>
            </a:r>
          </a:p>
          <a:p>
            <a:r>
              <a:rPr lang="cs-CZ" sz="2800" i="1" dirty="0">
                <a:solidFill>
                  <a:schemeClr val="accent5">
                    <a:lumMod val="75000"/>
                  </a:schemeClr>
                </a:solidFill>
              </a:rPr>
              <a:t>sociální pojištění </a:t>
            </a:r>
            <a:r>
              <a:rPr lang="cs-CZ" sz="2800" i="1" dirty="0" smtClean="0">
                <a:solidFill>
                  <a:schemeClr val="accent5">
                    <a:lumMod val="75000"/>
                  </a:schemeClr>
                </a:solidFill>
              </a:rPr>
              <a:t> 1 180 </a:t>
            </a:r>
            <a:r>
              <a:rPr lang="cs-CZ" sz="2800" i="1" dirty="0">
                <a:solidFill>
                  <a:schemeClr val="accent5">
                    <a:lumMod val="75000"/>
                  </a:schemeClr>
                </a:solidFill>
              </a:rPr>
              <a:t>Kč,</a:t>
            </a:r>
          </a:p>
          <a:p>
            <a:r>
              <a:rPr lang="cs-CZ" sz="2800" i="1" dirty="0">
                <a:solidFill>
                  <a:schemeClr val="accent5">
                    <a:lumMod val="75000"/>
                  </a:schemeClr>
                </a:solidFill>
              </a:rPr>
              <a:t>zdravotní pojištění </a:t>
            </a:r>
            <a:r>
              <a:rPr lang="cs-CZ" sz="2800" i="1" dirty="0" smtClean="0">
                <a:solidFill>
                  <a:schemeClr val="accent5">
                    <a:lumMod val="75000"/>
                  </a:schemeClr>
                </a:solidFill>
              </a:rPr>
              <a:t> 620 </a:t>
            </a:r>
            <a:r>
              <a:rPr lang="cs-CZ" sz="2800" i="1" dirty="0">
                <a:solidFill>
                  <a:schemeClr val="accent5">
                    <a:lumMod val="75000"/>
                  </a:schemeClr>
                </a:solidFill>
              </a:rPr>
              <a:t>Kč,</a:t>
            </a:r>
          </a:p>
          <a:p>
            <a:r>
              <a:rPr lang="cs-CZ" sz="2800" i="1" dirty="0">
                <a:solidFill>
                  <a:schemeClr val="accent5">
                    <a:lumMod val="75000"/>
                  </a:schemeClr>
                </a:solidFill>
              </a:rPr>
              <a:t>daň </a:t>
            </a:r>
            <a:r>
              <a:rPr lang="cs-CZ" sz="2800" i="1" dirty="0" smtClean="0">
                <a:solidFill>
                  <a:schemeClr val="accent5">
                    <a:lumMod val="75000"/>
                  </a:schemeClr>
                </a:solidFill>
              </a:rPr>
              <a:t>5</a:t>
            </a:r>
            <a:r>
              <a:rPr lang="cs-CZ" sz="2800" i="1" dirty="0">
                <a:solidFill>
                  <a:schemeClr val="accent5">
                    <a:lumMod val="75000"/>
                  </a:schemeClr>
                </a:solidFill>
              </a:rPr>
              <a:t>2</a:t>
            </a:r>
            <a:r>
              <a:rPr lang="cs-CZ" sz="2800" i="1" dirty="0" smtClean="0">
                <a:solidFill>
                  <a:schemeClr val="accent5">
                    <a:lumMod val="75000"/>
                  </a:schemeClr>
                </a:solidFill>
              </a:rPr>
              <a:t>0 Kč.</a:t>
            </a:r>
          </a:p>
          <a:p>
            <a:pPr marL="0" indent="0">
              <a:buNone/>
            </a:pPr>
            <a:r>
              <a:rPr lang="cs-CZ" sz="2800" b="1" i="1" dirty="0" smtClean="0">
                <a:solidFill>
                  <a:schemeClr val="accent5">
                    <a:lumMod val="75000"/>
                  </a:schemeClr>
                </a:solidFill>
              </a:rPr>
              <a:t>Hrubá </a:t>
            </a:r>
            <a:r>
              <a:rPr lang="cs-CZ" sz="2800" b="1" i="1" dirty="0">
                <a:solidFill>
                  <a:schemeClr val="accent5">
                    <a:lumMod val="75000"/>
                  </a:schemeClr>
                </a:solidFill>
              </a:rPr>
              <a:t>mzda tedy činí 16 </a:t>
            </a:r>
            <a:r>
              <a:rPr lang="cs-CZ" sz="2800" b="1" i="1" dirty="0" smtClean="0">
                <a:solidFill>
                  <a:schemeClr val="accent5">
                    <a:lumMod val="75000"/>
                  </a:schemeClr>
                </a:solidFill>
              </a:rPr>
              <a:t>500 </a:t>
            </a:r>
            <a:r>
              <a:rPr lang="cs-CZ" sz="2800" b="1" i="1" dirty="0">
                <a:solidFill>
                  <a:schemeClr val="accent5">
                    <a:lumMod val="75000"/>
                  </a:schemeClr>
                </a:solidFill>
              </a:rPr>
              <a:t>Kč</a:t>
            </a:r>
            <a:r>
              <a:rPr lang="cs-CZ" sz="2800" i="1" dirty="0">
                <a:solidFill>
                  <a:schemeClr val="accent5">
                    <a:lumMod val="75000"/>
                  </a:schemeClr>
                </a:solidFill>
              </a:rPr>
              <a:t>.</a:t>
            </a:r>
          </a:p>
          <a:p>
            <a:pPr marL="0" indent="0">
              <a:buNone/>
            </a:pPr>
            <a:r>
              <a:rPr lang="cs-CZ" sz="2800" i="1" dirty="0" smtClean="0">
                <a:solidFill>
                  <a:schemeClr val="accent5">
                    <a:lumMod val="75000"/>
                  </a:schemeClr>
                </a:solidFill>
              </a:rPr>
              <a:t>  16 500 – 2 320 = 14 180</a:t>
            </a:r>
            <a:endParaRPr lang="cs-CZ" sz="2800" i="1" dirty="0">
              <a:solidFill>
                <a:schemeClr val="accent5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2800" b="1" i="1" dirty="0">
                <a:solidFill>
                  <a:schemeClr val="accent5">
                    <a:lumMod val="75000"/>
                  </a:schemeClr>
                </a:solidFill>
              </a:rPr>
              <a:t>Čistá mzda činí </a:t>
            </a:r>
            <a:r>
              <a:rPr lang="cs-CZ" sz="2800" b="1" i="1" dirty="0" smtClean="0">
                <a:solidFill>
                  <a:schemeClr val="accent5">
                    <a:lumMod val="75000"/>
                  </a:schemeClr>
                </a:solidFill>
              </a:rPr>
              <a:t>14 180 </a:t>
            </a:r>
            <a:r>
              <a:rPr lang="cs-CZ" sz="2800" b="1" i="1" dirty="0">
                <a:solidFill>
                  <a:schemeClr val="accent5">
                    <a:lumMod val="75000"/>
                  </a:schemeClr>
                </a:solidFill>
              </a:rPr>
              <a:t>Kč</a:t>
            </a:r>
            <a:r>
              <a:rPr lang="cs-CZ" sz="2800" i="1" dirty="0" smtClean="0">
                <a:solidFill>
                  <a:schemeClr val="accent5">
                    <a:lumMod val="75000"/>
                  </a:schemeClr>
                </a:solidFill>
              </a:rPr>
              <a:t>.</a:t>
            </a:r>
          </a:p>
          <a:p>
            <a:pPr marL="0" indent="0">
              <a:buNone/>
            </a:pPr>
            <a:r>
              <a:rPr lang="cs-CZ" sz="2800" i="1" dirty="0" smtClean="0">
                <a:solidFill>
                  <a:schemeClr val="accent5">
                    <a:lumMod val="75000"/>
                  </a:schemeClr>
                </a:solidFill>
              </a:rPr>
              <a:t>Pan Vokurka dostal na ruku </a:t>
            </a:r>
            <a:r>
              <a:rPr lang="cs-CZ" sz="2800" b="1" i="1" dirty="0" smtClean="0">
                <a:solidFill>
                  <a:schemeClr val="accent5">
                    <a:lumMod val="75000"/>
                  </a:schemeClr>
                </a:solidFill>
              </a:rPr>
              <a:t>14 180Kč. </a:t>
            </a:r>
          </a:p>
        </p:txBody>
      </p:sp>
    </p:spTree>
    <p:extLst>
      <p:ext uri="{BB962C8B-B14F-4D97-AF65-F5344CB8AC3E}">
        <p14:creationId xmlns:p14="http://schemas.microsoft.com/office/powerpoint/2010/main" val="18568075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1196752"/>
            <a:ext cx="8229600" cy="4248472"/>
          </a:xfrm>
        </p:spPr>
        <p:txBody>
          <a:bodyPr/>
          <a:lstStyle/>
          <a:p>
            <a:pPr algn="l"/>
            <a:r>
              <a:rPr lang="cs-CZ" sz="1400" i="1" dirty="0"/>
              <a:t>Citace: </a:t>
            </a:r>
            <a:br>
              <a:rPr lang="cs-CZ" sz="1400" i="1" dirty="0"/>
            </a:br>
            <a:r>
              <a:rPr lang="cs-CZ" sz="1400" i="1" dirty="0"/>
              <a:t>STRECKOVÁ, Yvonne – MALÝ, Ivan a kol. Veřejná ekonomie pro školu i praxi. Praha : </a:t>
            </a:r>
            <a:r>
              <a:rPr lang="cs-CZ" sz="1400" i="1" dirty="0" err="1"/>
              <a:t>Computer</a:t>
            </a:r>
            <a:r>
              <a:rPr lang="cs-CZ" sz="1400" i="1" dirty="0"/>
              <a:t> </a:t>
            </a:r>
            <a:r>
              <a:rPr lang="cs-CZ" sz="1400" i="1" dirty="0" err="1"/>
              <a:t>Press</a:t>
            </a:r>
            <a:r>
              <a:rPr lang="cs-CZ" sz="1400" i="1" dirty="0"/>
              <a:t>, 1998. ISBN 80-7226-112-6.</a:t>
            </a:r>
            <a:br>
              <a:rPr lang="cs-CZ" sz="1400" i="1" dirty="0"/>
            </a:br>
            <a:r>
              <a:rPr lang="cs-CZ" sz="1400" i="1" dirty="0"/>
              <a:t>Petr </a:t>
            </a:r>
            <a:r>
              <a:rPr lang="cs-CZ" sz="1400" i="1" dirty="0" err="1"/>
              <a:t>Klínský</a:t>
            </a:r>
            <a:r>
              <a:rPr lang="cs-CZ" sz="1400" i="1" dirty="0"/>
              <a:t>, Danuše Chromá, Svatava Tesařová, Michal Janák – Finanční gramotnost obsah a příklady z praxe škol. Praha: Národní ústav odborného vzdělávání, 2008.</a:t>
            </a:r>
            <a:r>
              <a:rPr lang="cs-CZ" sz="1400" dirty="0"/>
              <a:t> </a:t>
            </a:r>
            <a:r>
              <a:rPr lang="cs-CZ" sz="1400" i="1" dirty="0"/>
              <a:t>ISBN 978‑80‑87063‑13‑2</a:t>
            </a:r>
            <a:r>
              <a:rPr lang="cs-CZ" i="1" dirty="0"/>
              <a:t/>
            </a:r>
            <a:br>
              <a:rPr lang="cs-CZ" i="1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382024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51</TotalTime>
  <Words>303</Words>
  <Application>Microsoft Office PowerPoint</Application>
  <PresentationFormat>Předvádění na obrazovce (4:3)</PresentationFormat>
  <Paragraphs>45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Exekutivní</vt:lpstr>
      <vt:lpstr>Prezentace aplikace PowerPoint</vt:lpstr>
      <vt:lpstr>Anotace</vt:lpstr>
      <vt:lpstr>Rodinné příjmy</vt:lpstr>
      <vt:lpstr>Rodinné příjmy</vt:lpstr>
      <vt:lpstr>Rodinné příjmy</vt:lpstr>
      <vt:lpstr>Rodinné příjmy</vt:lpstr>
      <vt:lpstr>Rodinné příjmy</vt:lpstr>
      <vt:lpstr>Citace:  STRECKOVÁ, Yvonne – MALÝ, Ivan a kol. Veřejná ekonomie pro školu i praxi. Praha : Computer Press, 1998. ISBN 80-7226-112-6. Petr Klínský, Danuše Chromá, Svatava Tesařová, Michal Janák – Finanční gramotnost obsah a příklady z praxe škol. Praha: Národní ústav odborného vzdělávání, 2008. ISBN 978‑80‑87063‑13‑2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Ucitel</dc:creator>
  <cp:lastModifiedBy>Ucitel</cp:lastModifiedBy>
  <cp:revision>12</cp:revision>
  <dcterms:created xsi:type="dcterms:W3CDTF">2013-07-30T19:18:54Z</dcterms:created>
  <dcterms:modified xsi:type="dcterms:W3CDTF">2013-11-14T08:00:23Z</dcterms:modified>
</cp:coreProperties>
</file>