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  <p:sldId id="264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2F6671D-4937-4747-B28E-6722AE036581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77353F5-FFEF-4224-B0C6-F593FD82F79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056422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VY_62_INOVACE_0801_ŽIVOTNÍ</a:t>
                      </a:r>
                      <a:r>
                        <a:rPr lang="cs-CZ" sz="2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Ú.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Pojem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_ŽIVOTNÍ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ÚROVEŇ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4. 6.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6. 6.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673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i="1" dirty="0"/>
              <a:t>Prezentace je určena pro žáky 6. – 9. ročníku., vzdělávací oblast finanční gramotnost, tematický okruh </a:t>
            </a:r>
            <a:r>
              <a:rPr lang="cs-CZ" i="1" dirty="0" smtClean="0"/>
              <a:t>Životní úroveň. </a:t>
            </a:r>
            <a:r>
              <a:rPr lang="cs-CZ" i="1" dirty="0"/>
              <a:t>Cílem </a:t>
            </a:r>
            <a:r>
              <a:rPr lang="cs-CZ" i="1" dirty="0" smtClean="0"/>
              <a:t>prezentace </a:t>
            </a:r>
            <a:r>
              <a:rPr lang="cs-CZ" i="1" dirty="0"/>
              <a:t>je, </a:t>
            </a:r>
            <a:r>
              <a:rPr lang="cs-CZ" i="1" dirty="0" smtClean="0"/>
              <a:t>uvědomit si, že mít vše, ale na dluh je mnohem horší než mít méně a být bez dluhů.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8267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latin typeface="Bodoni MT Black" pitchFamily="18" charset="0"/>
              </a:rPr>
              <a:t>Co znamená mít životní úroveň</a:t>
            </a:r>
            <a:endParaRPr lang="cs-CZ" i="1" dirty="0">
              <a:latin typeface="Bodoni MT Black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i="1" dirty="0" smtClean="0">
                <a:latin typeface="Bodoni MT Black" pitchFamily="18" charset="0"/>
              </a:rPr>
              <a:t> </a:t>
            </a:r>
            <a:r>
              <a:rPr lang="cs-CZ" sz="3200" i="1" dirty="0">
                <a:latin typeface="Bodoni MT Black" pitchFamily="18" charset="0"/>
              </a:rPr>
              <a:t>K</a:t>
            </a:r>
            <a:r>
              <a:rPr lang="cs-CZ" sz="3200" i="1" dirty="0" smtClean="0">
                <a:latin typeface="Bodoni MT Black" pitchFamily="18" charset="0"/>
              </a:rPr>
              <a:t>aždý </a:t>
            </a:r>
            <a:r>
              <a:rPr lang="cs-CZ" sz="3200" i="1" dirty="0">
                <a:latin typeface="Bodoni MT Black" pitchFamily="18" charset="0"/>
              </a:rPr>
              <a:t>z nás má své </a:t>
            </a:r>
            <a:r>
              <a:rPr lang="cs-CZ" sz="3200" i="1" dirty="0" smtClean="0">
                <a:solidFill>
                  <a:srgbClr val="FF0000"/>
                </a:solidFill>
                <a:latin typeface="Bodoni MT Black" pitchFamily="18" charset="0"/>
              </a:rPr>
              <a:t>potřeby</a:t>
            </a:r>
            <a:r>
              <a:rPr lang="cs-CZ" sz="3200" i="1" dirty="0">
                <a:solidFill>
                  <a:srgbClr val="FF0000"/>
                </a:solidFill>
                <a:latin typeface="Bodoni MT Black" pitchFamily="18" charset="0"/>
              </a:rPr>
              <a:t>.</a:t>
            </a:r>
          </a:p>
          <a:p>
            <a:pPr marL="0" indent="0">
              <a:buNone/>
            </a:pPr>
            <a:r>
              <a:rPr lang="cs-CZ" sz="2800" i="1" dirty="0">
                <a:latin typeface="Bodoni MT Black" pitchFamily="18" charset="0"/>
              </a:rPr>
              <a:t>Č</a:t>
            </a:r>
            <a:r>
              <a:rPr lang="cs-CZ" sz="2800" i="1" dirty="0" smtClean="0">
                <a:latin typeface="Bodoni MT Black" pitchFamily="18" charset="0"/>
              </a:rPr>
              <a:t>as </a:t>
            </a:r>
            <a:r>
              <a:rPr lang="cs-CZ" sz="2800" i="1" dirty="0">
                <a:latin typeface="Bodoni MT Black" pitchFamily="18" charset="0"/>
              </a:rPr>
              <a:t>od </a:t>
            </a:r>
            <a:r>
              <a:rPr lang="cs-CZ" sz="2800" i="1" dirty="0" smtClean="0">
                <a:latin typeface="Bodoni MT Black" pitchFamily="18" charset="0"/>
              </a:rPr>
              <a:t>času </a:t>
            </a:r>
            <a:r>
              <a:rPr lang="cs-CZ" sz="2800" i="1" dirty="0">
                <a:latin typeface="Bodoni MT Black" pitchFamily="18" charset="0"/>
              </a:rPr>
              <a:t>srovnává, jak </a:t>
            </a:r>
            <a:r>
              <a:rPr lang="cs-CZ" sz="2800" i="1" dirty="0" smtClean="0">
                <a:latin typeface="Bodoni MT Black" pitchFamily="18" charset="0"/>
              </a:rPr>
              <a:t>jsou jeho </a:t>
            </a:r>
            <a:r>
              <a:rPr lang="cs-CZ" sz="2800" i="1" dirty="0">
                <a:latin typeface="Bodoni MT Black" pitchFamily="18" charset="0"/>
              </a:rPr>
              <a:t>potřeby uspokojovány – </a:t>
            </a:r>
            <a:r>
              <a:rPr lang="cs-CZ" sz="2800" i="1" dirty="0" smtClean="0">
                <a:solidFill>
                  <a:srgbClr val="0070C0"/>
                </a:solidFill>
                <a:latin typeface="Bodoni MT Black" pitchFamily="18" charset="0"/>
              </a:rPr>
              <a:t>„jak </a:t>
            </a:r>
            <a:r>
              <a:rPr lang="cs-CZ" sz="2800" i="1" dirty="0">
                <a:solidFill>
                  <a:srgbClr val="0070C0"/>
                </a:solidFill>
                <a:latin typeface="Bodoni MT Black" pitchFamily="18" charset="0"/>
              </a:rPr>
              <a:t>dobře se má“. </a:t>
            </a:r>
            <a:r>
              <a:rPr lang="cs-CZ" sz="2800" i="1" dirty="0">
                <a:latin typeface="Bodoni MT Black" pitchFamily="18" charset="0"/>
              </a:rPr>
              <a:t>Tuto míru </a:t>
            </a:r>
            <a:r>
              <a:rPr lang="cs-CZ" sz="2800" i="1" dirty="0" smtClean="0">
                <a:latin typeface="Bodoni MT Black" pitchFamily="18" charset="0"/>
              </a:rPr>
              <a:t>uspokojování potřeb </a:t>
            </a:r>
            <a:r>
              <a:rPr lang="cs-CZ" sz="2800" i="1" dirty="0">
                <a:latin typeface="Bodoni MT Black" pitchFamily="18" charset="0"/>
              </a:rPr>
              <a:t>nazýváme </a:t>
            </a:r>
            <a:r>
              <a:rPr lang="cs-CZ" sz="2800" b="1" i="1" dirty="0">
                <a:solidFill>
                  <a:srgbClr val="FF0000"/>
                </a:solidFill>
                <a:latin typeface="Bodoni MT Black" pitchFamily="18" charset="0"/>
              </a:rPr>
              <a:t>životní úroveň</a:t>
            </a:r>
            <a:r>
              <a:rPr lang="cs-CZ" sz="2800" i="1" dirty="0">
                <a:solidFill>
                  <a:srgbClr val="FF0000"/>
                </a:solidFill>
                <a:latin typeface="Bodoni MT Black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037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i="1" dirty="0">
                <a:latin typeface="Bodoni MT Black" pitchFamily="18" charset="0"/>
              </a:rPr>
              <a:t>Co znamená mít životní úroveň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i="1" dirty="0" smtClean="0">
                <a:latin typeface="Bodoni MT Black" pitchFamily="18" charset="0"/>
              </a:rPr>
              <a:t>Příklad: </a:t>
            </a:r>
          </a:p>
          <a:p>
            <a:pPr marL="0" indent="0">
              <a:buNone/>
            </a:pPr>
            <a:r>
              <a:rPr lang="cs-CZ" sz="2400" b="1" i="1" dirty="0" smtClean="0">
                <a:latin typeface="Bodoni MT Black" pitchFamily="18" charset="0"/>
              </a:rPr>
              <a:t>Naše rodina</a:t>
            </a:r>
            <a:r>
              <a:rPr lang="cs-CZ" sz="2400" i="1" dirty="0" smtClean="0">
                <a:latin typeface="Bodoni MT Black" pitchFamily="18" charset="0"/>
              </a:rPr>
              <a:t> </a:t>
            </a:r>
            <a:r>
              <a:rPr lang="cs-CZ" sz="2400" i="1" dirty="0">
                <a:latin typeface="Bodoni MT Black" pitchFamily="18" charset="0"/>
              </a:rPr>
              <a:t>má dvě auta, </a:t>
            </a:r>
            <a:r>
              <a:rPr lang="cs-CZ" sz="2400" i="1" dirty="0" smtClean="0">
                <a:latin typeface="Bodoni MT Black" pitchFamily="18" charset="0"/>
              </a:rPr>
              <a:t>rodinný dům se zahradou a domácí kino. </a:t>
            </a:r>
            <a:r>
              <a:rPr lang="cs-CZ" sz="2400" i="1" dirty="0">
                <a:latin typeface="Bodoni MT Black" pitchFamily="18" charset="0"/>
              </a:rPr>
              <a:t>N</a:t>
            </a:r>
            <a:r>
              <a:rPr lang="cs-CZ" sz="2400" i="1" dirty="0" smtClean="0">
                <a:latin typeface="Bodoni MT Black" pitchFamily="18" charset="0"/>
              </a:rPr>
              <a:t>aši </a:t>
            </a:r>
            <a:r>
              <a:rPr lang="cs-CZ" sz="2400" i="1" dirty="0">
                <a:latin typeface="Bodoni MT Black" pitchFamily="18" charset="0"/>
              </a:rPr>
              <a:t>známí bydlí v pronajatém bytě a auto </a:t>
            </a:r>
            <a:r>
              <a:rPr lang="cs-CZ" sz="2400" i="1" dirty="0" smtClean="0">
                <a:latin typeface="Bodoni MT Black" pitchFamily="18" charset="0"/>
              </a:rPr>
              <a:t>nemají. Je </a:t>
            </a:r>
            <a:r>
              <a:rPr lang="cs-CZ" sz="2400" i="1" dirty="0">
                <a:latin typeface="Bodoni MT Black" pitchFamily="18" charset="0"/>
              </a:rPr>
              <a:t>životní úroveň </a:t>
            </a:r>
            <a:r>
              <a:rPr lang="cs-CZ" sz="2400" i="1" dirty="0" smtClean="0">
                <a:latin typeface="Bodoni MT Black" pitchFamily="18" charset="0"/>
              </a:rPr>
              <a:t>naší rodiny </a:t>
            </a:r>
            <a:r>
              <a:rPr lang="cs-CZ" sz="2400" i="1" dirty="0" smtClean="0">
                <a:solidFill>
                  <a:srgbClr val="0070C0"/>
                </a:solidFill>
                <a:latin typeface="Bodoni MT Black" pitchFamily="18" charset="0"/>
              </a:rPr>
              <a:t>vyšší?????</a:t>
            </a:r>
            <a:endParaRPr lang="cs-CZ" sz="2400" i="1" dirty="0">
              <a:solidFill>
                <a:srgbClr val="0070C0"/>
              </a:solidFill>
              <a:latin typeface="Bodoni MT Black" pitchFamily="18" charset="0"/>
            </a:endParaRPr>
          </a:p>
          <a:p>
            <a:pPr marL="0" indent="0">
              <a:buNone/>
            </a:pPr>
            <a:r>
              <a:rPr lang="cs-CZ" sz="2400" i="1" dirty="0" smtClean="0">
                <a:solidFill>
                  <a:srgbClr val="0070C0"/>
                </a:solidFill>
                <a:latin typeface="Bodoni MT Black" pitchFamily="18" charset="0"/>
              </a:rPr>
              <a:t>Bude to tak, pokud</a:t>
            </a:r>
            <a:r>
              <a:rPr lang="cs-CZ" sz="2400" i="1" dirty="0" smtClean="0">
                <a:latin typeface="Bodoni MT Black" pitchFamily="18" charset="0"/>
              </a:rPr>
              <a:t> </a:t>
            </a:r>
            <a:r>
              <a:rPr lang="cs-CZ" sz="2400" i="1" dirty="0">
                <a:latin typeface="Bodoni MT Black" pitchFamily="18" charset="0"/>
              </a:rPr>
              <a:t>svá auta a dům </a:t>
            </a:r>
            <a:r>
              <a:rPr lang="cs-CZ" sz="2400" i="1" dirty="0">
                <a:solidFill>
                  <a:srgbClr val="0070C0"/>
                </a:solidFill>
                <a:latin typeface="Bodoni MT Black" pitchFamily="18" charset="0"/>
              </a:rPr>
              <a:t>nemáme na půjčku</a:t>
            </a:r>
            <a:r>
              <a:rPr lang="cs-CZ" sz="2400" i="1" dirty="0">
                <a:latin typeface="Bodoni MT Black" pitchFamily="18" charset="0"/>
              </a:rPr>
              <a:t>, a naopak pokud </a:t>
            </a:r>
            <a:r>
              <a:rPr lang="cs-CZ" sz="2400" i="1" dirty="0" smtClean="0">
                <a:latin typeface="Bodoni MT Black" pitchFamily="18" charset="0"/>
              </a:rPr>
              <a:t>druhá rodina </a:t>
            </a:r>
            <a:r>
              <a:rPr lang="cs-CZ" sz="2400" i="1" dirty="0">
                <a:latin typeface="Bodoni MT Black" pitchFamily="18" charset="0"/>
              </a:rPr>
              <a:t>své příjmy zatím </a:t>
            </a:r>
            <a:r>
              <a:rPr lang="cs-CZ" sz="2400" i="1" dirty="0">
                <a:solidFill>
                  <a:srgbClr val="0070C0"/>
                </a:solidFill>
                <a:latin typeface="Bodoni MT Black" pitchFamily="18" charset="0"/>
              </a:rPr>
              <a:t>vhodně</a:t>
            </a:r>
            <a:r>
              <a:rPr lang="cs-CZ" sz="2400" i="1" dirty="0">
                <a:latin typeface="Bodoni MT Black" pitchFamily="18" charset="0"/>
              </a:rPr>
              <a:t> neukládá, aby si z jejich výnosů potom ono auto a dům koupila.</a:t>
            </a:r>
          </a:p>
        </p:txBody>
      </p:sp>
    </p:spTree>
    <p:extLst>
      <p:ext uri="{BB962C8B-B14F-4D97-AF65-F5344CB8AC3E}">
        <p14:creationId xmlns:p14="http://schemas.microsoft.com/office/powerpoint/2010/main" val="263207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i="1" dirty="0">
                <a:latin typeface="Bodoni MT Black" pitchFamily="18" charset="0"/>
              </a:rPr>
              <a:t>Co znamená mít životní úroveň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>
                <a:latin typeface="Bodoni MT Black" pitchFamily="18" charset="0"/>
              </a:rPr>
              <a:t>Životní úroveň zahrnuje nejen </a:t>
            </a:r>
            <a:r>
              <a:rPr lang="cs-CZ" sz="2400" i="1" dirty="0">
                <a:solidFill>
                  <a:srgbClr val="0070C0"/>
                </a:solidFill>
                <a:latin typeface="Bodoni MT Black" pitchFamily="18" charset="0"/>
              </a:rPr>
              <a:t>spotřební předměty</a:t>
            </a:r>
            <a:r>
              <a:rPr lang="cs-CZ" sz="2400" i="1" dirty="0">
                <a:latin typeface="Bodoni MT Black" pitchFamily="18" charset="0"/>
              </a:rPr>
              <a:t>, má celkem tři </a:t>
            </a:r>
            <a:r>
              <a:rPr lang="cs-CZ" sz="2400" b="1" i="1" dirty="0">
                <a:latin typeface="Bodoni MT Black" pitchFamily="18" charset="0"/>
              </a:rPr>
              <a:t>složky:</a:t>
            </a:r>
          </a:p>
          <a:p>
            <a:pPr marL="0" indent="0">
              <a:buNone/>
            </a:pPr>
            <a:r>
              <a:rPr lang="cs-CZ" sz="2000" b="1" i="1" dirty="0" smtClean="0">
                <a:latin typeface="Bodoni MT Black" pitchFamily="18" charset="0"/>
              </a:rPr>
              <a:t>	a</a:t>
            </a:r>
            <a:r>
              <a:rPr lang="cs-CZ" sz="2000" b="1" i="1" dirty="0">
                <a:latin typeface="Bodoni MT Black" pitchFamily="18" charset="0"/>
              </a:rPr>
              <a:t>) </a:t>
            </a:r>
            <a:r>
              <a:rPr lang="cs-CZ" sz="2000" i="1" dirty="0">
                <a:latin typeface="Bodoni MT Black" pitchFamily="18" charset="0"/>
              </a:rPr>
              <a:t>kolik statků a služeb obyvatelstvo spotřebuje </a:t>
            </a:r>
            <a:r>
              <a:rPr lang="cs-CZ" sz="2000" i="1" dirty="0" smtClean="0">
                <a:latin typeface="Bodoni MT Black" pitchFamily="18" charset="0"/>
              </a:rPr>
              <a:t>	(nakupuje</a:t>
            </a:r>
            <a:r>
              <a:rPr lang="cs-CZ" sz="2000" i="1" dirty="0">
                <a:latin typeface="Bodoni MT Black" pitchFamily="18" charset="0"/>
              </a:rPr>
              <a:t>) a v jaké kvalitě,</a:t>
            </a:r>
          </a:p>
          <a:p>
            <a:pPr marL="0" indent="0">
              <a:buNone/>
            </a:pPr>
            <a:r>
              <a:rPr lang="cs-CZ" sz="2000" b="1" i="1" dirty="0" smtClean="0">
                <a:latin typeface="Bodoni MT Black" pitchFamily="18" charset="0"/>
              </a:rPr>
              <a:t>	b</a:t>
            </a:r>
            <a:r>
              <a:rPr lang="cs-CZ" sz="2000" b="1" i="1" dirty="0">
                <a:latin typeface="Bodoni MT Black" pitchFamily="18" charset="0"/>
              </a:rPr>
              <a:t>) </a:t>
            </a:r>
            <a:r>
              <a:rPr lang="cs-CZ" sz="2000" i="1" dirty="0">
                <a:latin typeface="Bodoni MT Black" pitchFamily="18" charset="0"/>
              </a:rPr>
              <a:t>kolik statků a služeb je obyvatelstvu </a:t>
            </a:r>
            <a:r>
              <a:rPr lang="cs-CZ" sz="2000" i="1" dirty="0" smtClean="0">
                <a:latin typeface="Bodoni MT Black" pitchFamily="18" charset="0"/>
              </a:rPr>
              <a:t> 	poskytováno </a:t>
            </a:r>
            <a:r>
              <a:rPr lang="cs-CZ" sz="2000" i="1" dirty="0">
                <a:latin typeface="Bodoni MT Black" pitchFamily="18" charset="0"/>
              </a:rPr>
              <a:t>státem a v jaké kvalitě,</a:t>
            </a:r>
          </a:p>
          <a:p>
            <a:pPr marL="0" indent="0">
              <a:buNone/>
            </a:pPr>
            <a:r>
              <a:rPr lang="cs-CZ" sz="2000" b="1" i="1" dirty="0" smtClean="0">
                <a:latin typeface="Bodoni MT Black" pitchFamily="18" charset="0"/>
              </a:rPr>
              <a:t>	c</a:t>
            </a:r>
            <a:r>
              <a:rPr lang="cs-CZ" sz="2000" b="1" i="1" dirty="0">
                <a:latin typeface="Bodoni MT Black" pitchFamily="18" charset="0"/>
              </a:rPr>
              <a:t>) </a:t>
            </a:r>
            <a:r>
              <a:rPr lang="cs-CZ" sz="2000" i="1" dirty="0">
                <a:latin typeface="Bodoni MT Black" pitchFamily="18" charset="0"/>
              </a:rPr>
              <a:t>úroveň životních podmínek (životní prostředí, </a:t>
            </a:r>
            <a:r>
              <a:rPr lang="cs-CZ" sz="2000" i="1" dirty="0" smtClean="0">
                <a:latin typeface="Bodoni MT Black" pitchFamily="18" charset="0"/>
              </a:rPr>
              <a:t>	množství </a:t>
            </a:r>
            <a:r>
              <a:rPr lang="cs-CZ" sz="2000" i="1" dirty="0">
                <a:latin typeface="Bodoni MT Black" pitchFamily="18" charset="0"/>
              </a:rPr>
              <a:t>volného </a:t>
            </a:r>
            <a:r>
              <a:rPr lang="cs-CZ" sz="2000" i="1" dirty="0" smtClean="0">
                <a:latin typeface="Bodoni MT Black" pitchFamily="18" charset="0"/>
              </a:rPr>
              <a:t>času, atd.).</a:t>
            </a:r>
            <a:endParaRPr lang="cs-CZ" sz="2000" i="1" dirty="0"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28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i="1" dirty="0">
                <a:latin typeface="Bodoni MT Black" pitchFamily="18" charset="0"/>
              </a:rPr>
              <a:t>Co znamená mít životní úroveň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99592" y="1700808"/>
            <a:ext cx="7125112" cy="40514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i="1" dirty="0">
                <a:solidFill>
                  <a:srgbClr val="0070C0"/>
                </a:solidFill>
                <a:latin typeface="Bodoni MT Black" pitchFamily="18" charset="0"/>
              </a:rPr>
              <a:t>Životní úroveň </a:t>
            </a:r>
            <a:r>
              <a:rPr lang="cs-CZ" sz="2800" i="1" dirty="0" smtClean="0">
                <a:solidFill>
                  <a:srgbClr val="0070C0"/>
                </a:solidFill>
                <a:latin typeface="Bodoni MT Black" pitchFamily="18" charset="0"/>
              </a:rPr>
              <a:t>můžeme </a:t>
            </a:r>
            <a:r>
              <a:rPr lang="cs-CZ" sz="2800" i="1" dirty="0">
                <a:solidFill>
                  <a:srgbClr val="0070C0"/>
                </a:solidFill>
                <a:latin typeface="Bodoni MT Black" pitchFamily="18" charset="0"/>
              </a:rPr>
              <a:t>měřit. </a:t>
            </a:r>
            <a:endParaRPr lang="cs-CZ" sz="2800" i="1" dirty="0" smtClean="0">
              <a:solidFill>
                <a:srgbClr val="0070C0"/>
              </a:solidFill>
              <a:latin typeface="Bodoni MT Black" pitchFamily="18" charset="0"/>
            </a:endParaRPr>
          </a:p>
          <a:p>
            <a:pPr marL="0" indent="0">
              <a:buNone/>
            </a:pPr>
            <a:r>
              <a:rPr lang="cs-CZ" i="1" dirty="0">
                <a:latin typeface="Bodoni MT Black" pitchFamily="18" charset="0"/>
              </a:rPr>
              <a:t>	N</a:t>
            </a:r>
            <a:r>
              <a:rPr lang="cs-CZ" i="1" dirty="0" smtClean="0">
                <a:latin typeface="Bodoni MT Black" pitchFamily="18" charset="0"/>
              </a:rPr>
              <a:t>apříklad </a:t>
            </a:r>
            <a:r>
              <a:rPr lang="cs-CZ" i="1" dirty="0">
                <a:latin typeface="Bodoni MT Black" pitchFamily="18" charset="0"/>
              </a:rPr>
              <a:t>:</a:t>
            </a:r>
          </a:p>
          <a:p>
            <a:pPr>
              <a:buFont typeface="Wingdings" pitchFamily="2" charset="2"/>
              <a:buChar char="q"/>
            </a:pPr>
            <a:r>
              <a:rPr lang="cs-CZ" i="1" dirty="0">
                <a:latin typeface="Bodoni MT Black" pitchFamily="18" charset="0"/>
              </a:rPr>
              <a:t>K</a:t>
            </a:r>
            <a:r>
              <a:rPr lang="cs-CZ" i="1" dirty="0" smtClean="0">
                <a:latin typeface="Bodoni MT Black" pitchFamily="18" charset="0"/>
              </a:rPr>
              <a:t>olik </a:t>
            </a:r>
            <a:r>
              <a:rPr lang="cs-CZ" i="1" dirty="0">
                <a:latin typeface="Bodoni MT Black" pitchFamily="18" charset="0"/>
              </a:rPr>
              <a:t>domácností vlastní auto, kolik se průměrně spotřebuje masa, zeleniny, </a:t>
            </a:r>
            <a:r>
              <a:rPr lang="cs-CZ" i="1" dirty="0" smtClean="0">
                <a:latin typeface="Bodoni MT Black" pitchFamily="18" charset="0"/>
              </a:rPr>
              <a:t>mléčných výrobků …. .</a:t>
            </a:r>
            <a:endParaRPr lang="cs-CZ" i="1" dirty="0">
              <a:latin typeface="Bodoni MT Black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i="1" dirty="0">
                <a:latin typeface="Bodoni MT Black" pitchFamily="18" charset="0"/>
              </a:rPr>
              <a:t>Úroveň poskytovaných statků a služeb státem můžeme měřit např. počtem </a:t>
            </a:r>
            <a:r>
              <a:rPr lang="cs-CZ" i="1" dirty="0" smtClean="0">
                <a:latin typeface="Bodoni MT Black" pitchFamily="18" charset="0"/>
              </a:rPr>
              <a:t>domovů důchodců, průměrnou </a:t>
            </a:r>
            <a:r>
              <a:rPr lang="cs-CZ" i="1" dirty="0">
                <a:latin typeface="Bodoni MT Black" pitchFamily="18" charset="0"/>
              </a:rPr>
              <a:t>výší sociálních dávek atd.</a:t>
            </a:r>
          </a:p>
          <a:p>
            <a:pPr>
              <a:buFont typeface="Wingdings" pitchFamily="2" charset="2"/>
              <a:buChar char="q"/>
            </a:pPr>
            <a:r>
              <a:rPr lang="cs-CZ" i="1" dirty="0" smtClean="0">
                <a:latin typeface="Bodoni MT Black" pitchFamily="18" charset="0"/>
              </a:rPr>
              <a:t> </a:t>
            </a:r>
            <a:r>
              <a:rPr lang="cs-CZ" i="1" dirty="0">
                <a:latin typeface="Bodoni MT Black" pitchFamily="18" charset="0"/>
              </a:rPr>
              <a:t>Ú</a:t>
            </a:r>
            <a:r>
              <a:rPr lang="cs-CZ" i="1" dirty="0" smtClean="0">
                <a:latin typeface="Bodoni MT Black" pitchFamily="18" charset="0"/>
              </a:rPr>
              <a:t>roveň </a:t>
            </a:r>
            <a:r>
              <a:rPr lang="cs-CZ" i="1" dirty="0">
                <a:latin typeface="Bodoni MT Black" pitchFamily="18" charset="0"/>
              </a:rPr>
              <a:t>životních podmínek může vyjadřovat délka pracovní doby, stupeň </a:t>
            </a:r>
            <a:r>
              <a:rPr lang="cs-CZ" i="1" dirty="0" smtClean="0">
                <a:latin typeface="Bodoni MT Black" pitchFamily="18" charset="0"/>
              </a:rPr>
              <a:t>znečištění ovzduší, jak myslíme na budoucnost.</a:t>
            </a:r>
            <a:endParaRPr lang="cs-CZ" i="1" dirty="0"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47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i="1" dirty="0">
                <a:latin typeface="Bodoni MT Black" pitchFamily="18" charset="0"/>
              </a:rPr>
              <a:t>Co znamená mít životní úroveň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600" i="1" dirty="0">
                <a:latin typeface="Bodoni MT Black" pitchFamily="18" charset="0"/>
              </a:rPr>
              <a:t>P</a:t>
            </a:r>
            <a:r>
              <a:rPr lang="cs-CZ" sz="2600" i="1" dirty="0" smtClean="0">
                <a:latin typeface="Bodoni MT Black" pitchFamily="18" charset="0"/>
              </a:rPr>
              <a:t>odívejme se, </a:t>
            </a:r>
            <a:r>
              <a:rPr lang="cs-CZ" sz="2600" i="1" dirty="0">
                <a:latin typeface="Bodoni MT Black" pitchFamily="18" charset="0"/>
              </a:rPr>
              <a:t>kolik minimálně by měl činit příjem jednotlivce. K </a:t>
            </a:r>
            <a:r>
              <a:rPr lang="cs-CZ" sz="2600" i="1" dirty="0" smtClean="0">
                <a:latin typeface="Bodoni MT Black" pitchFamily="18" charset="0"/>
              </a:rPr>
              <a:t>tomu stát </a:t>
            </a:r>
            <a:r>
              <a:rPr lang="cs-CZ" sz="2600" i="1" dirty="0">
                <a:latin typeface="Bodoni MT Black" pitchFamily="18" charset="0"/>
              </a:rPr>
              <a:t>stanoví: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dirty="0">
                <a:solidFill>
                  <a:srgbClr val="0070C0"/>
                </a:solidFill>
                <a:latin typeface="Bodoni MT Black" pitchFamily="18" charset="0"/>
              </a:rPr>
              <a:t>životní minimum </a:t>
            </a:r>
            <a:r>
              <a:rPr lang="cs-CZ" sz="2400" i="1" dirty="0">
                <a:latin typeface="Bodoni MT Black" pitchFamily="18" charset="0"/>
              </a:rPr>
              <a:t>– </a:t>
            </a:r>
            <a:r>
              <a:rPr lang="cs-CZ" sz="2400" i="1" dirty="0" smtClean="0">
                <a:latin typeface="Bodoni MT Black" pitchFamily="18" charset="0"/>
              </a:rPr>
              <a:t>částka považována </a:t>
            </a:r>
            <a:r>
              <a:rPr lang="cs-CZ" sz="2400" i="1" dirty="0">
                <a:latin typeface="Bodoni MT Black" pitchFamily="18" charset="0"/>
              </a:rPr>
              <a:t>za minimální hranici k zajištění výživy a </a:t>
            </a:r>
            <a:r>
              <a:rPr lang="cs-CZ" sz="2400" i="1" dirty="0" smtClean="0">
                <a:latin typeface="Bodoni MT Black" pitchFamily="18" charset="0"/>
              </a:rPr>
              <a:t>ostatních základních </a:t>
            </a:r>
            <a:r>
              <a:rPr lang="cs-CZ" sz="2400" i="1" dirty="0">
                <a:latin typeface="Bodoni MT Black" pitchFamily="18" charset="0"/>
              </a:rPr>
              <a:t>osobních potřeb. Nepočítají se do něj náklady na bydlení, které </a:t>
            </a:r>
            <a:r>
              <a:rPr lang="cs-CZ" sz="2400" i="1" dirty="0" smtClean="0">
                <a:latin typeface="Bodoni MT Black" pitchFamily="18" charset="0"/>
              </a:rPr>
              <a:t>jsou samostatným </a:t>
            </a:r>
            <a:r>
              <a:rPr lang="cs-CZ" sz="2400" i="1" dirty="0">
                <a:latin typeface="Bodoni MT Black" pitchFamily="18" charset="0"/>
              </a:rPr>
              <a:t>příspěvkem na bydlení;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dirty="0">
                <a:solidFill>
                  <a:srgbClr val="0070C0"/>
                </a:solidFill>
                <a:latin typeface="Bodoni MT Black" pitchFamily="18" charset="0"/>
              </a:rPr>
              <a:t>existenční minimum </a:t>
            </a:r>
            <a:r>
              <a:rPr lang="cs-CZ" sz="2400" i="1" dirty="0">
                <a:latin typeface="Bodoni MT Black" pitchFamily="18" charset="0"/>
              </a:rPr>
              <a:t>– minimální hranice příjmů nutná pro přežití.</a:t>
            </a:r>
            <a:r>
              <a:rPr lang="cs-CZ" sz="2400" i="1" dirty="0" smtClean="0">
                <a:latin typeface="Bodoni MT Black" pitchFamily="18" charset="0"/>
              </a:rPr>
              <a:t>.</a:t>
            </a:r>
            <a:endParaRPr lang="cs-CZ" sz="2400" i="1" dirty="0"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38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i="1" dirty="0">
                <a:latin typeface="Bodoni MT Black" pitchFamily="18" charset="0"/>
              </a:rPr>
              <a:t>Co znamená mít životní úroveň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400" b="1" i="1" dirty="0">
                <a:latin typeface="Bodoni MT Black" pitchFamily="18" charset="0"/>
              </a:rPr>
              <a:t>Příklad: </a:t>
            </a:r>
            <a:endParaRPr lang="cs-CZ" sz="2400" b="1" i="1" dirty="0" smtClean="0">
              <a:latin typeface="Bodoni MT Black" pitchFamily="18" charset="0"/>
            </a:endParaRPr>
          </a:p>
          <a:p>
            <a:pPr marL="0" indent="0">
              <a:buNone/>
            </a:pPr>
            <a:r>
              <a:rPr lang="cs-CZ" sz="2400" i="1" dirty="0" smtClean="0">
                <a:latin typeface="Bodoni MT Black" pitchFamily="18" charset="0"/>
              </a:rPr>
              <a:t>Životní </a:t>
            </a:r>
            <a:r>
              <a:rPr lang="cs-CZ" sz="2400" i="1" dirty="0">
                <a:latin typeface="Bodoni MT Black" pitchFamily="18" charset="0"/>
              </a:rPr>
              <a:t>minimum se vyčíslí jako součet částek na jednotlivce, </a:t>
            </a:r>
            <a:r>
              <a:rPr lang="cs-CZ" sz="2400" i="1" dirty="0" smtClean="0">
                <a:latin typeface="Bodoni MT Black" pitchFamily="18" charset="0"/>
              </a:rPr>
              <a:t>které jsou </a:t>
            </a:r>
            <a:r>
              <a:rPr lang="cs-CZ" sz="2400" i="1" dirty="0">
                <a:latin typeface="Bodoni MT Black" pitchFamily="18" charset="0"/>
              </a:rPr>
              <a:t>odstupňovány podle věku</a:t>
            </a:r>
            <a:r>
              <a:rPr lang="cs-CZ" sz="2400" i="1" dirty="0" smtClean="0">
                <a:latin typeface="Bodoni MT Black" pitchFamily="18" charset="0"/>
              </a:rPr>
              <a:t>.</a:t>
            </a:r>
          </a:p>
          <a:p>
            <a:pPr marL="0" indent="0">
              <a:buNone/>
            </a:pPr>
            <a:endParaRPr lang="cs-CZ" sz="2400" i="1" dirty="0">
              <a:latin typeface="Bodoni MT Black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pl-PL" sz="2400" i="1" dirty="0">
                <a:latin typeface="Bodoni MT Black" pitchFamily="18" charset="0"/>
              </a:rPr>
              <a:t>V roce </a:t>
            </a:r>
            <a:r>
              <a:rPr lang="pl-PL" sz="2400" i="1" dirty="0" smtClean="0">
                <a:latin typeface="Bodoni MT Black" pitchFamily="18" charset="0"/>
              </a:rPr>
              <a:t>2009 </a:t>
            </a:r>
            <a:r>
              <a:rPr lang="pl-PL" sz="2400" i="1" dirty="0">
                <a:latin typeface="Bodoni MT Black" pitchFamily="18" charset="0"/>
              </a:rPr>
              <a:t>činila částka na nezaopatřené dítě do 6 let </a:t>
            </a:r>
            <a:r>
              <a:rPr lang="pl-PL" sz="2400" i="1" dirty="0" smtClean="0">
                <a:latin typeface="Bodoni MT Black" pitchFamily="18" charset="0"/>
              </a:rPr>
              <a:t> 1 </a:t>
            </a:r>
            <a:r>
              <a:rPr lang="pl-PL" sz="2400" i="1" dirty="0">
                <a:latin typeface="Bodoni MT Black" pitchFamily="18" charset="0"/>
              </a:rPr>
              <a:t>600 Kč, od 6 </a:t>
            </a:r>
            <a:r>
              <a:rPr lang="pl-PL" sz="2400" i="1" dirty="0" smtClean="0">
                <a:latin typeface="Bodoni MT Black" pitchFamily="18" charset="0"/>
              </a:rPr>
              <a:t>do </a:t>
            </a:r>
            <a:r>
              <a:rPr lang="cs-CZ" sz="2400" i="1" dirty="0" smtClean="0">
                <a:latin typeface="Bodoni MT Black" pitchFamily="18" charset="0"/>
              </a:rPr>
              <a:t>15 </a:t>
            </a:r>
            <a:r>
              <a:rPr lang="cs-CZ" sz="2400" i="1" dirty="0">
                <a:latin typeface="Bodoni MT Black" pitchFamily="18" charset="0"/>
              </a:rPr>
              <a:t>let 1 960 Kč, od 15 do 26 let 2 250 Kč. Pro dospělé, </a:t>
            </a:r>
            <a:r>
              <a:rPr lang="cs-CZ" sz="2400" i="1" dirty="0" smtClean="0">
                <a:latin typeface="Bodoni MT Black" pitchFamily="18" charset="0"/>
              </a:rPr>
              <a:t>které by </a:t>
            </a:r>
            <a:r>
              <a:rPr lang="cs-CZ" sz="2400" i="1" dirty="0">
                <a:latin typeface="Bodoni MT Black" pitchFamily="18" charset="0"/>
              </a:rPr>
              <a:t>od 15 let </a:t>
            </a:r>
            <a:r>
              <a:rPr lang="cs-CZ" sz="2400" i="1" dirty="0" smtClean="0">
                <a:latin typeface="Bodoni MT Black" pitchFamily="18" charset="0"/>
              </a:rPr>
              <a:t> nebyly nezaopatřenými </a:t>
            </a:r>
            <a:r>
              <a:rPr lang="cs-CZ" sz="2400" i="1" dirty="0">
                <a:latin typeface="Bodoni MT Black" pitchFamily="18" charset="0"/>
              </a:rPr>
              <a:t>osobami, činí tato částka pro první </a:t>
            </a:r>
            <a:r>
              <a:rPr lang="cs-CZ" sz="2400" i="1" dirty="0" smtClean="0">
                <a:latin typeface="Bodoni MT Black" pitchFamily="18" charset="0"/>
              </a:rPr>
              <a:t>osobu v </a:t>
            </a:r>
            <a:r>
              <a:rPr lang="cs-CZ" sz="2400" i="1" dirty="0">
                <a:latin typeface="Bodoni MT Black" pitchFamily="18" charset="0"/>
              </a:rPr>
              <a:t>domácnosti 2 880 Kč a pro další osoby 2 600 Kč. Osamělý jednotlivec </a:t>
            </a:r>
            <a:r>
              <a:rPr lang="cs-CZ" sz="2400" i="1" dirty="0" smtClean="0">
                <a:latin typeface="Bodoni MT Black" pitchFamily="18" charset="0"/>
              </a:rPr>
              <a:t>má životní </a:t>
            </a:r>
            <a:r>
              <a:rPr lang="cs-CZ" sz="2400" i="1" dirty="0">
                <a:latin typeface="Bodoni MT Black" pitchFamily="18" charset="0"/>
              </a:rPr>
              <a:t>minimum 3 126 Kč</a:t>
            </a:r>
            <a:r>
              <a:rPr lang="cs-CZ" sz="2400" i="1" dirty="0" smtClean="0">
                <a:latin typeface="Bodoni MT Black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rgbClr val="0070C0"/>
                </a:solidFill>
                <a:latin typeface="Bodoni MT Black" pitchFamily="18" charset="0"/>
              </a:rPr>
              <a:t>Vypočítej životní minimum pro rodinu s dvěma dětmi?????</a:t>
            </a:r>
            <a:endParaRPr lang="cs-CZ" sz="2400" i="1" dirty="0">
              <a:solidFill>
                <a:srgbClr val="0070C0"/>
              </a:solidFill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418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i="1" dirty="0">
                <a:latin typeface="Bodoni MT Black" pitchFamily="18" charset="0"/>
              </a:rPr>
              <a:t>Co znamená mít životní úroveň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i="1" dirty="0" smtClean="0">
                <a:latin typeface="Bodoni MT Black" pitchFamily="18" charset="0"/>
              </a:rPr>
              <a:t>V </a:t>
            </a:r>
            <a:r>
              <a:rPr lang="pl-PL" sz="2800" i="1" dirty="0">
                <a:latin typeface="Bodoni MT Black" pitchFamily="18" charset="0"/>
              </a:rPr>
              <a:t>roce </a:t>
            </a:r>
            <a:r>
              <a:rPr lang="pl-PL" sz="2800" i="1" dirty="0" smtClean="0">
                <a:latin typeface="Bodoni MT Black" pitchFamily="18" charset="0"/>
              </a:rPr>
              <a:t>2009 </a:t>
            </a:r>
            <a:r>
              <a:rPr lang="pl-PL" sz="2800" i="1" dirty="0">
                <a:latin typeface="Bodoni MT Black" pitchFamily="18" charset="0"/>
              </a:rPr>
              <a:t>by </a:t>
            </a:r>
            <a:r>
              <a:rPr lang="pl-PL" sz="2800" i="1" dirty="0" smtClean="0">
                <a:latin typeface="Bodoni MT Black" pitchFamily="18" charset="0"/>
              </a:rPr>
              <a:t>činilo životní minimum pro čtyřčlenou rodinu:</a:t>
            </a:r>
          </a:p>
          <a:p>
            <a:pPr marL="0" indent="0">
              <a:buNone/>
            </a:pPr>
            <a:r>
              <a:rPr lang="pl-PL" sz="2800" i="1" dirty="0" smtClean="0">
                <a:latin typeface="Bodoni MT Black" pitchFamily="18" charset="0"/>
              </a:rPr>
              <a:t> </a:t>
            </a:r>
            <a:r>
              <a:rPr lang="pl-PL" sz="2800" i="1" dirty="0">
                <a:latin typeface="Bodoni MT Black" pitchFamily="18" charset="0"/>
              </a:rPr>
              <a:t>2 880 + 2 600 + 1 960 + 1 960 </a:t>
            </a:r>
            <a:r>
              <a:rPr lang="pl-PL" sz="2800" i="1" dirty="0" smtClean="0">
                <a:latin typeface="Bodoni MT Black" pitchFamily="18" charset="0"/>
              </a:rPr>
              <a:t>=</a:t>
            </a:r>
          </a:p>
          <a:p>
            <a:pPr marL="0" indent="0">
              <a:buNone/>
            </a:pPr>
            <a:r>
              <a:rPr lang="pl-PL" sz="2800" i="1" dirty="0">
                <a:latin typeface="Bodoni MT Black" pitchFamily="18" charset="0"/>
              </a:rPr>
              <a:t>=</a:t>
            </a:r>
            <a:r>
              <a:rPr lang="pl-PL" sz="2800" i="1" dirty="0" smtClean="0">
                <a:latin typeface="Bodoni MT Black" pitchFamily="18" charset="0"/>
              </a:rPr>
              <a:t> </a:t>
            </a:r>
            <a:r>
              <a:rPr lang="pl-PL" sz="2800" i="1" u="sng" dirty="0">
                <a:solidFill>
                  <a:srgbClr val="0070C0"/>
                </a:solidFill>
                <a:latin typeface="Bodoni MT Black" pitchFamily="18" charset="0"/>
              </a:rPr>
              <a:t>9 400 Kč.</a:t>
            </a:r>
          </a:p>
          <a:p>
            <a:pPr marL="0" indent="0">
              <a:buNone/>
            </a:pPr>
            <a:r>
              <a:rPr lang="cs-CZ" sz="2800" i="1" dirty="0">
                <a:latin typeface="Bodoni MT Black" pitchFamily="18" charset="0"/>
              </a:rPr>
              <a:t>Existenční minimum jednotlivce v roce </a:t>
            </a:r>
            <a:r>
              <a:rPr lang="cs-CZ" sz="2800" i="1" dirty="0" smtClean="0">
                <a:latin typeface="Bodoni MT Black" pitchFamily="18" charset="0"/>
              </a:rPr>
              <a:t>2009 </a:t>
            </a:r>
            <a:r>
              <a:rPr lang="cs-CZ" sz="2800" i="1" dirty="0">
                <a:latin typeface="Bodoni MT Black" pitchFamily="18" charset="0"/>
              </a:rPr>
              <a:t>bylo </a:t>
            </a:r>
            <a:r>
              <a:rPr lang="cs-CZ" sz="2800" i="1" dirty="0">
                <a:solidFill>
                  <a:srgbClr val="0070C0"/>
                </a:solidFill>
                <a:latin typeface="Bodoni MT Black" pitchFamily="18" charset="0"/>
              </a:rPr>
              <a:t>2 020 Kč </a:t>
            </a:r>
            <a:r>
              <a:rPr lang="cs-CZ" sz="2800" i="1" dirty="0">
                <a:latin typeface="Bodoni MT Black" pitchFamily="18" charset="0"/>
              </a:rPr>
              <a:t>měsíčně.</a:t>
            </a:r>
          </a:p>
          <a:p>
            <a:pPr marL="0" indent="0">
              <a:buNone/>
            </a:pPr>
            <a:r>
              <a:rPr lang="cs-CZ" sz="1700" i="1" dirty="0">
                <a:latin typeface="Bodoni MT Black" pitchFamily="18" charset="0"/>
              </a:rPr>
              <a:t>Tyto částky se často mění. Proto aktuální údaje naleznete na stránkách </a:t>
            </a:r>
            <a:r>
              <a:rPr lang="cs-CZ" sz="1700" b="1" i="1" u="sng" dirty="0">
                <a:latin typeface="Bodoni MT Black" pitchFamily="18" charset="0"/>
              </a:rPr>
              <a:t>www.mpsv.cz</a:t>
            </a:r>
            <a:r>
              <a:rPr lang="cs-CZ" sz="1700" i="1" dirty="0">
                <a:latin typeface="Bodoni MT Black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3632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2825284"/>
          </a:xfrm>
        </p:spPr>
        <p:txBody>
          <a:bodyPr/>
          <a:lstStyle/>
          <a:p>
            <a:r>
              <a:rPr lang="cs-CZ" sz="1800" i="1" dirty="0"/>
              <a:t>Citace: </a:t>
            </a:r>
            <a:br>
              <a:rPr lang="cs-CZ" sz="1800" i="1" dirty="0"/>
            </a:br>
            <a:r>
              <a:rPr lang="cs-CZ" sz="1800" i="1" dirty="0" smtClean="0"/>
              <a:t>Petr </a:t>
            </a:r>
            <a:r>
              <a:rPr lang="cs-CZ" sz="1800" i="1" dirty="0" err="1"/>
              <a:t>Klínský</a:t>
            </a:r>
            <a:r>
              <a:rPr lang="cs-CZ" sz="1800" i="1" dirty="0"/>
              <a:t>, Danuše Chromá, Svatava Tesařová, Michal Janák – Finanční gramotnost obsah a příklady z praxe škol. Praha: Národní ústav odborného vzdělávání, 2008.</a:t>
            </a:r>
            <a:r>
              <a:rPr lang="cs-CZ" sz="1800" dirty="0"/>
              <a:t> </a:t>
            </a:r>
            <a:r>
              <a:rPr lang="cs-CZ" sz="1800" i="1" dirty="0"/>
              <a:t>ISBN 978‑80‑87063‑13‑2</a:t>
            </a:r>
            <a:r>
              <a:rPr lang="cs-CZ" i="1" dirty="0"/>
              <a:t/>
            </a:r>
            <a:br>
              <a:rPr lang="cs-CZ" i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056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319</TotalTime>
  <Words>462</Words>
  <Application>Microsoft Office PowerPoint</Application>
  <PresentationFormat>Předvádění na obrazovce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Spring</vt:lpstr>
      <vt:lpstr>Prezentace aplikace PowerPoint</vt:lpstr>
      <vt:lpstr>Anotace</vt:lpstr>
      <vt:lpstr>Co znamená mít životní úroveň</vt:lpstr>
      <vt:lpstr>Co znamená mít životní úroveň</vt:lpstr>
      <vt:lpstr>Co znamená mít životní úroveň</vt:lpstr>
      <vt:lpstr>Co znamená mít životní úroveň</vt:lpstr>
      <vt:lpstr>Co znamená mít životní úroveň</vt:lpstr>
      <vt:lpstr>Co znamená mít životní úroveň</vt:lpstr>
      <vt:lpstr>Co znamená mít životní úroveň</vt:lpstr>
      <vt:lpstr>Citace:  Petr Klínský, Danuše Chromá, Svatava Tesařová, Michal Janák – Finanční gramotnost obsah a příklady z praxe škol. Praha: Národní ústav odborného vzdělávání, 2008. ISBN 978‑80‑87063‑13‑2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22</cp:revision>
  <dcterms:created xsi:type="dcterms:W3CDTF">2013-07-31T15:17:27Z</dcterms:created>
  <dcterms:modified xsi:type="dcterms:W3CDTF">2013-11-14T08:02:56Z</dcterms:modified>
</cp:coreProperties>
</file>