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63C28E-B51D-478D-9C8C-8425EC821704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ED75F-01BD-45B4-A0E1-56499A18B9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553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ED75F-01BD-45B4-A0E1-56499A18B94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202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ED75F-01BD-45B4-A0E1-56499A18B94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202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ED75F-01BD-45B4-A0E1-56499A18B94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202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132ED5-8A6D-480A-9893-05F7E3BC47DC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C7851A0-F3F1-4130-83EA-3424AF9FB80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701433"/>
              </p:ext>
            </p:extLst>
          </p:nvPr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lang="cs-CZ" sz="2400" b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VY_62_INOVACE_0901_FINANČNÍ</a:t>
                      </a:r>
                      <a:r>
                        <a:rPr lang="cs-CZ" sz="2400" b="1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Pojem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_FINANČNÍ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REZERVA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31.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20. 6. 20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373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/>
          <a:lstStyle/>
          <a:p>
            <a:pPr>
              <a:buFont typeface="Arial" charset="0"/>
              <a:buNone/>
            </a:pPr>
            <a:r>
              <a:rPr lang="cs-CZ" i="1" dirty="0"/>
              <a:t>Prezentace je určena pro žáky 6. – 9. ročníku., vzdělávací oblast finanční gramotnost, tematický okruh </a:t>
            </a:r>
            <a:r>
              <a:rPr lang="cs-CZ" i="1" dirty="0" smtClean="0"/>
              <a:t>finanční rezerva. </a:t>
            </a:r>
            <a:r>
              <a:rPr lang="cs-CZ" i="1" dirty="0"/>
              <a:t>Cílem </a:t>
            </a:r>
            <a:r>
              <a:rPr lang="cs-CZ" i="1" dirty="0" smtClean="0"/>
              <a:t>prezentace </a:t>
            </a:r>
            <a:r>
              <a:rPr lang="cs-CZ" i="1" dirty="0"/>
              <a:t>je, </a:t>
            </a:r>
            <a:r>
              <a:rPr lang="cs-CZ" i="1" dirty="0" smtClean="0"/>
              <a:t>uvědomit si jak je důležité si vytvářet finanční rezervu na horší časy.</a:t>
            </a:r>
            <a:r>
              <a:rPr lang="cs-CZ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793289" y="4797152"/>
            <a:ext cx="6512511" cy="718016"/>
          </a:xfrm>
        </p:spPr>
        <p:txBody>
          <a:bodyPr/>
          <a:lstStyle/>
          <a:p>
            <a:pPr marL="0" indent="0">
              <a:buNone/>
            </a:pPr>
            <a:r>
              <a:rPr lang="cs-CZ" sz="3600" i="1" dirty="0">
                <a:solidFill>
                  <a:srgbClr val="0070C0"/>
                </a:solidFill>
              </a:rPr>
              <a:t>Rodinný rozpočet s rezervou</a:t>
            </a:r>
            <a:endParaRPr lang="cs-CZ" sz="3600" i="1" dirty="0">
              <a:latin typeface="Bodoni MT Black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971600" y="1772816"/>
            <a:ext cx="7125112" cy="405143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i="1" dirty="0" smtClean="0">
                <a:solidFill>
                  <a:srgbClr val="0070C0"/>
                </a:solidFill>
                <a:latin typeface="+mj-lt"/>
              </a:rPr>
              <a:t>Příklad: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0070C0"/>
                </a:solidFill>
                <a:latin typeface="+mj-lt"/>
              </a:rPr>
              <a:t>Rodina Novákových má měsíční výdaje 35 400Kč, tudíž by jejich finanční rezerva měla být </a:t>
            </a:r>
            <a:r>
              <a:rPr lang="cs-CZ" i="1" dirty="0" smtClean="0">
                <a:solidFill>
                  <a:srgbClr val="FF0000"/>
                </a:solidFill>
                <a:latin typeface="+mj-lt"/>
              </a:rPr>
              <a:t>trojnásobek</a:t>
            </a:r>
            <a:r>
              <a:rPr lang="cs-CZ" i="1" dirty="0" smtClean="0">
                <a:solidFill>
                  <a:srgbClr val="0070C0"/>
                </a:solidFill>
                <a:latin typeface="+mj-lt"/>
              </a:rPr>
              <a:t> až </a:t>
            </a:r>
            <a:r>
              <a:rPr lang="cs-CZ" i="1" dirty="0" smtClean="0">
                <a:solidFill>
                  <a:srgbClr val="FF0000"/>
                </a:solidFill>
                <a:latin typeface="+mj-lt"/>
              </a:rPr>
              <a:t>šestinásobek</a:t>
            </a:r>
            <a:r>
              <a:rPr lang="cs-CZ" i="1" dirty="0" smtClean="0">
                <a:solidFill>
                  <a:srgbClr val="0070C0"/>
                </a:solidFill>
                <a:latin typeface="+mj-lt"/>
              </a:rPr>
              <a:t> průměrných měsíčních výdajů.</a:t>
            </a:r>
          </a:p>
          <a:p>
            <a:pPr marL="0" indent="0">
              <a:buNone/>
            </a:pPr>
            <a:endParaRPr lang="cs-CZ" i="1" dirty="0" smtClean="0">
              <a:solidFill>
                <a:srgbClr val="0070C0"/>
              </a:solidFill>
              <a:latin typeface="+mj-lt"/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Jaká by měla být rezerva Novákových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Bodoni MT Black" pitchFamily="18" charset="0"/>
              </a:rPr>
              <a:t>?</a:t>
            </a:r>
            <a:endParaRPr lang="cs-CZ" dirty="0">
              <a:solidFill>
                <a:schemeClr val="bg2">
                  <a:lumMod val="10000"/>
                </a:schemeClr>
              </a:solidFill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51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793289" y="4797152"/>
            <a:ext cx="6512511" cy="718016"/>
          </a:xfrm>
        </p:spPr>
        <p:txBody>
          <a:bodyPr/>
          <a:lstStyle/>
          <a:p>
            <a:pPr marL="0" indent="0">
              <a:buNone/>
            </a:pPr>
            <a:r>
              <a:rPr lang="cs-CZ" sz="3600" i="1" dirty="0">
                <a:solidFill>
                  <a:srgbClr val="0070C0"/>
                </a:solidFill>
              </a:rPr>
              <a:t>Rodinný rozpočet s rezervou</a:t>
            </a:r>
            <a:endParaRPr lang="cs-CZ" sz="3600" i="1" dirty="0">
              <a:latin typeface="Bodoni MT Black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971600" y="1772816"/>
            <a:ext cx="7125112" cy="405143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Finanční rezerva u Novákových by měla být mezi 106 000Kč až 212 000Kč.</a:t>
            </a:r>
          </a:p>
          <a:p>
            <a:pPr marL="0" indent="0">
              <a:buNone/>
            </a:pPr>
            <a:endParaRPr lang="cs-CZ" sz="2800" i="1" dirty="0" smtClean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Samozřejmě výše těchto rezerv bude vždy značně individuální.</a:t>
            </a:r>
            <a:endParaRPr lang="cs-CZ" sz="2400" i="1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767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793289" y="4797152"/>
            <a:ext cx="6512511" cy="718016"/>
          </a:xfrm>
        </p:spPr>
        <p:txBody>
          <a:bodyPr/>
          <a:lstStyle/>
          <a:p>
            <a:pPr marL="0" indent="0">
              <a:buNone/>
            </a:pPr>
            <a:r>
              <a:rPr lang="cs-CZ" sz="3600" i="1" dirty="0">
                <a:solidFill>
                  <a:srgbClr val="0070C0"/>
                </a:solidFill>
              </a:rPr>
              <a:t>Rodinný rozpočet s rezervou</a:t>
            </a:r>
            <a:endParaRPr lang="cs-CZ" sz="3600" i="1" dirty="0">
              <a:latin typeface="Bodoni MT Black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971600" y="1772816"/>
            <a:ext cx="7125112" cy="405143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i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106 000Kč je však velice vysoká částka, část rezerv by měla být ve formě ???????</a:t>
            </a:r>
          </a:p>
          <a:p>
            <a:pPr marL="0" indent="0">
              <a:buNone/>
            </a:pPr>
            <a:endParaRPr lang="cs-CZ" sz="2800" i="1" dirty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marL="0" indent="0">
              <a:buNone/>
            </a:pPr>
            <a:r>
              <a:rPr lang="cs-CZ" sz="2800" i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Bankovních vkladů, které přinášejí úroky,  cenných papírů, akcií atd.</a:t>
            </a:r>
            <a:endParaRPr lang="cs-CZ" sz="2800" i="1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292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1772816"/>
            <a:ext cx="6512511" cy="2016224"/>
          </a:xfrm>
        </p:spPr>
        <p:txBody>
          <a:bodyPr/>
          <a:lstStyle/>
          <a:p>
            <a:pPr algn="l"/>
            <a:r>
              <a:rPr lang="cs-CZ" sz="1800" i="1" dirty="0"/>
              <a:t>Citace: </a:t>
            </a:r>
            <a:br>
              <a:rPr lang="cs-CZ" sz="1800" i="1" dirty="0"/>
            </a:br>
            <a:r>
              <a:rPr lang="cs-CZ" sz="1800" i="1" dirty="0"/>
              <a:t>STRECKOVÁ, Yvonne – MALÝ, Ivan a kol. Veřejná ekonomie pro školu i praxi. Praha : </a:t>
            </a:r>
            <a:r>
              <a:rPr lang="cs-CZ" sz="1800" i="1" dirty="0" err="1"/>
              <a:t>Computer</a:t>
            </a:r>
            <a:r>
              <a:rPr lang="cs-CZ" sz="1800" i="1" dirty="0"/>
              <a:t> </a:t>
            </a:r>
            <a:r>
              <a:rPr lang="cs-CZ" sz="1800" i="1" dirty="0" err="1"/>
              <a:t>Press</a:t>
            </a:r>
            <a:r>
              <a:rPr lang="cs-CZ" sz="1800" i="1" dirty="0"/>
              <a:t>, 1998. ISBN 80-7226-112-6.</a:t>
            </a:r>
            <a:br>
              <a:rPr lang="cs-CZ" sz="1800" i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49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</TotalTime>
  <Words>184</Words>
  <Application>Microsoft Office PowerPoint</Application>
  <PresentationFormat>Předvádění na obrazovce (4:3)</PresentationFormat>
  <Paragraphs>26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Anotace</vt:lpstr>
      <vt:lpstr>Rodinný rozpočet s rezervou</vt:lpstr>
      <vt:lpstr>Rodinný rozpočet s rezervou</vt:lpstr>
      <vt:lpstr>Rodinný rozpočet s rezervou</vt:lpstr>
      <vt:lpstr>Citace:  STRECKOVÁ, Yvonne – MALÝ, Ivan a kol. Veřejná ekonomie pro školu i praxi. Praha : Computer Press, 1998. ISBN 80-7226-112-6.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10</cp:revision>
  <dcterms:created xsi:type="dcterms:W3CDTF">2013-07-31T19:53:10Z</dcterms:created>
  <dcterms:modified xsi:type="dcterms:W3CDTF">2013-11-14T08:06:20Z</dcterms:modified>
</cp:coreProperties>
</file>