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43415BC-324F-41E6-A4BA-72FBEDC11F9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16726C4-F50D-4085-B568-8569881E2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43415BC-324F-41E6-A4BA-72FBEDC11F9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726C4-F50D-4085-B568-8569881E2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43415BC-324F-41E6-A4BA-72FBEDC11F9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D16726C4-F50D-4085-B568-8569881E2C1A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43415BC-324F-41E6-A4BA-72FBEDC11F9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16726C4-F50D-4085-B568-8569881E2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43415BC-324F-41E6-A4BA-72FBEDC11F9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D16726C4-F50D-4085-B568-8569881E2C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415BC-324F-41E6-A4BA-72FBEDC11F9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726C4-F50D-4085-B568-8569881E2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43415BC-324F-41E6-A4BA-72FBEDC11F9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16726C4-F50D-4085-B568-8569881E2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43415BC-324F-41E6-A4BA-72FBEDC11F9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D16726C4-F50D-4085-B568-8569881E2C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43415BC-324F-41E6-A4BA-72FBEDC11F9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D16726C4-F50D-4085-B568-8569881E2C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415BC-324F-41E6-A4BA-72FBEDC11F9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726C4-F50D-4085-B568-8569881E2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415BC-324F-41E6-A4BA-72FBEDC11F9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726C4-F50D-4085-B568-8569881E2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43415BC-324F-41E6-A4BA-72FBEDC11F9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D16726C4-F50D-4085-B568-8569881E2C1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6116627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VY_62_INOVACE_1101_JAK</a:t>
                      </a:r>
                      <a:r>
                        <a:rPr lang="cs-CZ" sz="2400" b="1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NA PENÍZE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 JAK NAKLÁDAT S PENĚZI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05. 07.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21. 6.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50472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i="1" dirty="0"/>
              <a:t>Prezentace je určena pro žáky 6. – 9. ročníku., vzdělávací oblast finanční gramotnost, tematický okruh </a:t>
            </a:r>
            <a:r>
              <a:rPr lang="cs-CZ" i="1" dirty="0" smtClean="0"/>
              <a:t>cenová politika. Cílem prezentace </a:t>
            </a:r>
            <a:r>
              <a:rPr lang="cs-CZ" i="1" dirty="0"/>
              <a:t>je, přivést žáky k uvědomění si</a:t>
            </a:r>
            <a:r>
              <a:rPr lang="cs-CZ" i="1" dirty="0" smtClean="0"/>
              <a:t>, jaké praktiky mají obchodníci, žáci sami velice dobře reagovali a tvrdili, že reklama je neovlivňuje, věděli co je akční cena, rodinné balení atd.</a:t>
            </a:r>
            <a:r>
              <a:rPr lang="cs-CZ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289982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latin typeface="Matura MT Script Capitals" pitchFamily="66" charset="0"/>
              </a:rPr>
              <a:t>Cenové praktiky</a:t>
            </a:r>
            <a:endParaRPr lang="cs-CZ" sz="4800" b="1" i="1" dirty="0">
              <a:latin typeface="Matura MT Script Capital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3600" i="1" dirty="0" smtClean="0">
                <a:latin typeface="Matura MT Script Capitals" pitchFamily="66" charset="0"/>
                <a:cs typeface="Arial" pitchFamily="34" charset="0"/>
              </a:rPr>
              <a:t>Výdaje v domácnosti značně ovlivňují ceny.</a:t>
            </a:r>
          </a:p>
          <a:p>
            <a:pPr marL="64008" indent="0">
              <a:buNone/>
            </a:pPr>
            <a:r>
              <a:rPr lang="cs-CZ" sz="3600" i="1" dirty="0" smtClean="0">
                <a:latin typeface="Matura MT Script Capitals" pitchFamily="66" charset="0"/>
                <a:cs typeface="Arial" pitchFamily="34" charset="0"/>
              </a:rPr>
              <a:t>Proto si ukážeme, jak můžeme ovlivnit výdaje, když budeme pečlivě produkty vybírat </a:t>
            </a:r>
            <a:r>
              <a:rPr lang="cs-CZ" sz="36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podle ceny</a:t>
            </a:r>
            <a:r>
              <a:rPr lang="cs-CZ" sz="3600" i="1" dirty="0" smtClean="0">
                <a:latin typeface="Matura MT Script Capitals" pitchFamily="66" charset="0"/>
                <a:cs typeface="Arial" pitchFamily="34" charset="0"/>
              </a:rPr>
              <a:t>, seznámíme se s </a:t>
            </a:r>
            <a:r>
              <a:rPr lang="cs-CZ" sz="36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cenovými praktikami</a:t>
            </a:r>
            <a:r>
              <a:rPr lang="cs-CZ" sz="3600" i="1" dirty="0">
                <a:latin typeface="Matura MT Script Capitals" pitchFamily="66" charset="0"/>
                <a:cs typeface="Arial" pitchFamily="34" charset="0"/>
              </a:rPr>
              <a:t>.</a:t>
            </a:r>
            <a:r>
              <a:rPr lang="cs-CZ" sz="3600" i="1" dirty="0" smtClean="0">
                <a:latin typeface="Matura MT Script Capitals" pitchFamily="66" charset="0"/>
                <a:cs typeface="Arial" pitchFamily="34" charset="0"/>
              </a:rPr>
              <a:t> </a:t>
            </a:r>
            <a:endParaRPr lang="cs-CZ" sz="3600" i="1" dirty="0">
              <a:latin typeface="Matura MT Script Capitals" pitchFamily="66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547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latin typeface="Matura MT Script Capitals" pitchFamily="66" charset="0"/>
              </a:rPr>
              <a:t>Cenové praktiky</a:t>
            </a:r>
            <a:endParaRPr lang="cs-CZ" sz="4800" b="1" i="1" dirty="0">
              <a:latin typeface="Matura MT Script Capital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3600" i="1" dirty="0" smtClean="0">
                <a:latin typeface="Matura MT Script Capitals" pitchFamily="66" charset="0"/>
                <a:cs typeface="Arial" pitchFamily="34" charset="0"/>
              </a:rPr>
              <a:t>Jaké praktiky obchodníků znáte???</a:t>
            </a:r>
          </a:p>
          <a:p>
            <a:pPr marL="64008" indent="0">
              <a:buNone/>
            </a:pPr>
            <a:endParaRPr lang="cs-CZ" sz="3600" i="1" dirty="0">
              <a:latin typeface="Matura MT Script Capitals" pitchFamily="66" charset="0"/>
              <a:cs typeface="Arial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3600" i="1" dirty="0" smtClean="0">
                <a:latin typeface="Matura MT Script Capitals" pitchFamily="66" charset="0"/>
                <a:cs typeface="Arial" pitchFamily="34" charset="0"/>
              </a:rPr>
              <a:t>Cenové akce</a:t>
            </a:r>
          </a:p>
          <a:p>
            <a:pPr>
              <a:buFont typeface="Wingdings" pitchFamily="2" charset="2"/>
              <a:buChar char="ü"/>
            </a:pPr>
            <a:r>
              <a:rPr lang="cs-CZ" sz="3600" i="1" dirty="0" smtClean="0">
                <a:latin typeface="Matura MT Script Capitals" pitchFamily="66" charset="0"/>
                <a:cs typeface="Arial" pitchFamily="34" charset="0"/>
              </a:rPr>
              <a:t>Balíčky</a:t>
            </a:r>
          </a:p>
          <a:p>
            <a:pPr>
              <a:buFont typeface="Wingdings" pitchFamily="2" charset="2"/>
              <a:buChar char="ü"/>
            </a:pPr>
            <a:r>
              <a:rPr lang="cs-CZ" sz="3600" i="1" dirty="0" smtClean="0">
                <a:latin typeface="Matura MT Script Capitals" pitchFamily="66" charset="0"/>
                <a:cs typeface="Arial" pitchFamily="34" charset="0"/>
              </a:rPr>
              <a:t>Nákupy na vhodných místech a ve vhodný čas</a:t>
            </a:r>
            <a:endParaRPr lang="cs-CZ" sz="3600" i="1" dirty="0">
              <a:latin typeface="Matura MT Script Capitals" pitchFamily="66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15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latin typeface="Matura MT Script Capitals" pitchFamily="66" charset="0"/>
              </a:rPr>
              <a:t>Cenové praktiky</a:t>
            </a:r>
            <a:endParaRPr lang="cs-CZ" sz="4800" b="1" i="1" dirty="0">
              <a:latin typeface="Matura MT Script Capital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3600" i="1" dirty="0" smtClean="0">
                <a:latin typeface="Matura MT Script Capitals" pitchFamily="66" charset="0"/>
                <a:cs typeface="Arial" pitchFamily="34" charset="0"/>
              </a:rPr>
              <a:t>Ceny zboží a služeb vytváří </a:t>
            </a:r>
            <a:r>
              <a:rPr lang="cs-CZ" sz="44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trh.</a:t>
            </a:r>
          </a:p>
          <a:p>
            <a:pPr marL="64008" indent="0">
              <a:buNone/>
            </a:pPr>
            <a:r>
              <a:rPr lang="cs-CZ" sz="36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Trh je místo, kde se setkává prodávající s kupujícím.</a:t>
            </a:r>
          </a:p>
          <a:p>
            <a:pPr marL="64008" indent="0">
              <a:buNone/>
            </a:pPr>
            <a:r>
              <a:rPr lang="cs-CZ" sz="36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Nebo spojení nabídky a poptávky po určitém zboží, nebo službě.</a:t>
            </a:r>
            <a:endParaRPr lang="cs-CZ" sz="3600" i="1" dirty="0">
              <a:solidFill>
                <a:schemeClr val="accent1">
                  <a:lumMod val="60000"/>
                  <a:lumOff val="40000"/>
                </a:schemeClr>
              </a:solidFill>
              <a:latin typeface="Matura MT Script Capitals" pitchFamily="66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4958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latin typeface="Matura MT Script Capitals" pitchFamily="66" charset="0"/>
              </a:rPr>
              <a:t>Cenové praktiky - nabídka</a:t>
            </a:r>
            <a:endParaRPr lang="cs-CZ" sz="4800" b="1" i="1" dirty="0">
              <a:latin typeface="Matura MT Script Capital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64008" indent="0">
              <a:buNone/>
            </a:pPr>
            <a:r>
              <a:rPr lang="cs-CZ" sz="3600" i="1" dirty="0" smtClean="0">
                <a:latin typeface="Matura MT Script Capitals" pitchFamily="66" charset="0"/>
                <a:cs typeface="Arial" pitchFamily="34" charset="0"/>
              </a:rPr>
              <a:t>Prodávající přicházejí na trh s určitým množstvím výrobků a služeb za určitou cenu.</a:t>
            </a:r>
          </a:p>
          <a:p>
            <a:pPr marL="64008" indent="0">
              <a:buNone/>
            </a:pPr>
            <a:r>
              <a:rPr lang="cs-CZ" sz="3600" i="1" dirty="0" smtClean="0">
                <a:latin typeface="Matura MT Script Capitals" pitchFamily="66" charset="0"/>
                <a:cs typeface="Arial" pitchFamily="34" charset="0"/>
              </a:rPr>
              <a:t>Tyto výrobky a služby vytvářejí nějakou </a:t>
            </a:r>
            <a:r>
              <a:rPr lang="cs-CZ" sz="36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nabídku.</a:t>
            </a:r>
          </a:p>
          <a:p>
            <a:pPr marL="64008" indent="0">
              <a:buNone/>
            </a:pPr>
            <a:r>
              <a:rPr lang="cs-CZ" sz="36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Čím je cena výrobku vyšší tím více výrobců a prodejců chce tento výrobek vyrábět a prodávat a nabízené množství roste.</a:t>
            </a:r>
            <a:endParaRPr lang="cs-CZ" sz="3600" i="1" dirty="0">
              <a:solidFill>
                <a:schemeClr val="accent1">
                  <a:lumMod val="60000"/>
                  <a:lumOff val="40000"/>
                </a:schemeClr>
              </a:solidFill>
              <a:latin typeface="Matura MT Script Capitals" pitchFamily="66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2412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latin typeface="Matura MT Script Capitals" pitchFamily="66" charset="0"/>
              </a:rPr>
              <a:t>Cenové praktiky - nabídka</a:t>
            </a:r>
            <a:endParaRPr lang="cs-CZ" sz="4800" b="1" i="1" dirty="0">
              <a:latin typeface="Matura MT Script Capital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3600" i="1" dirty="0" smtClean="0">
                <a:latin typeface="Matura MT Script Capitals" pitchFamily="66" charset="0"/>
                <a:cs typeface="Arial" pitchFamily="34" charset="0"/>
              </a:rPr>
              <a:t>K nabízení zboží používají obchodníci různé druhy reklamy. </a:t>
            </a:r>
          </a:p>
          <a:p>
            <a:pPr marL="64008" indent="0">
              <a:buNone/>
            </a:pPr>
            <a:r>
              <a:rPr lang="cs-CZ" sz="32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Dokážete nějaké popsat a říci příklady???</a:t>
            </a:r>
          </a:p>
          <a:p>
            <a:pPr>
              <a:buFont typeface="Wingdings" pitchFamily="2" charset="2"/>
              <a:buChar char="ü"/>
            </a:pPr>
            <a:r>
              <a:rPr lang="cs-CZ" sz="32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Klamavé slevy</a:t>
            </a:r>
          </a:p>
          <a:p>
            <a:pPr>
              <a:buFont typeface="Wingdings" pitchFamily="2" charset="2"/>
              <a:buChar char="ü"/>
            </a:pPr>
            <a:r>
              <a:rPr lang="cs-CZ" sz="32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Srovnávací reklama</a:t>
            </a:r>
          </a:p>
          <a:p>
            <a:pPr>
              <a:buFont typeface="Wingdings" pitchFamily="2" charset="2"/>
              <a:buChar char="ü"/>
            </a:pPr>
            <a:r>
              <a:rPr lang="cs-CZ" sz="32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Klamavé tvrzení o výhře</a:t>
            </a:r>
          </a:p>
          <a:p>
            <a:pPr>
              <a:buFont typeface="Wingdings" pitchFamily="2" charset="2"/>
              <a:buChar char="ü"/>
            </a:pPr>
            <a:r>
              <a:rPr lang="cs-CZ" sz="32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Zvláštní nabídky právě dnes</a:t>
            </a:r>
          </a:p>
          <a:p>
            <a:pPr>
              <a:buFont typeface="Wingdings" pitchFamily="2" charset="2"/>
              <a:buChar char="ü"/>
            </a:pPr>
            <a:endParaRPr lang="cs-CZ" sz="3200" i="1" dirty="0" smtClean="0">
              <a:solidFill>
                <a:schemeClr val="accent1">
                  <a:lumMod val="60000"/>
                  <a:lumOff val="40000"/>
                </a:schemeClr>
              </a:solidFill>
              <a:latin typeface="Matura MT Script Capitals" pitchFamily="66" charset="0"/>
              <a:cs typeface="Arial" pitchFamily="34" charset="0"/>
            </a:endParaRPr>
          </a:p>
          <a:p>
            <a:pPr marL="64008" indent="0">
              <a:buNone/>
            </a:pPr>
            <a:endParaRPr lang="cs-CZ" sz="3600" i="1" dirty="0">
              <a:solidFill>
                <a:schemeClr val="accent1">
                  <a:lumMod val="60000"/>
                  <a:lumOff val="40000"/>
                </a:schemeClr>
              </a:solidFill>
              <a:latin typeface="Matura MT Script Capitals" pitchFamily="66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8060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latin typeface="Matura MT Script Capitals" pitchFamily="66" charset="0"/>
              </a:rPr>
              <a:t>Cenové praktiky - nabídka</a:t>
            </a:r>
            <a:endParaRPr lang="cs-CZ" sz="4800" b="1" i="1" dirty="0">
              <a:latin typeface="Matura MT Script Capital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sz="2800" i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Zlehčovací</a:t>
            </a:r>
            <a:r>
              <a:rPr lang="cs-CZ" sz="28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 reklama</a:t>
            </a:r>
          </a:p>
          <a:p>
            <a:pPr>
              <a:buFont typeface="Wingdings" pitchFamily="2" charset="2"/>
              <a:buChar char="ü"/>
            </a:pPr>
            <a:r>
              <a:rPr lang="cs-CZ" sz="28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Skrytá reklama</a:t>
            </a:r>
          </a:p>
          <a:p>
            <a:pPr>
              <a:buFont typeface="Wingdings" pitchFamily="2" charset="2"/>
              <a:buChar char="ü"/>
            </a:pPr>
            <a:r>
              <a:rPr lang="cs-CZ" sz="28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Agresívní reklama k dětem</a:t>
            </a:r>
          </a:p>
          <a:p>
            <a:pPr>
              <a:buFont typeface="Wingdings" pitchFamily="2" charset="2"/>
              <a:buChar char="ü"/>
            </a:pPr>
            <a:r>
              <a:rPr lang="cs-CZ" sz="28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Přilákání na produkt a pak propagace jiného</a:t>
            </a:r>
          </a:p>
          <a:p>
            <a:pPr>
              <a:buFont typeface="Wingdings" pitchFamily="2" charset="2"/>
              <a:buChar char="ü"/>
            </a:pPr>
            <a:r>
              <a:rPr lang="cs-CZ" sz="28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Nepravdivé tvrzení o léčivý účincích</a:t>
            </a:r>
          </a:p>
          <a:p>
            <a:pPr>
              <a:buFont typeface="Wingdings" pitchFamily="2" charset="2"/>
              <a:buChar char="ü"/>
            </a:pPr>
            <a:r>
              <a:rPr lang="cs-CZ" sz="2800" i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Stejná cena, ale méně kusů, nebo menší objem</a:t>
            </a:r>
          </a:p>
          <a:p>
            <a:pPr>
              <a:buFont typeface="Wingdings" pitchFamily="2" charset="2"/>
              <a:buChar char="ü"/>
            </a:pPr>
            <a:endParaRPr lang="cs-CZ" sz="2800" i="1" dirty="0">
              <a:solidFill>
                <a:schemeClr val="accent1">
                  <a:lumMod val="60000"/>
                  <a:lumOff val="40000"/>
                </a:schemeClr>
              </a:solidFill>
              <a:latin typeface="Matura MT Script Capitals" pitchFamily="66" charset="0"/>
              <a:cs typeface="Arial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800" i="1" u="sng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Matura MT Script Capitals" pitchFamily="66" charset="0"/>
                <a:cs typeface="Arial" pitchFamily="34" charset="0"/>
              </a:rPr>
              <a:t>www.hw.cz/teorie-a-praxe/mimochodem/spejblova-vyhodna-koupe-aneb-jak-se-branit-nekalym-praktikam.html</a:t>
            </a:r>
          </a:p>
          <a:p>
            <a:pPr>
              <a:buFont typeface="Wingdings" pitchFamily="2" charset="2"/>
              <a:buChar char="ü"/>
            </a:pPr>
            <a:endParaRPr lang="cs-CZ" sz="3200" i="1" dirty="0" smtClean="0">
              <a:solidFill>
                <a:schemeClr val="accent1">
                  <a:lumMod val="60000"/>
                  <a:lumOff val="40000"/>
                </a:schemeClr>
              </a:solidFill>
              <a:latin typeface="Matura MT Script Capitals" pitchFamily="66" charset="0"/>
              <a:cs typeface="Arial" pitchFamily="34" charset="0"/>
            </a:endParaRPr>
          </a:p>
          <a:p>
            <a:pPr marL="64008" indent="0">
              <a:buNone/>
            </a:pPr>
            <a:endParaRPr lang="cs-CZ" sz="3600" i="1" dirty="0">
              <a:solidFill>
                <a:schemeClr val="accent1">
                  <a:lumMod val="60000"/>
                  <a:lumOff val="40000"/>
                </a:schemeClr>
              </a:solidFill>
              <a:latin typeface="Matura MT Script Capitals" pitchFamily="66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9847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4385642"/>
          </a:xfrm>
        </p:spPr>
        <p:txBody>
          <a:bodyPr>
            <a:normAutofit/>
          </a:bodyPr>
          <a:lstStyle/>
          <a:p>
            <a:r>
              <a:rPr lang="cs-CZ" sz="1800" i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Citace: </a:t>
            </a:r>
            <a:br>
              <a:rPr lang="cs-CZ" sz="1800" i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cs-CZ" sz="1800" i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STRECKOVÁ, Yvonne – MALÝ, Ivan a kol. Veřejná ekonomie pro školu i praxi. Praha : </a:t>
            </a:r>
            <a:r>
              <a:rPr lang="cs-CZ" sz="1800" i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Computer</a:t>
            </a:r>
            <a:r>
              <a:rPr lang="cs-CZ" sz="1800" i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1800" i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Press</a:t>
            </a:r>
            <a:r>
              <a:rPr lang="cs-CZ" sz="1800" i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, 1998. ISBN 80-7226-112-6.</a:t>
            </a:r>
            <a:br>
              <a:rPr lang="cs-CZ" sz="1800" i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cs-CZ" sz="1800" i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Petr </a:t>
            </a:r>
            <a:r>
              <a:rPr lang="cs-CZ" sz="1800" i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Klínský</a:t>
            </a:r>
            <a:r>
              <a:rPr lang="cs-CZ" sz="1800" i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, Danuše Chromá, Svatava Tesařová, Michal Janák – Finanční gramotnost obsah a příklady z praxe škol. Praha: Národní ústav odborného vzdělávání, 2008.</a:t>
            </a:r>
            <a:r>
              <a:rPr lang="cs-CZ" sz="18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1800" i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ISBN 978‑80‑87063‑13‑2</a:t>
            </a:r>
            <a:r>
              <a:rPr lang="cs-CZ" sz="4800" i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/>
            </a:r>
            <a:br>
              <a:rPr lang="cs-CZ" sz="4800" i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endParaRPr lang="cs-CZ" sz="44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628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76</TotalTime>
  <Words>303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Prezentace aplikace PowerPoint</vt:lpstr>
      <vt:lpstr>Anotace</vt:lpstr>
      <vt:lpstr>Cenové praktiky</vt:lpstr>
      <vt:lpstr>Cenové praktiky</vt:lpstr>
      <vt:lpstr>Cenové praktiky</vt:lpstr>
      <vt:lpstr>Cenové praktiky - nabídka</vt:lpstr>
      <vt:lpstr>Cenové praktiky - nabídka</vt:lpstr>
      <vt:lpstr>Cenové praktiky - nabídka</vt:lpstr>
      <vt:lpstr>Citace:  STRECKOVÁ, Yvonne – MALÝ, Ivan a kol. Veřejná ekonomie pro školu i praxi. Praha : Computer Press, 1998. ISBN 80-7226-112-6. Petr Klínský, Danuše Chromá, Svatava Tesařová, Michal Janák – Finanční gramotnost obsah a příklady z praxe škol. Praha: Národní ústav odborného vzdělávání, 2008. ISBN 978‑80‑87063‑13‑2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10</cp:revision>
  <dcterms:created xsi:type="dcterms:W3CDTF">2013-08-05T12:13:03Z</dcterms:created>
  <dcterms:modified xsi:type="dcterms:W3CDTF">2013-11-14T08:09:44Z</dcterms:modified>
</cp:coreProperties>
</file>