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8" r:id="rId2"/>
    <p:sldId id="259" r:id="rId3"/>
    <p:sldId id="256" r:id="rId4"/>
    <p:sldId id="257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2A6C-FDD1-4C65-826C-8679ED497B19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3DBA3-E3FA-49DA-8D66-6E5B5E39C45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2A6C-FDD1-4C65-826C-8679ED497B19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3DBA3-E3FA-49DA-8D66-6E5B5E39C45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2A6C-FDD1-4C65-826C-8679ED497B19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3DBA3-E3FA-49DA-8D66-6E5B5E39C4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2A6C-FDD1-4C65-826C-8679ED497B19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3DBA3-E3FA-49DA-8D66-6E5B5E39C45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2A6C-FDD1-4C65-826C-8679ED497B19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3DBA3-E3FA-49DA-8D66-6E5B5E39C45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2A6C-FDD1-4C65-826C-8679ED497B19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3DBA3-E3FA-49DA-8D66-6E5B5E39C4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2A6C-FDD1-4C65-826C-8679ED497B19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3DBA3-E3FA-49DA-8D66-6E5B5E39C4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2A6C-FDD1-4C65-826C-8679ED497B19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3DBA3-E3FA-49DA-8D66-6E5B5E39C4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2A6C-FDD1-4C65-826C-8679ED497B19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3DBA3-E3FA-49DA-8D66-6E5B5E39C45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2A6C-FDD1-4C65-826C-8679ED497B19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3DBA3-E3FA-49DA-8D66-6E5B5E39C4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2A6C-FDD1-4C65-826C-8679ED497B19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3DBA3-E3FA-49DA-8D66-6E5B5E39C4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FF82A6C-FDD1-4C65-826C-8679ED497B19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9E3DBA3-E3FA-49DA-8D66-6E5B5E39C45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8426799"/>
              </p:ext>
            </p:extLst>
          </p:nvPr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VY_62_INOVACE_1201_POPTÁVKA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Pojem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_POPTÁVKA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29. 7.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23. 10. 201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662883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>
              <a:buFont typeface="Arial" charset="0"/>
              <a:buNone/>
            </a:pPr>
            <a:r>
              <a:rPr lang="cs-CZ" i="1" dirty="0"/>
              <a:t>Prezentace je určena pro žáky 6. – 9. ročníku., vzdělávací oblast finanční gramotnost, tematický okruh </a:t>
            </a:r>
            <a:r>
              <a:rPr lang="cs-CZ" i="1" dirty="0" smtClean="0"/>
              <a:t>Poptávka. </a:t>
            </a:r>
            <a:r>
              <a:rPr lang="cs-CZ" i="1" dirty="0"/>
              <a:t>Cílem </a:t>
            </a:r>
            <a:r>
              <a:rPr lang="cs-CZ" i="1" dirty="0" smtClean="0"/>
              <a:t>prezentace </a:t>
            </a:r>
            <a:r>
              <a:rPr lang="cs-CZ" i="1" dirty="0"/>
              <a:t>je, přivést žáky k uvědomění si, </a:t>
            </a:r>
            <a:r>
              <a:rPr lang="cs-CZ" i="1" dirty="0" smtClean="0"/>
              <a:t>že při nákupu musí být neustále ve střehu a umět dobře počítat.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003162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i="1" dirty="0" smtClean="0"/>
              <a:t> </a:t>
            </a:r>
            <a:r>
              <a:rPr lang="cs-CZ" i="1" dirty="0" smtClean="0">
                <a:latin typeface="Baskerville Old Face" pitchFamily="18" charset="0"/>
              </a:rPr>
              <a:t>Aneb - Výhodný nákup</a:t>
            </a:r>
            <a:endParaRPr lang="cs-CZ" i="1" dirty="0">
              <a:latin typeface="Baskerville Old Face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>
              <a:buNone/>
            </a:pPr>
            <a:r>
              <a:rPr lang="cs-CZ" sz="6600" i="1" dirty="0" smtClean="0">
                <a:latin typeface="Baskerville Old Face" pitchFamily="18" charset="0"/>
              </a:rPr>
              <a:t>Poptávka</a:t>
            </a:r>
            <a:endParaRPr lang="cs-CZ" sz="6600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5714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800" i="1" dirty="0" smtClean="0">
                <a:latin typeface="Baskerville Old Face" pitchFamily="18" charset="0"/>
              </a:rPr>
              <a:t>Poptávka </a:t>
            </a:r>
            <a:r>
              <a:rPr lang="cs-CZ" sz="1800" i="1" dirty="0">
                <a:latin typeface="Baskerville Old Face" pitchFamily="18" charset="0"/>
              </a:rPr>
              <a:t>Aneb - Výhodný nákup</a:t>
            </a:r>
            <a:r>
              <a:rPr lang="cs-CZ" sz="2800" i="1" dirty="0">
                <a:latin typeface="Baskerville Old Face" pitchFamily="18" charset="0"/>
              </a:rPr>
              <a:t/>
            </a:r>
            <a:br>
              <a:rPr lang="cs-CZ" sz="2800" i="1" dirty="0">
                <a:latin typeface="Baskerville Old Face" pitchFamily="18" charset="0"/>
              </a:rPr>
            </a:br>
            <a:endParaRPr lang="cs-CZ" sz="2800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4000" i="1" dirty="0" smtClean="0">
                <a:latin typeface="Baskerville Old Face" pitchFamily="18" charset="0"/>
              </a:rPr>
              <a:t>Kupující přicházejí na trh, aby koupili určité zboží, nebo služby. Jejich zájem o výrobky a služby nazýváme </a:t>
            </a:r>
            <a:r>
              <a:rPr lang="cs-CZ" sz="4000" i="1" dirty="0" smtClean="0">
                <a:solidFill>
                  <a:srgbClr val="FF0000"/>
                </a:solidFill>
                <a:latin typeface="Baskerville Old Face" pitchFamily="18" charset="0"/>
              </a:rPr>
              <a:t>poptávka</a:t>
            </a:r>
            <a:r>
              <a:rPr lang="cs-CZ" sz="4000" i="1" dirty="0" smtClean="0">
                <a:latin typeface="Baskerville Old Face" pitchFamily="18" charset="0"/>
              </a:rPr>
              <a:t>.</a:t>
            </a:r>
            <a:endParaRPr lang="cs-CZ" sz="4000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0655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800" i="1" dirty="0" smtClean="0">
                <a:latin typeface="Baskerville Old Face" pitchFamily="18" charset="0"/>
              </a:rPr>
              <a:t>Poptávka </a:t>
            </a:r>
            <a:r>
              <a:rPr lang="cs-CZ" sz="1800" i="1" dirty="0">
                <a:latin typeface="Baskerville Old Face" pitchFamily="18" charset="0"/>
              </a:rPr>
              <a:t>Aneb - Výhodný nákup</a:t>
            </a:r>
            <a:r>
              <a:rPr lang="cs-CZ" sz="2800" i="1" dirty="0">
                <a:latin typeface="Baskerville Old Face" pitchFamily="18" charset="0"/>
              </a:rPr>
              <a:t/>
            </a:r>
            <a:br>
              <a:rPr lang="cs-CZ" sz="2800" i="1" dirty="0">
                <a:latin typeface="Baskerville Old Face" pitchFamily="18" charset="0"/>
              </a:rPr>
            </a:br>
            <a:endParaRPr lang="cs-CZ" sz="2800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pPr marL="45720" indent="0">
              <a:buNone/>
            </a:pPr>
            <a:r>
              <a:rPr lang="cs-CZ" sz="4000" i="1" dirty="0" smtClean="0">
                <a:latin typeface="Baskerville Old Face" pitchFamily="18" charset="0"/>
              </a:rPr>
              <a:t>Kupující má opačný zájem než prodávající – chce koupit za co </a:t>
            </a:r>
            <a:r>
              <a:rPr lang="cs-CZ" sz="4000" i="1" dirty="0" smtClean="0">
                <a:solidFill>
                  <a:srgbClr val="FF0000"/>
                </a:solidFill>
                <a:latin typeface="Baskerville Old Face" pitchFamily="18" charset="0"/>
              </a:rPr>
              <a:t>nejnižší cenu</a:t>
            </a:r>
            <a:r>
              <a:rPr lang="cs-CZ" sz="4000" i="1" dirty="0" smtClean="0">
                <a:latin typeface="Baskerville Old Face" pitchFamily="18" charset="0"/>
              </a:rPr>
              <a:t>. </a:t>
            </a:r>
          </a:p>
          <a:p>
            <a:pPr marL="45720" indent="0">
              <a:buNone/>
            </a:pPr>
            <a:r>
              <a:rPr lang="cs-CZ" sz="4000" i="1" dirty="0" smtClean="0">
                <a:latin typeface="Baskerville Old Face" pitchFamily="18" charset="0"/>
              </a:rPr>
              <a:t>Čím vyšší bude cena, tím méně kupujících bude ochotno si za tuto cenu zboží koupit.</a:t>
            </a:r>
            <a:endParaRPr lang="cs-CZ" sz="4000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9231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800" i="1" dirty="0" smtClean="0">
                <a:latin typeface="Baskerville Old Face" pitchFamily="18" charset="0"/>
              </a:rPr>
              <a:t>Poptávka </a:t>
            </a:r>
            <a:r>
              <a:rPr lang="cs-CZ" sz="1800" i="1" dirty="0">
                <a:latin typeface="Baskerville Old Face" pitchFamily="18" charset="0"/>
              </a:rPr>
              <a:t>Aneb - Výhodný nákup</a:t>
            </a:r>
            <a:r>
              <a:rPr lang="cs-CZ" sz="2800" i="1" dirty="0">
                <a:latin typeface="Baskerville Old Face" pitchFamily="18" charset="0"/>
              </a:rPr>
              <a:t/>
            </a:r>
            <a:br>
              <a:rPr lang="cs-CZ" sz="2800" i="1" dirty="0">
                <a:latin typeface="Baskerville Old Face" pitchFamily="18" charset="0"/>
              </a:rPr>
            </a:br>
            <a:endParaRPr lang="cs-CZ" sz="2800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sz="4000" i="1" dirty="0" smtClean="0">
                <a:solidFill>
                  <a:srgbClr val="0070C0"/>
                </a:solidFill>
                <a:latin typeface="Baskerville Old Face" pitchFamily="18" charset="0"/>
              </a:rPr>
              <a:t>Co to tedy znamená?????</a:t>
            </a:r>
          </a:p>
          <a:p>
            <a:pPr marL="45720" indent="0">
              <a:buNone/>
            </a:pPr>
            <a:r>
              <a:rPr lang="cs-CZ" sz="3500" i="1" dirty="0" smtClean="0">
                <a:solidFill>
                  <a:schemeClr val="tx2">
                    <a:lumMod val="50000"/>
                  </a:schemeClr>
                </a:solidFill>
                <a:latin typeface="Baskerville Old Face" pitchFamily="18" charset="0"/>
              </a:rPr>
              <a:t>Výrobek bude mít vysokou cenu do té doby dokud ho bude zákazník kupovat, nebo výrobce bude vyrábět nekvalitní výrobek dokud……….</a:t>
            </a:r>
            <a:endParaRPr lang="cs-CZ" sz="3500" i="1" dirty="0">
              <a:solidFill>
                <a:schemeClr val="tx2">
                  <a:lumMod val="50000"/>
                </a:schemeClr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2002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63688" y="4437112"/>
            <a:ext cx="6512511" cy="1143000"/>
          </a:xfrm>
        </p:spPr>
        <p:txBody>
          <a:bodyPr/>
          <a:lstStyle/>
          <a:p>
            <a:pPr marL="0" indent="0">
              <a:buNone/>
            </a:pPr>
            <a:r>
              <a:rPr lang="cs-CZ" sz="4800" i="1" dirty="0" smtClean="0">
                <a:latin typeface="Baskerville Old Face" pitchFamily="18" charset="0"/>
              </a:rPr>
              <a:t>Poptávka </a:t>
            </a:r>
            <a:r>
              <a:rPr lang="cs-CZ" sz="1800" i="1" dirty="0">
                <a:latin typeface="Baskerville Old Face" pitchFamily="18" charset="0"/>
              </a:rPr>
              <a:t>Aneb - Výhodný nákup</a:t>
            </a:r>
            <a:r>
              <a:rPr lang="cs-CZ" sz="2800" i="1" dirty="0">
                <a:latin typeface="Baskerville Old Face" pitchFamily="18" charset="0"/>
              </a:rPr>
              <a:t/>
            </a:r>
            <a:br>
              <a:rPr lang="cs-CZ" sz="2800" i="1" dirty="0">
                <a:latin typeface="Baskerville Old Face" pitchFamily="18" charset="0"/>
              </a:rPr>
            </a:br>
            <a:endParaRPr lang="cs-CZ" sz="2800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0000" lnSpcReduction="20000"/>
          </a:bodyPr>
          <a:lstStyle/>
          <a:p>
            <a:pPr marL="45720" indent="0">
              <a:buNone/>
            </a:pPr>
            <a:r>
              <a:rPr lang="cs-CZ" sz="3200" i="1" dirty="0" smtClean="0">
                <a:solidFill>
                  <a:srgbClr val="0070C0"/>
                </a:solidFill>
                <a:latin typeface="Baskerville Old Face" pitchFamily="18" charset="0"/>
              </a:rPr>
              <a:t>Příklad:</a:t>
            </a:r>
          </a:p>
          <a:p>
            <a:pPr marL="45720" indent="0">
              <a:buNone/>
            </a:pPr>
            <a:r>
              <a:rPr lang="cs-CZ" sz="3200" i="1" dirty="0" smtClean="0">
                <a:solidFill>
                  <a:srgbClr val="0070C0"/>
                </a:solidFill>
                <a:latin typeface="Baskerville Old Face" pitchFamily="18" charset="0"/>
              </a:rPr>
              <a:t>Pro Vaše děťátko to nejlepší, 98ks plen Baby bác za pouhých 215Kč.</a:t>
            </a:r>
          </a:p>
          <a:p>
            <a:pPr marL="45720" indent="0">
              <a:buNone/>
            </a:pPr>
            <a:endParaRPr lang="cs-CZ" sz="3200" i="1" dirty="0" smtClean="0">
              <a:solidFill>
                <a:srgbClr val="0070C0"/>
              </a:solidFill>
              <a:latin typeface="Baskerville Old Face" pitchFamily="18" charset="0"/>
            </a:endParaRPr>
          </a:p>
          <a:p>
            <a:pPr marL="45720" indent="0">
              <a:buNone/>
            </a:pPr>
            <a:r>
              <a:rPr lang="cs-CZ" sz="3200" i="1" dirty="0" smtClean="0">
                <a:solidFill>
                  <a:srgbClr val="7030A0"/>
                </a:solidFill>
                <a:latin typeface="Baskerville Old Face" pitchFamily="18" charset="0"/>
              </a:rPr>
              <a:t>Jiný prodejce:</a:t>
            </a:r>
          </a:p>
          <a:p>
            <a:pPr marL="45720" indent="0">
              <a:buNone/>
            </a:pPr>
            <a:r>
              <a:rPr lang="cs-CZ" sz="3200" i="1" dirty="0" smtClean="0">
                <a:solidFill>
                  <a:srgbClr val="7030A0"/>
                </a:solidFill>
                <a:latin typeface="Baskerville Old Face" pitchFamily="18" charset="0"/>
              </a:rPr>
              <a:t>Prodej plen </a:t>
            </a:r>
            <a:r>
              <a:rPr lang="cs-CZ" sz="3200" i="1" dirty="0" err="1" smtClean="0">
                <a:solidFill>
                  <a:srgbClr val="7030A0"/>
                </a:solidFill>
                <a:latin typeface="Baskerville Old Face" pitchFamily="18" charset="0"/>
              </a:rPr>
              <a:t>Hagís</a:t>
            </a:r>
            <a:r>
              <a:rPr lang="cs-CZ" sz="3200" i="1" dirty="0" smtClean="0">
                <a:solidFill>
                  <a:srgbClr val="7030A0"/>
                </a:solidFill>
                <a:latin typeface="Baskerville Old Face" pitchFamily="18" charset="0"/>
              </a:rPr>
              <a:t> 230Kč za 110ks.</a:t>
            </a:r>
          </a:p>
          <a:p>
            <a:pPr marL="45720" indent="0">
              <a:buNone/>
            </a:pPr>
            <a:endParaRPr lang="cs-CZ" sz="3200" i="1" dirty="0" smtClean="0">
              <a:solidFill>
                <a:srgbClr val="7030A0"/>
              </a:solidFill>
              <a:latin typeface="Baskerville Old Face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3000" i="1" dirty="0" smtClean="0">
                <a:solidFill>
                  <a:srgbClr val="FF0000"/>
                </a:solidFill>
                <a:latin typeface="Baskerville Old Face" pitchFamily="18" charset="0"/>
              </a:rPr>
              <a:t>Jaké balení mamince doporučíte koupit???</a:t>
            </a:r>
            <a:endParaRPr lang="cs-CZ" sz="3000" i="1" dirty="0">
              <a:solidFill>
                <a:srgbClr val="FF0000"/>
              </a:solidFill>
              <a:latin typeface="Baskerville Old Face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3000" i="1" dirty="0" smtClean="0">
                <a:solidFill>
                  <a:srgbClr val="FF0000"/>
                </a:solidFill>
                <a:latin typeface="Baskerville Old Face" pitchFamily="18" charset="0"/>
              </a:rPr>
              <a:t>Jak se projeví v rozpočtu domácnosti, správně zvolený prodejce, při měsíčním nákupu 6 balení???</a:t>
            </a:r>
            <a:endParaRPr lang="cs-CZ" sz="3000" i="1" dirty="0">
              <a:solidFill>
                <a:srgbClr val="FF0000"/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1197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800" i="1" dirty="0" smtClean="0">
                <a:latin typeface="Baskerville Old Face" pitchFamily="18" charset="0"/>
              </a:rPr>
              <a:t>Poptávka </a:t>
            </a:r>
            <a:r>
              <a:rPr lang="cs-CZ" sz="1800" i="1" dirty="0">
                <a:latin typeface="Baskerville Old Face" pitchFamily="18" charset="0"/>
              </a:rPr>
              <a:t>Aneb - Výhodný nákup</a:t>
            </a:r>
            <a:r>
              <a:rPr lang="cs-CZ" sz="2800" i="1" dirty="0">
                <a:latin typeface="Baskerville Old Face" pitchFamily="18" charset="0"/>
              </a:rPr>
              <a:t/>
            </a:r>
            <a:br>
              <a:rPr lang="cs-CZ" sz="2800" i="1" dirty="0">
                <a:latin typeface="Baskerville Old Face" pitchFamily="18" charset="0"/>
              </a:rPr>
            </a:br>
            <a:endParaRPr lang="cs-CZ" sz="2800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7500" lnSpcReduction="20000"/>
          </a:bodyPr>
          <a:lstStyle/>
          <a:p>
            <a:pPr marL="45720" indent="0">
              <a:buNone/>
            </a:pPr>
            <a:r>
              <a:rPr lang="cs-CZ" sz="3200" i="1" dirty="0" smtClean="0">
                <a:solidFill>
                  <a:srgbClr val="0070C0"/>
                </a:solidFill>
                <a:latin typeface="Baskerville Old Face" pitchFamily="18" charset="0"/>
              </a:rPr>
              <a:t>Řešení:</a:t>
            </a:r>
          </a:p>
          <a:p>
            <a:pPr marL="45720" indent="0">
              <a:buNone/>
            </a:pPr>
            <a:r>
              <a:rPr lang="cs-CZ" sz="3200" i="1" dirty="0" smtClean="0">
                <a:solidFill>
                  <a:srgbClr val="0070C0"/>
                </a:solidFill>
                <a:latin typeface="Baskerville Old Face" pitchFamily="18" charset="0"/>
              </a:rPr>
              <a:t>215 : 98 = 2,19Kč/ks</a:t>
            </a:r>
          </a:p>
          <a:p>
            <a:pPr marL="45720" indent="0">
              <a:buNone/>
            </a:pPr>
            <a:r>
              <a:rPr lang="cs-CZ" sz="3200" i="1" dirty="0" smtClean="0">
                <a:solidFill>
                  <a:srgbClr val="0070C0"/>
                </a:solidFill>
                <a:latin typeface="Baskerville Old Face" pitchFamily="18" charset="0"/>
              </a:rPr>
              <a:t>220 : 110 = 2Kč/ks</a:t>
            </a:r>
          </a:p>
          <a:p>
            <a:pPr marL="45720" indent="0">
              <a:buNone/>
            </a:pPr>
            <a:r>
              <a:rPr lang="cs-CZ" sz="2600" i="1" dirty="0" smtClean="0">
                <a:solidFill>
                  <a:srgbClr val="0070C0"/>
                </a:solidFill>
                <a:latin typeface="Baskerville Old Face" pitchFamily="18" charset="0"/>
              </a:rPr>
              <a:t>Rozdíl v ks je 12 x 6měsíců = 72ks</a:t>
            </a:r>
          </a:p>
          <a:p>
            <a:pPr marL="45720" indent="0">
              <a:buNone/>
            </a:pPr>
            <a:r>
              <a:rPr lang="cs-CZ" sz="2600" i="1" dirty="0" smtClean="0">
                <a:solidFill>
                  <a:srgbClr val="0070C0"/>
                </a:solidFill>
                <a:latin typeface="Baskerville Old Face" pitchFamily="18" charset="0"/>
              </a:rPr>
              <a:t>72ks x 2Kč = 144Kč</a:t>
            </a:r>
          </a:p>
          <a:p>
            <a:pPr marL="45720" indent="0">
              <a:buNone/>
            </a:pPr>
            <a:r>
              <a:rPr lang="cs-CZ" sz="2600" i="1" dirty="0" smtClean="0">
                <a:solidFill>
                  <a:srgbClr val="0070C0"/>
                </a:solidFill>
                <a:latin typeface="Baskerville Old Face" pitchFamily="18" charset="0"/>
              </a:rPr>
              <a:t>Rozdíl v Kč 220 – 215 = 5Kč x 6měsíců = 30Kč</a:t>
            </a:r>
          </a:p>
          <a:p>
            <a:pPr marL="45720" indent="0">
              <a:buNone/>
            </a:pPr>
            <a:r>
              <a:rPr lang="cs-CZ" sz="2600" i="1" dirty="0" smtClean="0">
                <a:solidFill>
                  <a:srgbClr val="0070C0"/>
                </a:solidFill>
                <a:latin typeface="Baskerville Old Face" pitchFamily="18" charset="0"/>
              </a:rPr>
              <a:t>144Kč – 30Kč =114Kč</a:t>
            </a:r>
          </a:p>
          <a:p>
            <a:pPr marL="45720" indent="0">
              <a:buNone/>
            </a:pPr>
            <a:r>
              <a:rPr lang="cs-CZ" sz="2600" i="1" dirty="0" smtClean="0">
                <a:solidFill>
                  <a:srgbClr val="FF0000"/>
                </a:solidFill>
                <a:latin typeface="Baskerville Old Face" pitchFamily="18" charset="0"/>
              </a:rPr>
              <a:t>Pro rodinu je výhodnější koupit balení za 230Kč a za 6 měsíců ušetří 114Kč.</a:t>
            </a:r>
          </a:p>
          <a:p>
            <a:pPr marL="45720" indent="0">
              <a:buNone/>
            </a:pPr>
            <a:endParaRPr lang="cs-CZ" sz="3200" i="1" dirty="0" smtClean="0">
              <a:solidFill>
                <a:srgbClr val="0070C0"/>
              </a:solidFill>
              <a:latin typeface="Baskerville Old Face" pitchFamily="18" charset="0"/>
            </a:endParaRPr>
          </a:p>
          <a:p>
            <a:pPr marL="45720" indent="0">
              <a:buNone/>
            </a:pPr>
            <a:endParaRPr lang="cs-CZ" sz="3000" i="1" dirty="0">
              <a:solidFill>
                <a:srgbClr val="FF0000"/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5457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1340768"/>
            <a:ext cx="6512511" cy="3528392"/>
          </a:xfrm>
        </p:spPr>
        <p:txBody>
          <a:bodyPr/>
          <a:lstStyle/>
          <a:p>
            <a:pPr algn="l"/>
            <a:r>
              <a:rPr lang="cs-CZ" sz="1600" i="1" dirty="0"/>
              <a:t>Citace: </a:t>
            </a:r>
            <a:br>
              <a:rPr lang="cs-CZ" sz="1600" i="1" dirty="0"/>
            </a:br>
            <a:r>
              <a:rPr lang="cs-CZ" sz="1600" i="1" dirty="0"/>
              <a:t>STRECKOVÁ, Yvonne – MALÝ, Ivan a kol. Veřejná ekonomie pro školu i praxi. Praha : </a:t>
            </a:r>
            <a:r>
              <a:rPr lang="cs-CZ" sz="1600" i="1" dirty="0" err="1"/>
              <a:t>Computer</a:t>
            </a:r>
            <a:r>
              <a:rPr lang="cs-CZ" sz="1600" i="1" dirty="0"/>
              <a:t> </a:t>
            </a:r>
            <a:r>
              <a:rPr lang="cs-CZ" sz="1600" i="1" dirty="0" err="1"/>
              <a:t>Press</a:t>
            </a:r>
            <a:r>
              <a:rPr lang="cs-CZ" sz="1600" i="1" dirty="0"/>
              <a:t>, 1998. ISBN 80-7226-112-6.</a:t>
            </a:r>
            <a:br>
              <a:rPr lang="cs-CZ" sz="1600" i="1" dirty="0"/>
            </a:br>
            <a:r>
              <a:rPr lang="cs-CZ" sz="1600" i="1" dirty="0"/>
              <a:t>Petr </a:t>
            </a:r>
            <a:r>
              <a:rPr lang="cs-CZ" sz="1600" i="1" dirty="0" err="1"/>
              <a:t>Klínský</a:t>
            </a:r>
            <a:r>
              <a:rPr lang="cs-CZ" sz="1600" i="1" dirty="0"/>
              <a:t>, Danuše Chromá, Svatava Tesařová, Michal Janák – Finanční gramotnost obsah a příklady z praxe škol. Praha: Národní ústav odborného vzdělávání, 2008.</a:t>
            </a:r>
            <a:r>
              <a:rPr lang="cs-CZ" sz="1600" dirty="0"/>
              <a:t> </a:t>
            </a:r>
            <a:r>
              <a:rPr lang="cs-CZ" sz="1600" i="1" dirty="0"/>
              <a:t>ISBN 978‑80‑87063‑13‑2</a:t>
            </a:r>
            <a:r>
              <a:rPr lang="cs-CZ" sz="4800" i="1" dirty="0"/>
              <a:t/>
            </a:r>
            <a:br>
              <a:rPr lang="cs-CZ" sz="4800" i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9296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459</TotalTime>
  <Words>306</Words>
  <Application>Microsoft Office PowerPoint</Application>
  <PresentationFormat>Předvádění na obrazovce (4:3)</PresentationFormat>
  <Paragraphs>38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Anotace</vt:lpstr>
      <vt:lpstr>Poptávka</vt:lpstr>
      <vt:lpstr>Poptávka Aneb - Výhodný nákup </vt:lpstr>
      <vt:lpstr>Poptávka Aneb - Výhodný nákup </vt:lpstr>
      <vt:lpstr>Poptávka Aneb - Výhodný nákup </vt:lpstr>
      <vt:lpstr>Poptávka Aneb - Výhodný nákup </vt:lpstr>
      <vt:lpstr>Poptávka Aneb - Výhodný nákup </vt:lpstr>
      <vt:lpstr>Citace:  STRECKOVÁ, Yvonne – MALÝ, Ivan a kol. Veřejná ekonomie pro školu i praxi. Praha : Computer Press, 1998. ISBN 80-7226-112-6. Petr Klínský, Danuše Chromá, Svatava Tesařová, Michal Janák – Finanční gramotnost obsah a příklady z praxe škol. Praha: Národní ústav odborného vzdělávání, 2008. ISBN 978‑80‑87063‑13‑2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13</cp:revision>
  <dcterms:created xsi:type="dcterms:W3CDTF">2013-08-05T13:39:17Z</dcterms:created>
  <dcterms:modified xsi:type="dcterms:W3CDTF">2013-11-14T08:14:10Z</dcterms:modified>
</cp:coreProperties>
</file>