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56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FCEF9-E069-4BAA-9521-33DB9A36208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81B1D-9ED9-4A31-B046-F9F11B3AC3A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FCEF9-E069-4BAA-9521-33DB9A36208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81B1D-9ED9-4A31-B046-F9F11B3AC3A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FCEF9-E069-4BAA-9521-33DB9A36208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81B1D-9ED9-4A31-B046-F9F11B3AC3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FCEF9-E069-4BAA-9521-33DB9A36208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81B1D-9ED9-4A31-B046-F9F11B3AC3A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FCEF9-E069-4BAA-9521-33DB9A36208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81B1D-9ED9-4A31-B046-F9F11B3AC3A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FCEF9-E069-4BAA-9521-33DB9A36208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81B1D-9ED9-4A31-B046-F9F11B3AC3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FCEF9-E069-4BAA-9521-33DB9A36208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81B1D-9ED9-4A31-B046-F9F11B3AC3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FCEF9-E069-4BAA-9521-33DB9A36208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81B1D-9ED9-4A31-B046-F9F11B3AC3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FCEF9-E069-4BAA-9521-33DB9A36208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81B1D-9ED9-4A31-B046-F9F11B3AC3A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FCEF9-E069-4BAA-9521-33DB9A36208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81B1D-9ED9-4A31-B046-F9F11B3AC3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FCEF9-E069-4BAA-9521-33DB9A36208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81B1D-9ED9-4A31-B046-F9F11B3AC3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C6FCEF9-E069-4BAA-9521-33DB9A362088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281B1D-9ED9-4A31-B046-F9F11B3AC3A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88662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VY_62_INOVACE_1301_ROVNOVÁŽNÁ</a:t>
                      </a:r>
                      <a:r>
                        <a:rPr lang="cs-CZ" sz="2400" b="1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CENA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F.G._ROVNOVÁŽNÁ CENA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14. 1.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ověření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77438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Rovnovážná cena.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přivést žáky k uvědomění si, </a:t>
            </a:r>
            <a:r>
              <a:rPr lang="cs-CZ" sz="2800" i="1" dirty="0" smtClean="0">
                <a:latin typeface="Baskerville Old Face" pitchFamily="18" charset="0"/>
              </a:rPr>
              <a:t>že při nákupu musí být neustále ve střehu a umět dobře počítat.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5764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i="1" dirty="0" smtClean="0"/>
              <a:t> </a:t>
            </a:r>
            <a:r>
              <a:rPr lang="cs-CZ" i="1" dirty="0" smtClean="0">
                <a:latin typeface="Baskerville Old Face" pitchFamily="18" charset="0"/>
              </a:rPr>
              <a:t>Aneb - Výhodný nákup</a:t>
            </a:r>
            <a:endParaRPr lang="cs-CZ" i="1" dirty="0">
              <a:latin typeface="Baskerville Old Face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>
              <a:buNone/>
            </a:pPr>
            <a:r>
              <a:rPr lang="cs-CZ" sz="6600" i="1" dirty="0" smtClean="0">
                <a:latin typeface="Baskerville Old Face" pitchFamily="18" charset="0"/>
              </a:rPr>
              <a:t>Rovnovážná cena</a:t>
            </a:r>
            <a:endParaRPr lang="cs-CZ" sz="66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8331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800" i="1" dirty="0">
                <a:latin typeface="Baskerville Old Face" pitchFamily="18" charset="0"/>
              </a:rPr>
              <a:t>Rovnovážná cena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sz="3600" i="1" dirty="0" smtClean="0">
                <a:latin typeface="Baskerville Old Face" pitchFamily="18" charset="0"/>
              </a:rPr>
              <a:t>Vznik rovnovážné ceny:</a:t>
            </a:r>
          </a:p>
          <a:p>
            <a:pPr marL="45720" indent="0">
              <a:buNone/>
            </a:pPr>
            <a:r>
              <a:rPr lang="cs-CZ" b="1" i="1" dirty="0" smtClean="0">
                <a:latin typeface="Baskerville Old Face" pitchFamily="18" charset="0"/>
              </a:rPr>
              <a:t>Prodávající si na trhu vzájemně konkurují, snaží se získat kupující tím, že nabízejí příznivější podmínky:</a:t>
            </a:r>
          </a:p>
          <a:p>
            <a:r>
              <a:rPr lang="cs-CZ" i="1" dirty="0" smtClean="0">
                <a:latin typeface="Baskerville Old Face" pitchFamily="18" charset="0"/>
              </a:rPr>
              <a:t>Nižší cenu</a:t>
            </a:r>
          </a:p>
          <a:p>
            <a:r>
              <a:rPr lang="cs-CZ" i="1" dirty="0" smtClean="0">
                <a:latin typeface="Baskerville Old Face" pitchFamily="18" charset="0"/>
              </a:rPr>
              <a:t>Lepší kvalitu</a:t>
            </a:r>
          </a:p>
          <a:p>
            <a:r>
              <a:rPr lang="cs-CZ" i="1" dirty="0" smtClean="0">
                <a:latin typeface="Baskerville Old Face" pitchFamily="18" charset="0"/>
              </a:rPr>
              <a:t>Rychlejší servis</a:t>
            </a:r>
          </a:p>
          <a:p>
            <a:endParaRPr lang="cs-CZ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56303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800" i="1" dirty="0">
                <a:latin typeface="Baskerville Old Face" pitchFamily="18" charset="0"/>
              </a:rPr>
              <a:t>Rovnovážná cena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87624" y="692696"/>
            <a:ext cx="6400800" cy="3474720"/>
          </a:xfrm>
        </p:spPr>
        <p:txBody>
          <a:bodyPr>
            <a:normAutofit fontScale="92500"/>
          </a:bodyPr>
          <a:lstStyle/>
          <a:p>
            <a:pPr marL="45720" indent="0">
              <a:buNone/>
            </a:pPr>
            <a:r>
              <a:rPr lang="cs-CZ" sz="3600" i="1" dirty="0" smtClean="0">
                <a:latin typeface="Baskerville Old Face" pitchFamily="18" charset="0"/>
              </a:rPr>
              <a:t>Vznik rovnovážné ceny:</a:t>
            </a:r>
          </a:p>
          <a:p>
            <a:pPr marL="45720" indent="0">
              <a:buNone/>
            </a:pPr>
            <a:r>
              <a:rPr lang="cs-CZ" sz="3200" b="1" i="1" dirty="0" smtClean="0">
                <a:latin typeface="Baskerville Old Face" pitchFamily="18" charset="0"/>
              </a:rPr>
              <a:t>Kupující mají možnost vybrat si  zboží  nebo službu, která jim nejvíce vyhovuje.</a:t>
            </a:r>
          </a:p>
          <a:p>
            <a:pPr marL="45720" indent="0">
              <a:buNone/>
            </a:pPr>
            <a:endParaRPr lang="cs-CZ" sz="3200" b="1" i="1" dirty="0">
              <a:latin typeface="Baskerville Old Face" pitchFamily="18" charset="0"/>
            </a:endParaRPr>
          </a:p>
          <a:p>
            <a:pPr marL="45720" indent="0">
              <a:buNone/>
            </a:pPr>
            <a:r>
              <a:rPr lang="cs-CZ" sz="3200" b="1" i="1" dirty="0" smtClean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Podle  čeho  si ty vybíráš zboží, nebo  službu???</a:t>
            </a:r>
            <a:endParaRPr lang="cs-CZ" sz="3200" i="1" dirty="0" smtClean="0">
              <a:solidFill>
                <a:schemeClr val="accent1">
                  <a:lumMod val="75000"/>
                </a:schemeClr>
              </a:solidFill>
              <a:latin typeface="Baskerville Old Face" pitchFamily="18" charset="0"/>
            </a:endParaRPr>
          </a:p>
          <a:p>
            <a:endParaRPr lang="cs-CZ" sz="3200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5936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800" i="1" dirty="0">
                <a:latin typeface="Baskerville Old Face" pitchFamily="18" charset="0"/>
              </a:rPr>
              <a:t>Rovnovážná cena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87624" y="692696"/>
            <a:ext cx="6400800" cy="34747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600" i="1" dirty="0" smtClean="0">
                <a:latin typeface="Baskerville Old Face" pitchFamily="18" charset="0"/>
              </a:rPr>
              <a:t>Vznik rovnovážné ceny:</a:t>
            </a:r>
          </a:p>
          <a:p>
            <a:pPr marL="45720" indent="0">
              <a:buNone/>
            </a:pPr>
            <a:r>
              <a:rPr lang="cs-CZ" sz="3200" i="1" dirty="0" smtClean="0">
                <a:latin typeface="Baskerville Old Face" pitchFamily="18" charset="0"/>
              </a:rPr>
              <a:t>Velikost nabízeného a poptávaného zboží se neustále mění a mění se i ceny výrobků a služeb. Vyrovná-li se při určité ceně nabídka s poptávkou, nastává na trhu </a:t>
            </a:r>
            <a:r>
              <a:rPr lang="cs-CZ" sz="3200" b="1" i="1" dirty="0" smtClean="0">
                <a:solidFill>
                  <a:srgbClr val="FF0000"/>
                </a:solidFill>
                <a:latin typeface="Baskerville Old Face" pitchFamily="18" charset="0"/>
              </a:rPr>
              <a:t>rovnováha.</a:t>
            </a:r>
            <a:endParaRPr lang="cs-CZ" sz="3200" b="1" i="1" dirty="0">
              <a:solidFill>
                <a:srgbClr val="FF000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7632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2132856"/>
            <a:ext cx="6512511" cy="1872208"/>
          </a:xfrm>
        </p:spPr>
        <p:txBody>
          <a:bodyPr/>
          <a:lstStyle/>
          <a:p>
            <a:pPr algn="l"/>
            <a:r>
              <a:rPr lang="cs-CZ" sz="1600" i="1" dirty="0"/>
              <a:t>Citace: </a:t>
            </a:r>
            <a:br>
              <a:rPr lang="cs-CZ" sz="1600" i="1" dirty="0"/>
            </a:br>
            <a:r>
              <a:rPr lang="cs-CZ" sz="1600" i="1" dirty="0"/>
              <a:t>STRECKOVÁ, Yvonne – MALÝ, Ivan a kol. Veřejná ekonomie pro školu i praxi. Praha : </a:t>
            </a:r>
            <a:r>
              <a:rPr lang="cs-CZ" sz="1600" i="1" dirty="0" err="1"/>
              <a:t>Computer</a:t>
            </a:r>
            <a:r>
              <a:rPr lang="cs-CZ" sz="1600" i="1" dirty="0"/>
              <a:t> </a:t>
            </a:r>
            <a:r>
              <a:rPr lang="cs-CZ" sz="1600" i="1" dirty="0" err="1"/>
              <a:t>Press</a:t>
            </a:r>
            <a:r>
              <a:rPr lang="cs-CZ" sz="1600" i="1" dirty="0"/>
              <a:t>, 1998. ISBN 80-7226-112-6.</a:t>
            </a:r>
            <a:br>
              <a:rPr lang="cs-CZ" sz="1600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4444082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</TotalTime>
  <Words>191</Words>
  <Application>Microsoft Office PowerPoint</Application>
  <PresentationFormat>Předvádění na obrazovce (4:3)</PresentationFormat>
  <Paragraphs>26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Anotace</vt:lpstr>
      <vt:lpstr>Rovnovážná cena</vt:lpstr>
      <vt:lpstr>Rovnovážná cena</vt:lpstr>
      <vt:lpstr>Rovnovážná cena</vt:lpstr>
      <vt:lpstr>Rovnovážná cena</vt:lpstr>
      <vt:lpstr>Citace:  STRECKOVÁ, Yvonne – MALÝ, Ivan a kol. Veřejná ekonomie pro školu i praxi. Praha : Computer Press, 1998. ISBN 80-7226-112-6.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8</cp:revision>
  <dcterms:created xsi:type="dcterms:W3CDTF">2013-08-05T20:54:56Z</dcterms:created>
  <dcterms:modified xsi:type="dcterms:W3CDTF">2013-11-14T08:20:29Z</dcterms:modified>
</cp:coreProperties>
</file>