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8F9E-EBA3-41A8-81E4-40A40F362E3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9E3F79-2840-4741-AE50-5892059D050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8F9E-EBA3-41A8-81E4-40A40F362E3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E3F79-2840-4741-AE50-5892059D0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8F9E-EBA3-41A8-81E4-40A40F362E3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E3F79-2840-4741-AE50-5892059D050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8F9E-EBA3-41A8-81E4-40A40F362E3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E3F79-2840-4741-AE50-5892059D050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8F9E-EBA3-41A8-81E4-40A40F362E3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E3F79-2840-4741-AE50-5892059D050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8F9E-EBA3-41A8-81E4-40A40F362E3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E3F79-2840-4741-AE50-5892059D0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8F9E-EBA3-41A8-81E4-40A40F362E3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E3F79-2840-4741-AE50-5892059D0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8F9E-EBA3-41A8-81E4-40A40F362E3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E3F79-2840-4741-AE50-5892059D0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8F9E-EBA3-41A8-81E4-40A40F362E3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E3F79-2840-4741-AE50-5892059D0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8F9E-EBA3-41A8-81E4-40A40F362E3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E3F79-2840-4741-AE50-5892059D0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A8F9E-EBA3-41A8-81E4-40A40F362E3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E3F79-2840-4741-AE50-5892059D05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86A8F9E-EBA3-41A8-81E4-40A40F362E3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9E3F79-2840-4741-AE50-5892059D050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0089043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VY_62_INOVACE_1401_TVORBA CENY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Tvorba ceny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14. 2.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22. 3.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4611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Tvorba ceny.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přivést žáky k uvědomění si, </a:t>
            </a:r>
            <a:r>
              <a:rPr lang="cs-CZ" sz="2800" i="1" dirty="0" smtClean="0">
                <a:latin typeface="Baskerville Old Face" pitchFamily="18" charset="0"/>
              </a:rPr>
              <a:t>jak obchodníci tvoří ceny zboží a služeb.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3499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b="1" i="1" dirty="0" smtClean="0">
                <a:latin typeface="Baskerville Old Face" pitchFamily="18" charset="0"/>
              </a:rPr>
              <a:t>Tvorba ceny</a:t>
            </a:r>
            <a:endParaRPr lang="cs-CZ" sz="44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i="1" dirty="0">
                <a:latin typeface="Baskerville Old Face" pitchFamily="18" charset="0"/>
              </a:rPr>
              <a:t>Příklad: Představte </a:t>
            </a:r>
            <a:r>
              <a:rPr lang="cs-CZ" b="1" i="1" dirty="0" smtClean="0">
                <a:latin typeface="Baskerville Old Face" pitchFamily="18" charset="0"/>
              </a:rPr>
              <a:t>si, Váš bratr za Vámi přijde a řekne </a:t>
            </a:r>
            <a:r>
              <a:rPr lang="cs-CZ" b="1" i="1" dirty="0">
                <a:latin typeface="Baskerville Old Face" pitchFamily="18" charset="0"/>
              </a:rPr>
              <a:t>„Rozhodl jsem</a:t>
            </a:r>
          </a:p>
          <a:p>
            <a:pPr marL="0" indent="0">
              <a:buNone/>
            </a:pPr>
            <a:r>
              <a:rPr lang="cs-CZ" b="1" i="1" dirty="0">
                <a:latin typeface="Baskerville Old Face" pitchFamily="18" charset="0"/>
              </a:rPr>
              <a:t>se prodávat ve stánku nápoje. Ty </a:t>
            </a:r>
            <a:r>
              <a:rPr lang="cs-CZ" b="1" i="1" dirty="0" smtClean="0">
                <a:latin typeface="Baskerville Old Face" pitchFamily="18" charset="0"/>
              </a:rPr>
              <a:t>máš ve škole finanční gramotnost, </a:t>
            </a:r>
            <a:r>
              <a:rPr lang="cs-CZ" b="1" i="1" dirty="0">
                <a:latin typeface="Baskerville Old Face" pitchFamily="18" charset="0"/>
              </a:rPr>
              <a:t>tak mně poraď, za </a:t>
            </a:r>
            <a:r>
              <a:rPr lang="cs-CZ" b="1" i="1" dirty="0" smtClean="0">
                <a:latin typeface="Baskerville Old Face" pitchFamily="18" charset="0"/>
              </a:rPr>
              <a:t>kolik mám prodávat.“????</a:t>
            </a:r>
            <a:endParaRPr lang="cs-CZ" b="1" i="1" dirty="0">
              <a:latin typeface="Baskerville Old Face" pitchFamily="18" charset="0"/>
            </a:endParaRPr>
          </a:p>
          <a:p>
            <a:r>
              <a:rPr lang="cs-CZ" i="1" dirty="0" smtClean="0">
                <a:latin typeface="Baskerville Old Face" pitchFamily="18" charset="0"/>
              </a:rPr>
              <a:t>Bratrovi </a:t>
            </a:r>
            <a:r>
              <a:rPr lang="cs-CZ" i="1" dirty="0">
                <a:latin typeface="Baskerville Old Face" pitchFamily="18" charset="0"/>
              </a:rPr>
              <a:t>nejspíše </a:t>
            </a:r>
            <a:r>
              <a:rPr lang="cs-CZ" i="1" dirty="0" smtClean="0">
                <a:latin typeface="Baskerville Old Face" pitchFamily="18" charset="0"/>
              </a:rPr>
              <a:t>poradíte, </a:t>
            </a:r>
            <a:r>
              <a:rPr lang="cs-CZ" i="1" dirty="0">
                <a:latin typeface="Baskerville Old Face" pitchFamily="18" charset="0"/>
              </a:rPr>
              <a:t>aby obešel v okolí potravinářské obchody, </a:t>
            </a:r>
            <a:r>
              <a:rPr lang="cs-CZ" i="1" dirty="0" smtClean="0">
                <a:latin typeface="Baskerville Old Face" pitchFamily="18" charset="0"/>
              </a:rPr>
              <a:t>všechna další </a:t>
            </a:r>
            <a:r>
              <a:rPr lang="cs-CZ" i="1" dirty="0">
                <a:latin typeface="Baskerville Old Face" pitchFamily="18" charset="0"/>
              </a:rPr>
              <a:t>místa, kde se nápoje prodávají, a napsal si na kus papíru ceny </a:t>
            </a:r>
            <a:r>
              <a:rPr lang="cs-CZ" i="1" dirty="0" smtClean="0">
                <a:latin typeface="Baskerville Old Face" pitchFamily="18" charset="0"/>
              </a:rPr>
              <a:t>značek a </a:t>
            </a:r>
            <a:r>
              <a:rPr lang="cs-CZ" i="1" dirty="0">
                <a:latin typeface="Baskerville Old Face" pitchFamily="18" charset="0"/>
              </a:rPr>
              <a:t>druhů nabízených nápojů. Podle nich může usoudit, jakou cenu nasadit, </a:t>
            </a:r>
            <a:r>
              <a:rPr lang="cs-CZ" i="1" dirty="0" smtClean="0">
                <a:latin typeface="Baskerville Old Face" pitchFamily="18" charset="0"/>
              </a:rPr>
              <a:t>aby k </a:t>
            </a:r>
            <a:r>
              <a:rPr lang="cs-CZ" i="1" dirty="0">
                <a:latin typeface="Baskerville Old Face" pitchFamily="18" charset="0"/>
              </a:rPr>
              <a:t>němu, dosud neznámému obchodníkovi, zákazníci zamířili raději než do </a:t>
            </a:r>
            <a:r>
              <a:rPr lang="cs-CZ" i="1" dirty="0" smtClean="0">
                <a:latin typeface="Baskerville Old Face" pitchFamily="18" charset="0"/>
              </a:rPr>
              <a:t>tradičních míst</a:t>
            </a:r>
            <a:r>
              <a:rPr lang="cs-CZ" i="1" dirty="0">
                <a:latin typeface="Baskerville Old Face" pitchFamily="18" charset="0"/>
              </a:rPr>
              <a:t>, kde nakupují. Pokud budou obchodníci řeční, možná se od </a:t>
            </a:r>
            <a:r>
              <a:rPr lang="cs-CZ" i="1" dirty="0" smtClean="0">
                <a:latin typeface="Baskerville Old Face" pitchFamily="18" charset="0"/>
              </a:rPr>
              <a:t>nich dozví</a:t>
            </a:r>
            <a:r>
              <a:rPr lang="cs-CZ" i="1" dirty="0">
                <a:latin typeface="Baskerville Old Face" pitchFamily="18" charset="0"/>
              </a:rPr>
              <a:t>, kolik čeho prodají, a podle toho si odhadne svou tržbu a zisk a </a:t>
            </a:r>
            <a:r>
              <a:rPr lang="cs-CZ" i="1" dirty="0" smtClean="0">
                <a:latin typeface="Baskerville Old Face" pitchFamily="18" charset="0"/>
              </a:rPr>
              <a:t>druhy nápojů</a:t>
            </a:r>
            <a:r>
              <a:rPr lang="cs-CZ" i="1" dirty="0">
                <a:latin typeface="Baskerville Old Face" pitchFamily="18" charset="0"/>
              </a:rPr>
              <a:t>, o které bude největší zájem. Může kontaktovat velkoobchod, </a:t>
            </a:r>
            <a:r>
              <a:rPr lang="cs-CZ" i="1" dirty="0" smtClean="0">
                <a:latin typeface="Baskerville Old Face" pitchFamily="18" charset="0"/>
              </a:rPr>
              <a:t>který by </a:t>
            </a:r>
            <a:r>
              <a:rPr lang="cs-CZ" i="1" dirty="0">
                <a:latin typeface="Baskerville Old Face" pitchFamily="18" charset="0"/>
              </a:rPr>
              <a:t>mu dodával nápoje, aby se dozvěděl nákupní ceny. </a:t>
            </a:r>
          </a:p>
        </p:txBody>
      </p:sp>
    </p:spTree>
    <p:extLst>
      <p:ext uri="{BB962C8B-B14F-4D97-AF65-F5344CB8AC3E}">
        <p14:creationId xmlns:p14="http://schemas.microsoft.com/office/powerpoint/2010/main" val="725025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b="1" i="1" dirty="0" smtClean="0">
                <a:latin typeface="Baskerville Old Face" pitchFamily="18" charset="0"/>
              </a:rPr>
              <a:t>Tvorba ceny</a:t>
            </a:r>
            <a:endParaRPr lang="cs-CZ" sz="44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i="1" dirty="0" smtClean="0">
                <a:latin typeface="Baskerville Old Face" pitchFamily="18" charset="0"/>
              </a:rPr>
              <a:t>Pomocí průzkumu</a:t>
            </a:r>
          </a:p>
          <a:p>
            <a:r>
              <a:rPr lang="cs-CZ" i="1" dirty="0">
                <a:latin typeface="Baskerville Old Face" pitchFamily="18" charset="0"/>
              </a:rPr>
              <a:t>při kterém </a:t>
            </a:r>
            <a:r>
              <a:rPr lang="cs-CZ" i="1" dirty="0" smtClean="0">
                <a:latin typeface="Baskerville Old Face" pitchFamily="18" charset="0"/>
              </a:rPr>
              <a:t>se  </a:t>
            </a:r>
            <a:r>
              <a:rPr lang="cs-CZ" i="1" dirty="0">
                <a:latin typeface="Baskerville Old Face" pitchFamily="18" charset="0"/>
              </a:rPr>
              <a:t>ptáme, </a:t>
            </a:r>
            <a:r>
              <a:rPr lang="cs-CZ" i="1" dirty="0" smtClean="0">
                <a:latin typeface="Baskerville Old Face" pitchFamily="18" charset="0"/>
              </a:rPr>
              <a:t> jakou </a:t>
            </a:r>
            <a:r>
              <a:rPr lang="cs-CZ" i="1" dirty="0">
                <a:latin typeface="Baskerville Old Face" pitchFamily="18" charset="0"/>
              </a:rPr>
              <a:t>cenu by </a:t>
            </a:r>
            <a:r>
              <a:rPr lang="cs-CZ" i="1" dirty="0" smtClean="0">
                <a:latin typeface="Baskerville Old Face" pitchFamily="18" charset="0"/>
              </a:rPr>
              <a:t>zákazník akceptoval</a:t>
            </a:r>
            <a:r>
              <a:rPr lang="cs-CZ" i="1" dirty="0">
                <a:latin typeface="Baskerville Old Face" pitchFamily="18" charset="0"/>
              </a:rPr>
              <a:t>. Podle nejčastěji uváděné odpovědi pak stanovíme vhodnou cenu</a:t>
            </a:r>
            <a:r>
              <a:rPr lang="cs-CZ" i="1" dirty="0" smtClean="0">
                <a:latin typeface="Baskerville Old Face" pitchFamily="18" charset="0"/>
              </a:rPr>
              <a:t>.</a:t>
            </a:r>
          </a:p>
          <a:p>
            <a:endParaRPr lang="cs-CZ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200" b="1" i="1" dirty="0" smtClean="0">
                <a:latin typeface="Baskerville Old Face" pitchFamily="18" charset="0"/>
              </a:rPr>
              <a:t>Průměrem konkurenčních cen</a:t>
            </a:r>
          </a:p>
          <a:p>
            <a:r>
              <a:rPr lang="cs-CZ" i="1" dirty="0">
                <a:latin typeface="Baskerville Old Face" pitchFamily="18" charset="0"/>
              </a:rPr>
              <a:t>zdrojem konkurenčních cen jsou ceníky ostatních podniků, inzerce v </a:t>
            </a:r>
            <a:r>
              <a:rPr lang="cs-CZ" i="1" dirty="0" smtClean="0">
                <a:latin typeface="Baskerville Old Face" pitchFamily="18" charset="0"/>
              </a:rPr>
              <a:t>novinách, televizi</a:t>
            </a:r>
            <a:r>
              <a:rPr lang="cs-CZ" i="1" dirty="0">
                <a:latin typeface="Baskerville Old Face" pitchFamily="18" charset="0"/>
              </a:rPr>
              <a:t>, rozhlase, na internetu, informace od zákazníků </a:t>
            </a:r>
            <a:r>
              <a:rPr lang="cs-CZ" i="1" dirty="0" smtClean="0">
                <a:latin typeface="Baskerville Old Face" pitchFamily="18" charset="0"/>
              </a:rPr>
              <a:t>atd.</a:t>
            </a:r>
          </a:p>
          <a:p>
            <a:pPr marL="0" indent="0">
              <a:buNone/>
            </a:pPr>
            <a:endParaRPr lang="cs-CZ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47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b="1" i="1" dirty="0" smtClean="0">
                <a:latin typeface="Baskerville Old Face" pitchFamily="18" charset="0"/>
              </a:rPr>
              <a:t>Tvorba ceny</a:t>
            </a:r>
            <a:endParaRPr lang="cs-CZ" sz="44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>
                <a:latin typeface="Baskerville Old Face" pitchFamily="18" charset="0"/>
              </a:rPr>
              <a:t>Cenu můžeme stanovit:</a:t>
            </a:r>
          </a:p>
          <a:p>
            <a:r>
              <a:rPr lang="cs-CZ" sz="2800" b="1" i="1" dirty="0">
                <a:latin typeface="Baskerville Old Face" pitchFamily="18" charset="0"/>
              </a:rPr>
              <a:t>nižší než průměr </a:t>
            </a:r>
            <a:r>
              <a:rPr lang="cs-CZ" i="1" dirty="0">
                <a:latin typeface="Baskerville Old Face" pitchFamily="18" charset="0"/>
              </a:rPr>
              <a:t>– jestliže náklady jsou nízké a naším cílem je získat vyšší podíl </a:t>
            </a:r>
            <a:r>
              <a:rPr lang="cs-CZ" i="1" dirty="0" smtClean="0">
                <a:latin typeface="Baskerville Old Face" pitchFamily="18" charset="0"/>
              </a:rPr>
              <a:t>na </a:t>
            </a:r>
            <a:r>
              <a:rPr lang="pl-PL" i="1" dirty="0" smtClean="0">
                <a:latin typeface="Baskerville Old Face" pitchFamily="18" charset="0"/>
              </a:rPr>
              <a:t>trhu</a:t>
            </a:r>
            <a:r>
              <a:rPr lang="pl-PL" i="1" dirty="0">
                <a:latin typeface="Baskerville Old Face" pitchFamily="18" charset="0"/>
              </a:rPr>
              <a:t>, nebo pokud nově vstupujeme na trh,</a:t>
            </a:r>
          </a:p>
          <a:p>
            <a:r>
              <a:rPr lang="cs-CZ" sz="3200" b="1" i="1" dirty="0" smtClean="0">
                <a:latin typeface="Baskerville Old Face" pitchFamily="18" charset="0"/>
              </a:rPr>
              <a:t>na úrovni průměru</a:t>
            </a:r>
          </a:p>
          <a:p>
            <a:r>
              <a:rPr lang="cs-CZ" sz="3200" b="1" i="1" dirty="0" smtClean="0">
                <a:latin typeface="Baskerville Old Face" pitchFamily="18" charset="0"/>
              </a:rPr>
              <a:t>vyšší </a:t>
            </a:r>
            <a:r>
              <a:rPr lang="cs-CZ" sz="3200" b="1" i="1" dirty="0">
                <a:latin typeface="Baskerville Old Face" pitchFamily="18" charset="0"/>
              </a:rPr>
              <a:t>než průměr </a:t>
            </a:r>
            <a:r>
              <a:rPr lang="cs-CZ" i="1" dirty="0">
                <a:latin typeface="Baskerville Old Face" pitchFamily="18" charset="0"/>
              </a:rPr>
              <a:t>– často u nových výrobků, které konkurence nenabízí, vyšší </a:t>
            </a:r>
            <a:r>
              <a:rPr lang="cs-CZ" i="1" dirty="0" smtClean="0">
                <a:latin typeface="Baskerville Old Face" pitchFamily="18" charset="0"/>
              </a:rPr>
              <a:t>ceny bývají </a:t>
            </a:r>
            <a:r>
              <a:rPr lang="cs-CZ" i="1" dirty="0">
                <a:latin typeface="Baskerville Old Face" pitchFamily="18" charset="0"/>
              </a:rPr>
              <a:t>u výrobků zavedených značek s dobrou </a:t>
            </a:r>
            <a:r>
              <a:rPr lang="cs-CZ" i="1" dirty="0" smtClean="0">
                <a:latin typeface="Baskerville Old Face" pitchFamily="18" charset="0"/>
              </a:rPr>
              <a:t>pověstí, které zákazníci kupují.</a:t>
            </a:r>
            <a:endParaRPr lang="cs-CZ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2633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924944"/>
          </a:xfrm>
        </p:spPr>
        <p:txBody>
          <a:bodyPr/>
          <a:lstStyle/>
          <a:p>
            <a:r>
              <a:rPr lang="cs-CZ" sz="2000" i="1" dirty="0"/>
              <a:t>Citace: </a:t>
            </a:r>
            <a:br>
              <a:rPr lang="cs-CZ" sz="2000" i="1" dirty="0"/>
            </a:br>
            <a:r>
              <a:rPr lang="cs-CZ" sz="2000" i="1" dirty="0"/>
              <a:t>STRECKOVÁ, Yvonne – MALÝ, Ivan a kol. Veřejná ekonomie pro školu </a:t>
            </a:r>
            <a:r>
              <a:rPr lang="cs-CZ" sz="2000" i="1" dirty="0" smtClean="0"/>
              <a:t>i praxi</a:t>
            </a:r>
            <a:r>
              <a:rPr lang="cs-CZ" sz="2000" i="1" dirty="0"/>
              <a:t>. Praha : </a:t>
            </a:r>
            <a:r>
              <a:rPr lang="cs-CZ" sz="2000" i="1" dirty="0" err="1"/>
              <a:t>Computer</a:t>
            </a:r>
            <a:r>
              <a:rPr lang="cs-CZ" sz="2000" i="1" dirty="0"/>
              <a:t> </a:t>
            </a:r>
            <a:r>
              <a:rPr lang="cs-CZ" sz="2000" i="1" dirty="0" err="1"/>
              <a:t>Press</a:t>
            </a:r>
            <a:r>
              <a:rPr lang="cs-CZ" sz="2000" i="1" dirty="0"/>
              <a:t>, 1998. ISBN 80-7226-112-6</a:t>
            </a:r>
            <a:r>
              <a:rPr lang="cs-CZ" i="1" dirty="0"/>
              <a:t>.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5944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28</TotalTime>
  <Words>349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Anotace</vt:lpstr>
      <vt:lpstr>Tvorba ceny</vt:lpstr>
      <vt:lpstr>Tvorba ceny</vt:lpstr>
      <vt:lpstr>Tvorba ceny</vt:lpstr>
      <vt:lpstr>Citace:  STRECKOVÁ, Yvonne – MALÝ, Ivan a kol. Veřejná ekonomie pro školu i praxi. Praha : Computer Press, 1998. ISBN 80-7226-112-6.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6</cp:revision>
  <dcterms:created xsi:type="dcterms:W3CDTF">2013-08-14T08:22:01Z</dcterms:created>
  <dcterms:modified xsi:type="dcterms:W3CDTF">2013-11-14T08:21:55Z</dcterms:modified>
</cp:coreProperties>
</file>