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58ED715-6D59-4B63-AEEE-7BCA5B20F93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1224AA-2A8E-42ED-9277-16A6DB814C8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424580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lang="cs-CZ" sz="24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VY_62_INOVACE_1501_TVORBA</a:t>
                      </a:r>
                      <a:r>
                        <a:rPr lang="cs-CZ" sz="2400" b="1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CENY2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_Tvorba ceny 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22. 3.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647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Tvorba ceny.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přivést žáky k uvědomění si, </a:t>
            </a:r>
            <a:r>
              <a:rPr lang="cs-CZ" sz="2800" i="1" dirty="0" smtClean="0">
                <a:latin typeface="Baskerville Old Face" pitchFamily="18" charset="0"/>
              </a:rPr>
              <a:t>jak obchodníci tvoří ceny zboží a služeb.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42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7156"/>
            <a:ext cx="8229600" cy="1600200"/>
          </a:xfrm>
        </p:spPr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300" b="1" i="1" dirty="0" smtClean="0">
                <a:latin typeface="Baskerville Old Face" pitchFamily="18" charset="0"/>
              </a:rPr>
              <a:t>Nákladový </a:t>
            </a:r>
            <a:r>
              <a:rPr lang="cs-CZ" sz="3300" b="1" i="1" dirty="0">
                <a:latin typeface="Baskerville Old Face" pitchFamily="18" charset="0"/>
              </a:rPr>
              <a:t>přístup</a:t>
            </a:r>
          </a:p>
          <a:p>
            <a:r>
              <a:rPr lang="cs-CZ" i="1" dirty="0">
                <a:latin typeface="Baskerville Old Face" pitchFamily="18" charset="0"/>
              </a:rPr>
              <a:t>Při tomto způsobu tvorby ceny je cena stanovena tak, aby pokryla vynaložené </a:t>
            </a:r>
            <a:r>
              <a:rPr lang="cs-CZ" b="1" i="1" dirty="0">
                <a:solidFill>
                  <a:srgbClr val="FF0000"/>
                </a:solidFill>
                <a:latin typeface="Baskerville Old Face" pitchFamily="18" charset="0"/>
              </a:rPr>
              <a:t>náklady</a:t>
            </a:r>
            <a:r>
              <a:rPr lang="cs-CZ" i="1" dirty="0" smtClean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b="1" i="1" dirty="0">
                <a:latin typeface="Baskerville Old Face" pitchFamily="18" charset="0"/>
              </a:rPr>
              <a:t>N</a:t>
            </a:r>
            <a:r>
              <a:rPr lang="cs-CZ" b="1" i="1" dirty="0" smtClean="0">
                <a:latin typeface="Baskerville Old Face" pitchFamily="18" charset="0"/>
              </a:rPr>
              <a:t>áklady jsou????</a:t>
            </a:r>
            <a:endParaRPr lang="cs-CZ" b="1" i="1" dirty="0">
              <a:latin typeface="Baskerville Old Face" pitchFamily="18" charset="0"/>
            </a:endParaRPr>
          </a:p>
          <a:p>
            <a:r>
              <a:rPr lang="cs-CZ" i="1" dirty="0">
                <a:latin typeface="Baskerville Old Face" pitchFamily="18" charset="0"/>
              </a:rPr>
              <a:t>a) náklady na materiál,</a:t>
            </a:r>
          </a:p>
          <a:p>
            <a:r>
              <a:rPr lang="cs-CZ" i="1" dirty="0">
                <a:latin typeface="Baskerville Old Face" pitchFamily="18" charset="0"/>
              </a:rPr>
              <a:t>b) mzdové náklady,</a:t>
            </a:r>
          </a:p>
          <a:p>
            <a:r>
              <a:rPr lang="cs-CZ" i="1" dirty="0">
                <a:latin typeface="Baskerville Old Face" pitchFamily="18" charset="0"/>
              </a:rPr>
              <a:t>c) náklady na služby poskytované dodavateli – elektřina, opravy atd</a:t>
            </a:r>
            <a:r>
              <a:rPr lang="cs-CZ" i="1" dirty="0" smtClean="0">
                <a:latin typeface="Baskerville Old Face" pitchFamily="18" charset="0"/>
              </a:rPr>
              <a:t>.</a:t>
            </a:r>
            <a:endParaRPr lang="cs-CZ" i="1" dirty="0">
              <a:latin typeface="Baskerville Old Face" pitchFamily="18" charset="0"/>
            </a:endParaRPr>
          </a:p>
          <a:p>
            <a:r>
              <a:rPr lang="cs-CZ" i="1" dirty="0">
                <a:latin typeface="Baskerville Old Face" pitchFamily="18" charset="0"/>
              </a:rPr>
              <a:t>d) opotřebení majetku – strojů, budov atd</a:t>
            </a:r>
            <a:r>
              <a:rPr lang="cs-CZ" i="1" dirty="0" smtClean="0">
                <a:latin typeface="Baskerville Old Face" pitchFamily="18" charset="0"/>
              </a:rPr>
              <a:t>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96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7156"/>
            <a:ext cx="8229600" cy="1600200"/>
          </a:xfrm>
        </p:spPr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Cena </a:t>
            </a:r>
            <a:r>
              <a:rPr lang="cs-CZ" sz="2800" i="1" dirty="0">
                <a:latin typeface="Baskerville Old Face" pitchFamily="18" charset="0"/>
              </a:rPr>
              <a:t>se </a:t>
            </a:r>
            <a:r>
              <a:rPr lang="cs-CZ" sz="2800" i="1" dirty="0" smtClean="0">
                <a:latin typeface="Baskerville Old Face" pitchFamily="18" charset="0"/>
              </a:rPr>
              <a:t>stanoví </a:t>
            </a:r>
            <a:r>
              <a:rPr lang="cs-CZ" sz="2800" i="1" dirty="0">
                <a:solidFill>
                  <a:srgbClr val="FF0000"/>
                </a:solidFill>
                <a:latin typeface="Baskerville Old Face" pitchFamily="18" charset="0"/>
              </a:rPr>
              <a:t>kalkulací.</a:t>
            </a:r>
            <a:r>
              <a:rPr lang="cs-CZ" sz="2800" i="1" dirty="0">
                <a:latin typeface="Baskerville Old Face" pitchFamily="18" charset="0"/>
              </a:rPr>
              <a:t> Při ní podnik zjistí náklady, k nim připočte </a:t>
            </a:r>
            <a:r>
              <a:rPr lang="cs-CZ" sz="2800" i="1" dirty="0" smtClean="0">
                <a:latin typeface="Baskerville Old Face" pitchFamily="18" charset="0"/>
              </a:rPr>
              <a:t>dostatečnou výši </a:t>
            </a:r>
            <a:r>
              <a:rPr lang="cs-CZ" sz="2800" i="1" dirty="0">
                <a:latin typeface="Baskerville Old Face" pitchFamily="18" charset="0"/>
              </a:rPr>
              <a:t>zisku a za tuto cenu prodává. Kalkulace se dá provádět různými způsoby, ale </a:t>
            </a:r>
            <a:r>
              <a:rPr lang="cs-CZ" sz="2800" i="1" dirty="0" smtClean="0">
                <a:latin typeface="Baskerville Old Face" pitchFamily="18" charset="0"/>
              </a:rPr>
              <a:t>princip je </a:t>
            </a:r>
            <a:r>
              <a:rPr lang="cs-CZ" sz="2800" i="1" dirty="0">
                <a:latin typeface="Baskerville Old Face" pitchFamily="18" charset="0"/>
              </a:rPr>
              <a:t>vždy stejný</a:t>
            </a:r>
            <a:r>
              <a:rPr lang="cs-CZ" sz="2800" i="1" dirty="0" smtClean="0">
                <a:latin typeface="Baskerville Old Face" pitchFamily="18" charset="0"/>
              </a:rPr>
              <a:t>: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Baskerville Old Face" pitchFamily="18" charset="0"/>
              </a:rPr>
              <a:t>		</a:t>
            </a:r>
            <a:r>
              <a:rPr lang="cs-CZ" sz="3600" b="1" i="1" u="sng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cena </a:t>
            </a:r>
            <a:r>
              <a:rPr lang="cs-CZ" sz="3600" b="1" i="1" u="sng" dirty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= náklady + </a:t>
            </a:r>
            <a:r>
              <a:rPr lang="cs-CZ" sz="3600" b="1" i="1" u="sng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zisk</a:t>
            </a:r>
            <a:endParaRPr lang="cs-CZ" sz="3600" i="1" u="sng" dirty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23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7156"/>
            <a:ext cx="8229600" cy="1600200"/>
          </a:xfrm>
        </p:spPr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i="1" dirty="0">
                <a:latin typeface="Baskerville Old Face" pitchFamily="18" charset="0"/>
              </a:rPr>
              <a:t>K prodejní ceně se často připočítává daň z přidané hodnoty </a:t>
            </a:r>
            <a:r>
              <a:rPr lang="cs-CZ" sz="3600" b="1" i="1" dirty="0">
                <a:solidFill>
                  <a:srgbClr val="FF0000"/>
                </a:solidFill>
                <a:latin typeface="Baskerville Old Face" pitchFamily="18" charset="0"/>
              </a:rPr>
              <a:t>(DPH), </a:t>
            </a:r>
            <a:r>
              <a:rPr lang="cs-CZ" sz="3600" i="1" dirty="0">
                <a:latin typeface="Baskerville Old Face" pitchFamily="18" charset="0"/>
              </a:rPr>
              <a:t>která má u nás dvě</a:t>
            </a:r>
          </a:p>
          <a:p>
            <a:pPr marL="0" indent="0">
              <a:buNone/>
            </a:pPr>
            <a:r>
              <a:rPr lang="cs-CZ" sz="3600" i="1" dirty="0">
                <a:latin typeface="Baskerville Old Face" pitchFamily="18" charset="0"/>
              </a:rPr>
              <a:t>sazby:</a:t>
            </a:r>
          </a:p>
          <a:p>
            <a:r>
              <a:rPr lang="cs-CZ" sz="3600" b="1" i="1" dirty="0">
                <a:latin typeface="Baskerville Old Face" pitchFamily="18" charset="0"/>
              </a:rPr>
              <a:t>S</a:t>
            </a:r>
            <a:r>
              <a:rPr lang="cs-CZ" sz="3600" b="1" i="1" dirty="0" smtClean="0">
                <a:latin typeface="Baskerville Old Face" pitchFamily="18" charset="0"/>
              </a:rPr>
              <a:t>nížená 15 % </a:t>
            </a:r>
            <a:r>
              <a:rPr lang="cs-CZ" sz="3600" i="1" dirty="0" smtClean="0">
                <a:latin typeface="Baskerville Old Face" pitchFamily="18" charset="0"/>
              </a:rPr>
              <a:t>– </a:t>
            </a:r>
            <a:r>
              <a:rPr lang="cs-CZ" sz="3600" i="1" dirty="0">
                <a:latin typeface="Baskerville Old Face" pitchFamily="18" charset="0"/>
              </a:rPr>
              <a:t>používá se pro </a:t>
            </a:r>
            <a:r>
              <a:rPr lang="cs-CZ" sz="3600" i="1" dirty="0" smtClean="0">
                <a:latin typeface="Baskerville Old Face" pitchFamily="18" charset="0"/>
              </a:rPr>
              <a:t>potraviny, knihy, dopravu, nealkoholické nápoje, vodné, stočné </a:t>
            </a:r>
            <a:endParaRPr lang="cs-CZ" sz="3600" i="1" dirty="0">
              <a:latin typeface="Baskerville Old Face" pitchFamily="18" charset="0"/>
            </a:endParaRPr>
          </a:p>
          <a:p>
            <a:r>
              <a:rPr lang="cs-CZ" sz="3600" b="1" i="1" dirty="0" smtClean="0">
                <a:latin typeface="Baskerville Old Face" pitchFamily="18" charset="0"/>
              </a:rPr>
              <a:t>Základní 21 % </a:t>
            </a:r>
            <a:r>
              <a:rPr lang="cs-CZ" sz="3600" i="1" dirty="0" smtClean="0">
                <a:latin typeface="Baskerville Old Face" pitchFamily="18" charset="0"/>
              </a:rPr>
              <a:t>– </a:t>
            </a:r>
            <a:r>
              <a:rPr lang="cs-CZ" sz="3600" i="1" dirty="0">
                <a:latin typeface="Baskerville Old Face" pitchFamily="18" charset="0"/>
              </a:rPr>
              <a:t>používá se pro většinu </a:t>
            </a:r>
            <a:r>
              <a:rPr lang="cs-CZ" sz="3600" i="1" dirty="0" smtClean="0">
                <a:latin typeface="Baskerville Old Face" pitchFamily="18" charset="0"/>
              </a:rPr>
              <a:t>výrobků a služeb.</a:t>
            </a:r>
          </a:p>
          <a:p>
            <a:r>
              <a:rPr lang="cs-CZ" sz="3600" b="1" i="1" dirty="0" smtClean="0">
                <a:latin typeface="Baskerville Old Face" pitchFamily="18" charset="0"/>
              </a:rPr>
              <a:t>Od DPH </a:t>
            </a:r>
            <a:r>
              <a:rPr lang="cs-CZ" sz="3600" b="1" i="1" dirty="0">
                <a:latin typeface="Baskerville Old Face" pitchFamily="18" charset="0"/>
              </a:rPr>
              <a:t>osvobozeny </a:t>
            </a:r>
            <a:r>
              <a:rPr lang="cs-CZ" sz="3600" i="1" dirty="0">
                <a:latin typeface="Baskerville Old Face" pitchFamily="18" charset="0"/>
              </a:rPr>
              <a:t>– finanční činnosti, pošta, vzdělávání, zdravotnictví apod.</a:t>
            </a:r>
            <a:endParaRPr lang="cs-CZ" sz="3600" i="1" u="sng" dirty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59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7156"/>
            <a:ext cx="8229600" cy="1600200"/>
          </a:xfrm>
        </p:spPr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100" b="1" i="1" dirty="0">
                <a:latin typeface="Baskerville Old Face" pitchFamily="18" charset="0"/>
              </a:rPr>
              <a:t>Příklad:  </a:t>
            </a:r>
            <a:r>
              <a:rPr lang="cs-CZ" sz="5100" b="1" i="1" dirty="0" smtClean="0">
                <a:latin typeface="Baskerville Old Face" pitchFamily="18" charset="0"/>
              </a:rPr>
              <a:t>Truhlář Nový  vyrábí </a:t>
            </a:r>
            <a:r>
              <a:rPr lang="cs-CZ" sz="5100" b="1" i="1" dirty="0">
                <a:latin typeface="Baskerville Old Face" pitchFamily="18" charset="0"/>
              </a:rPr>
              <a:t>na zakázku </a:t>
            </a:r>
            <a:r>
              <a:rPr lang="cs-CZ" sz="5100" b="1" i="1" dirty="0" smtClean="0">
                <a:latin typeface="Baskerville Old Face" pitchFamily="18" charset="0"/>
              </a:rPr>
              <a:t>nábytek. </a:t>
            </a:r>
            <a:r>
              <a:rPr lang="cs-CZ" sz="5100" b="1" i="1" dirty="0">
                <a:latin typeface="Baskerville Old Face" pitchFamily="18" charset="0"/>
              </a:rPr>
              <a:t>Dřevo, lak a ostatní materiál </a:t>
            </a:r>
            <a:r>
              <a:rPr lang="cs-CZ" sz="5100" b="1" i="1" dirty="0" smtClean="0">
                <a:latin typeface="Baskerville Old Face" pitchFamily="18" charset="0"/>
              </a:rPr>
              <a:t> činí 16 </a:t>
            </a:r>
            <a:r>
              <a:rPr lang="cs-CZ" sz="5100" b="1" i="1" dirty="0">
                <a:latin typeface="Baskerville Old Face" pitchFamily="18" charset="0"/>
              </a:rPr>
              <a:t>000 Kč, odpisy zařízení dílny </a:t>
            </a:r>
            <a:r>
              <a:rPr lang="cs-CZ" sz="5100" b="1" i="1" dirty="0" smtClean="0">
                <a:latin typeface="Baskerville Old Face" pitchFamily="18" charset="0"/>
              </a:rPr>
              <a:t>na 1 </a:t>
            </a:r>
            <a:r>
              <a:rPr lang="cs-CZ" sz="5100" b="1" i="1" dirty="0">
                <a:latin typeface="Baskerville Old Face" pitchFamily="18" charset="0"/>
              </a:rPr>
              <a:t>stěnu  </a:t>
            </a:r>
            <a:r>
              <a:rPr lang="cs-CZ" sz="5100" b="1" i="1" dirty="0" smtClean="0">
                <a:latin typeface="Baskerville Old Face" pitchFamily="18" charset="0"/>
              </a:rPr>
              <a:t>  1 </a:t>
            </a:r>
            <a:r>
              <a:rPr lang="cs-CZ" sz="5100" b="1" i="1" dirty="0">
                <a:latin typeface="Baskerville Old Face" pitchFamily="18" charset="0"/>
              </a:rPr>
              <a:t>500 Kč, mzdové náklady </a:t>
            </a:r>
            <a:r>
              <a:rPr lang="cs-CZ" sz="5100" b="1" i="1" dirty="0" smtClean="0">
                <a:latin typeface="Baskerville Old Face" pitchFamily="18" charset="0"/>
              </a:rPr>
              <a:t>5 </a:t>
            </a:r>
            <a:r>
              <a:rPr lang="cs-CZ" sz="5100" b="1" i="1" dirty="0">
                <a:latin typeface="Baskerville Old Face" pitchFamily="18" charset="0"/>
              </a:rPr>
              <a:t>000 Kč, ostatní náklady na služby </a:t>
            </a:r>
            <a:r>
              <a:rPr lang="cs-CZ" sz="5100" b="1" i="1" dirty="0" smtClean="0">
                <a:latin typeface="Baskerville Old Face" pitchFamily="18" charset="0"/>
              </a:rPr>
              <a:t>dodavatelů včetně </a:t>
            </a:r>
            <a:r>
              <a:rPr lang="cs-CZ" sz="5100" b="1" i="1" dirty="0">
                <a:latin typeface="Baskerville Old Face" pitchFamily="18" charset="0"/>
              </a:rPr>
              <a:t>finančních služeb odhaduje na 500 Kč. Ziskovou přirážku si </a:t>
            </a:r>
            <a:r>
              <a:rPr lang="cs-CZ" sz="5100" b="1" i="1" dirty="0" smtClean="0">
                <a:latin typeface="Baskerville Old Face" pitchFamily="18" charset="0"/>
              </a:rPr>
              <a:t>stanovuje 10 </a:t>
            </a:r>
            <a:r>
              <a:rPr lang="cs-CZ" sz="5100" b="1" i="1" dirty="0">
                <a:latin typeface="Baskerville Old Face" pitchFamily="18" charset="0"/>
              </a:rPr>
              <a:t>% ze součtu nákladů</a:t>
            </a:r>
            <a:r>
              <a:rPr lang="cs-CZ" sz="5100" b="1" i="1" dirty="0" smtClean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sz="5100" b="1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5000" b="1" i="1" dirty="0">
                <a:latin typeface="Baskerville Old Face" pitchFamily="18" charset="0"/>
              </a:rPr>
              <a:t>Kalkulace bude vypadat :</a:t>
            </a:r>
          </a:p>
          <a:p>
            <a:r>
              <a:rPr lang="pl-PL" sz="5000" i="1" dirty="0">
                <a:latin typeface="Baskerville Old Face" pitchFamily="18" charset="0"/>
              </a:rPr>
              <a:t>spotřeba materiálu </a:t>
            </a:r>
            <a:r>
              <a:rPr lang="pl-PL" sz="5000" i="1" dirty="0" smtClean="0">
                <a:latin typeface="Baskerville Old Face" pitchFamily="18" charset="0"/>
              </a:rPr>
              <a:t>		16 </a:t>
            </a:r>
            <a:r>
              <a:rPr lang="pl-PL" sz="5000" i="1" dirty="0">
                <a:latin typeface="Baskerville Old Face" pitchFamily="18" charset="0"/>
              </a:rPr>
              <a:t>000 Kč</a:t>
            </a:r>
          </a:p>
          <a:p>
            <a:r>
              <a:rPr lang="cs-CZ" sz="5000" i="1" dirty="0">
                <a:latin typeface="Baskerville Old Face" pitchFamily="18" charset="0"/>
              </a:rPr>
              <a:t>odpisy </a:t>
            </a:r>
            <a:r>
              <a:rPr lang="cs-CZ" sz="5000" i="1" dirty="0" smtClean="0">
                <a:latin typeface="Baskerville Old Face" pitchFamily="18" charset="0"/>
              </a:rPr>
              <a:t>		 	  1 </a:t>
            </a:r>
            <a:r>
              <a:rPr lang="cs-CZ" sz="5000" i="1" dirty="0">
                <a:latin typeface="Baskerville Old Face" pitchFamily="18" charset="0"/>
              </a:rPr>
              <a:t>500 Kč</a:t>
            </a:r>
          </a:p>
          <a:p>
            <a:r>
              <a:rPr lang="cs-CZ" sz="5000" i="1" dirty="0">
                <a:latin typeface="Baskerville Old Face" pitchFamily="18" charset="0"/>
              </a:rPr>
              <a:t>mzdové náklady </a:t>
            </a:r>
            <a:r>
              <a:rPr lang="cs-CZ" sz="5000" i="1" dirty="0" smtClean="0">
                <a:latin typeface="Baskerville Old Face" pitchFamily="18" charset="0"/>
              </a:rPr>
              <a:t> </a:t>
            </a:r>
            <a:r>
              <a:rPr lang="cs-CZ" sz="5000" i="1" dirty="0">
                <a:latin typeface="Baskerville Old Face" pitchFamily="18" charset="0"/>
              </a:rPr>
              <a:t>	</a:t>
            </a:r>
            <a:r>
              <a:rPr lang="cs-CZ" sz="5000" i="1" dirty="0" smtClean="0">
                <a:latin typeface="Baskerville Old Face" pitchFamily="18" charset="0"/>
              </a:rPr>
              <a:t> 	 5 000 </a:t>
            </a:r>
            <a:r>
              <a:rPr lang="cs-CZ" sz="5000" i="1" dirty="0">
                <a:latin typeface="Baskerville Old Face" pitchFamily="18" charset="0"/>
              </a:rPr>
              <a:t>Kč</a:t>
            </a:r>
          </a:p>
          <a:p>
            <a:r>
              <a:rPr lang="cs-CZ" sz="5000" i="1" dirty="0">
                <a:latin typeface="Baskerville Old Face" pitchFamily="18" charset="0"/>
              </a:rPr>
              <a:t>služby dodavatelů </a:t>
            </a:r>
            <a:r>
              <a:rPr lang="cs-CZ" sz="5000" i="1" dirty="0" smtClean="0">
                <a:latin typeface="Baskerville Old Face" pitchFamily="18" charset="0"/>
              </a:rPr>
              <a:t>	    	    500 Kč</a:t>
            </a:r>
          </a:p>
          <a:p>
            <a:pPr marL="0" indent="0">
              <a:buNone/>
            </a:pPr>
            <a:endParaRPr lang="cs-CZ" sz="36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6000" b="1" i="1" dirty="0">
                <a:latin typeface="Baskerville Old Face" pitchFamily="18" charset="0"/>
              </a:rPr>
              <a:t> </a:t>
            </a:r>
            <a:r>
              <a:rPr lang="cs-CZ" sz="6000" b="1" i="1" dirty="0" smtClean="0">
                <a:latin typeface="Baskerville Old Face" pitchFamily="18" charset="0"/>
              </a:rPr>
              <a:t>    </a:t>
            </a:r>
            <a:r>
              <a:rPr lang="cs-CZ" sz="6000" b="1" i="1" u="sng" dirty="0" smtClean="0">
                <a:latin typeface="Baskerville Old Face" pitchFamily="18" charset="0"/>
              </a:rPr>
              <a:t>náklady celkem 	23 000 Kč</a:t>
            </a:r>
          </a:p>
          <a:p>
            <a:pPr marL="0" indent="0">
              <a:buNone/>
            </a:pP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80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7156"/>
            <a:ext cx="8229600" cy="1600200"/>
          </a:xfrm>
        </p:spPr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700808"/>
            <a:ext cx="8229600" cy="4525963"/>
          </a:xfrm>
          <a:ln>
            <a:solidFill>
              <a:schemeClr val="accent1"/>
            </a:solidFill>
          </a:ln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900" i="1" dirty="0" smtClean="0">
                <a:latin typeface="Baskerville Old Face" pitchFamily="18" charset="0"/>
              </a:rPr>
              <a:t>	zisk </a:t>
            </a:r>
            <a:r>
              <a:rPr lang="cs-CZ" sz="5900" i="1" dirty="0">
                <a:latin typeface="Baskerville Old Face" pitchFamily="18" charset="0"/>
              </a:rPr>
              <a:t>2 300 </a:t>
            </a:r>
            <a:r>
              <a:rPr lang="cs-CZ" sz="5900" i="1" dirty="0" smtClean="0">
                <a:latin typeface="Baskerville Old Face" pitchFamily="18" charset="0"/>
              </a:rPr>
              <a:t>Kč</a:t>
            </a:r>
            <a:endParaRPr lang="cs-CZ" sz="59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pl-PL" sz="6700" b="1" i="1" dirty="0" smtClean="0">
                <a:latin typeface="Baskerville Old Face" pitchFamily="18" charset="0"/>
              </a:rPr>
              <a:t>	</a:t>
            </a:r>
            <a:r>
              <a:rPr lang="pl-PL" sz="6400" b="1" i="1" dirty="0" smtClean="0">
                <a:solidFill>
                  <a:schemeClr val="bg2">
                    <a:lumMod val="25000"/>
                  </a:schemeClr>
                </a:solidFill>
                <a:latin typeface="Baskerville Old Face" pitchFamily="18" charset="0"/>
              </a:rPr>
              <a:t>prodejní </a:t>
            </a:r>
            <a:r>
              <a:rPr lang="pl-PL" sz="6400" b="1" i="1" dirty="0">
                <a:solidFill>
                  <a:schemeClr val="bg2">
                    <a:lumMod val="25000"/>
                  </a:schemeClr>
                </a:solidFill>
                <a:latin typeface="Baskerville Old Face" pitchFamily="18" charset="0"/>
              </a:rPr>
              <a:t>cena 25 300 Kč</a:t>
            </a: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	</a:t>
            </a:r>
            <a:r>
              <a:rPr lang="cs-CZ" sz="3600" i="1" dirty="0" smtClean="0">
                <a:solidFill>
                  <a:srgbClr val="FFC000"/>
                </a:solidFill>
                <a:latin typeface="Baskerville Old Face" pitchFamily="18" charset="0"/>
              </a:rPr>
              <a:t>K </a:t>
            </a:r>
            <a:r>
              <a:rPr lang="cs-CZ" sz="3600" i="1" dirty="0">
                <a:solidFill>
                  <a:srgbClr val="FFC000"/>
                </a:solidFill>
                <a:latin typeface="Baskerville Old Face" pitchFamily="18" charset="0"/>
              </a:rPr>
              <a:t>prodejní ceně se </a:t>
            </a:r>
            <a:r>
              <a:rPr lang="cs-CZ" sz="3600" i="1" dirty="0" smtClean="0">
                <a:solidFill>
                  <a:srgbClr val="FFC000"/>
                </a:solidFill>
                <a:latin typeface="Baskerville Old Face" pitchFamily="18" charset="0"/>
              </a:rPr>
              <a:t> </a:t>
            </a:r>
            <a:r>
              <a:rPr lang="cs-CZ" sz="3600" i="1" dirty="0">
                <a:solidFill>
                  <a:srgbClr val="FFC000"/>
                </a:solidFill>
                <a:latin typeface="Baskerville Old Face" pitchFamily="18" charset="0"/>
              </a:rPr>
              <a:t>připočítává daň z přidané hodnoty </a:t>
            </a:r>
            <a:r>
              <a:rPr lang="cs-CZ" sz="3600" i="1" dirty="0" smtClean="0">
                <a:solidFill>
                  <a:srgbClr val="FFC000"/>
                </a:solidFill>
                <a:latin typeface="Baskerville Old Face" pitchFamily="18" charset="0"/>
              </a:rPr>
              <a:t>(DPH).</a:t>
            </a:r>
            <a:endParaRPr lang="cs-CZ" sz="3600" i="1" dirty="0">
              <a:solidFill>
                <a:srgbClr val="FFC00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solidFill>
                  <a:srgbClr val="FFC000"/>
                </a:solidFill>
                <a:latin typeface="Baskerville Old Face" pitchFamily="18" charset="0"/>
              </a:rPr>
              <a:t>	V </a:t>
            </a:r>
            <a:r>
              <a:rPr lang="cs-CZ" sz="3600" i="1" dirty="0">
                <a:solidFill>
                  <a:srgbClr val="FFC000"/>
                </a:solidFill>
                <a:latin typeface="Baskerville Old Face" pitchFamily="18" charset="0"/>
              </a:rPr>
              <a:t>roce </a:t>
            </a:r>
            <a:r>
              <a:rPr lang="cs-CZ" sz="3600" i="1" dirty="0" smtClean="0">
                <a:solidFill>
                  <a:srgbClr val="FFC000"/>
                </a:solidFill>
                <a:latin typeface="Baskerville Old Face" pitchFamily="18" charset="0"/>
              </a:rPr>
              <a:t>2013, jsme si řekli, že základní sazba je 21 %.</a:t>
            </a:r>
          </a:p>
          <a:p>
            <a:endParaRPr lang="cs-CZ" sz="3600" i="1" dirty="0" smtClean="0">
              <a:latin typeface="Baskerville Old Face" pitchFamily="18" charset="0"/>
            </a:endParaRPr>
          </a:p>
          <a:p>
            <a:r>
              <a:rPr lang="pl-PL" sz="3600" i="1" dirty="0" smtClean="0">
                <a:latin typeface="Baskerville Old Face" pitchFamily="18" charset="0"/>
              </a:rPr>
              <a:t>prodejní </a:t>
            </a:r>
            <a:r>
              <a:rPr lang="pl-PL" sz="3600" i="1" dirty="0">
                <a:latin typeface="Baskerville Old Face" pitchFamily="18" charset="0"/>
              </a:rPr>
              <a:t>cena bez daně 25 300 </a:t>
            </a:r>
            <a:r>
              <a:rPr lang="pl-PL" sz="3600" i="1" dirty="0" smtClean="0">
                <a:latin typeface="Baskerville Old Face" pitchFamily="18" charset="0"/>
              </a:rPr>
              <a:t>Kč </a:t>
            </a:r>
            <a:r>
              <a:rPr lang="pl-PL" sz="2200" i="1" dirty="0" smtClean="0">
                <a:latin typeface="Baskerville Old Face" pitchFamily="18" charset="0"/>
              </a:rPr>
              <a:t>/25 300:100=253x21=5313/</a:t>
            </a:r>
            <a:endParaRPr lang="pl-PL" sz="2200" i="1" dirty="0">
              <a:latin typeface="Baskerville Old Face" pitchFamily="18" charset="0"/>
            </a:endParaRPr>
          </a:p>
          <a:p>
            <a:r>
              <a:rPr lang="cs-CZ" sz="3600" i="1" dirty="0">
                <a:latin typeface="Baskerville Old Face" pitchFamily="18" charset="0"/>
              </a:rPr>
              <a:t>DPH </a:t>
            </a:r>
            <a:r>
              <a:rPr lang="cs-CZ" sz="3600" i="1" dirty="0" smtClean="0">
                <a:latin typeface="Baskerville Old Face" pitchFamily="18" charset="0"/>
              </a:rPr>
              <a:t>21 </a:t>
            </a:r>
            <a:r>
              <a:rPr lang="cs-CZ" sz="3600" i="1" dirty="0">
                <a:latin typeface="Baskerville Old Face" pitchFamily="18" charset="0"/>
              </a:rPr>
              <a:t>% </a:t>
            </a:r>
            <a:r>
              <a:rPr lang="cs-CZ" sz="3600" i="1" dirty="0" smtClean="0">
                <a:latin typeface="Baskerville Old Face" pitchFamily="18" charset="0"/>
              </a:rPr>
              <a:t>5 313 </a:t>
            </a:r>
            <a:r>
              <a:rPr lang="cs-CZ" sz="3600" i="1" dirty="0">
                <a:latin typeface="Baskerville Old Face" pitchFamily="18" charset="0"/>
              </a:rPr>
              <a:t>Kč</a:t>
            </a:r>
          </a:p>
          <a:p>
            <a:pPr marL="0" indent="0">
              <a:buNone/>
            </a:pPr>
            <a:r>
              <a:rPr lang="cs-CZ" sz="5800" b="1" i="1" dirty="0" smtClean="0">
                <a:solidFill>
                  <a:schemeClr val="tx2">
                    <a:lumMod val="75000"/>
                  </a:schemeClr>
                </a:solidFill>
                <a:latin typeface="Baskerville Old Face" pitchFamily="18" charset="0"/>
              </a:rPr>
              <a:t>	</a:t>
            </a:r>
            <a:r>
              <a:rPr lang="cs-CZ" sz="5800" b="1" i="1" u="sng" dirty="0" smtClean="0">
                <a:solidFill>
                  <a:schemeClr val="tx2">
                    <a:lumMod val="75000"/>
                  </a:schemeClr>
                </a:solidFill>
                <a:latin typeface="Baskerville Old Face" pitchFamily="18" charset="0"/>
              </a:rPr>
              <a:t>prodejní </a:t>
            </a:r>
            <a:r>
              <a:rPr lang="cs-CZ" sz="5800" b="1" i="1" u="sng" dirty="0">
                <a:solidFill>
                  <a:schemeClr val="tx2">
                    <a:lumMod val="75000"/>
                  </a:schemeClr>
                </a:solidFill>
                <a:latin typeface="Baskerville Old Face" pitchFamily="18" charset="0"/>
              </a:rPr>
              <a:t>cena s daní </a:t>
            </a:r>
            <a:r>
              <a:rPr lang="cs-CZ" sz="5800" b="1" i="1" u="sng" dirty="0" smtClean="0">
                <a:solidFill>
                  <a:schemeClr val="tx2">
                    <a:lumMod val="75000"/>
                  </a:schemeClr>
                </a:solidFill>
                <a:latin typeface="Baskerville Old Face" pitchFamily="18" charset="0"/>
              </a:rPr>
              <a:t> tedy  je 30 </a:t>
            </a:r>
            <a:r>
              <a:rPr lang="cs-CZ" sz="5800" b="1" i="1" u="sng" dirty="0">
                <a:solidFill>
                  <a:schemeClr val="tx2">
                    <a:lumMod val="75000"/>
                  </a:schemeClr>
                </a:solidFill>
                <a:latin typeface="Baskerville Old Face" pitchFamily="18" charset="0"/>
              </a:rPr>
              <a:t>107 Kč</a:t>
            </a:r>
          </a:p>
          <a:p>
            <a:pPr marL="0" indent="0">
              <a:buNone/>
            </a:pPr>
            <a:r>
              <a:rPr lang="cs-CZ" sz="3600" b="1" i="1" dirty="0" smtClean="0">
                <a:latin typeface="Baskerville Old Face" pitchFamily="18" charset="0"/>
              </a:rPr>
              <a:t>	Truhlář tedy dostane 30 107Kč.</a:t>
            </a:r>
          </a:p>
          <a:p>
            <a:pPr marL="0" indent="0">
              <a:buNone/>
            </a:pPr>
            <a:endParaRPr lang="cs-CZ" sz="36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pl-PL" sz="3600" i="1" dirty="0">
                <a:solidFill>
                  <a:srgbClr val="FF0000"/>
                </a:solidFill>
                <a:latin typeface="Baskerville Old Face" pitchFamily="18" charset="0"/>
              </a:rPr>
              <a:t>Konečná podoba kalkulace tedy je: </a:t>
            </a:r>
            <a:r>
              <a:rPr lang="pl-PL" sz="3600" b="1" i="1" dirty="0">
                <a:solidFill>
                  <a:srgbClr val="FF0000"/>
                </a:solidFill>
                <a:latin typeface="Baskerville Old Face" pitchFamily="18" charset="0"/>
              </a:rPr>
              <a:t>cena = náklady + zisk + DPH.</a:t>
            </a:r>
            <a:endParaRPr lang="cs-CZ" sz="3600" i="1" u="sng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76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005064"/>
          </a:xfrm>
        </p:spPr>
        <p:txBody>
          <a:bodyPr/>
          <a:lstStyle/>
          <a:p>
            <a:r>
              <a:rPr lang="cs-CZ" sz="1400" i="1" dirty="0" smtClean="0"/>
              <a:t>Citace: STRECKOVÁ</a:t>
            </a:r>
            <a:r>
              <a:rPr lang="cs-CZ" sz="1400" i="1" dirty="0"/>
              <a:t>, Yvonne – MALÝ, Ivan a kol. Veřejná ekonomie pro školu i praxi. Praha : </a:t>
            </a:r>
            <a:r>
              <a:rPr lang="cs-CZ" sz="1400" i="1" dirty="0" err="1"/>
              <a:t>Computer</a:t>
            </a:r>
            <a:r>
              <a:rPr lang="cs-CZ" sz="1400" i="1" dirty="0"/>
              <a:t> </a:t>
            </a:r>
            <a:r>
              <a:rPr lang="cs-CZ" sz="1400" i="1" dirty="0" err="1"/>
              <a:t>Press</a:t>
            </a:r>
            <a:r>
              <a:rPr lang="cs-CZ" sz="1400" i="1" dirty="0"/>
              <a:t>, </a:t>
            </a:r>
            <a:r>
              <a:rPr lang="cs-CZ" sz="1400" i="1" dirty="0" smtClean="0"/>
              <a:t>1998. ISBN </a:t>
            </a:r>
            <a:r>
              <a:rPr lang="cs-CZ" sz="1400" i="1" dirty="0"/>
              <a:t>80-7226-112-6.</a:t>
            </a:r>
            <a:br>
              <a:rPr lang="cs-CZ" sz="1400" i="1" dirty="0"/>
            </a:br>
            <a:r>
              <a:rPr lang="cs-CZ" sz="1400" i="1" dirty="0"/>
              <a:t>Petr </a:t>
            </a:r>
            <a:r>
              <a:rPr lang="cs-CZ" sz="1400" i="1" dirty="0" err="1"/>
              <a:t>Klínský</a:t>
            </a:r>
            <a:r>
              <a:rPr lang="cs-CZ" sz="14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400" dirty="0"/>
              <a:t> </a:t>
            </a:r>
            <a:r>
              <a:rPr lang="cs-CZ" sz="1400" i="1" dirty="0"/>
              <a:t>ISBN </a:t>
            </a:r>
            <a:r>
              <a:rPr lang="cs-CZ" sz="1100" i="1" dirty="0"/>
              <a:t>978‑80‑87063‑13‑2</a:t>
            </a:r>
            <a:br>
              <a:rPr lang="cs-CZ" sz="1100" i="1" dirty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4634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194</TotalTime>
  <Words>344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Tvorba ceny</vt:lpstr>
      <vt:lpstr>Tvorba ceny</vt:lpstr>
      <vt:lpstr>Tvorba ceny</vt:lpstr>
      <vt:lpstr>Tvorba ceny</vt:lpstr>
      <vt:lpstr>Tvorba ceny</vt:lpstr>
      <vt:lpstr>Citace: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10</cp:revision>
  <dcterms:created xsi:type="dcterms:W3CDTF">2013-08-14T08:44:25Z</dcterms:created>
  <dcterms:modified xsi:type="dcterms:W3CDTF">2013-11-14T08:24:53Z</dcterms:modified>
</cp:coreProperties>
</file>