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8B29B20-D549-40C1-A18C-F3E2800C8EE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8037622-AB08-4AA2-B2FF-57FEDB2013C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B29B20-D549-40C1-A18C-F3E2800C8EE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037622-AB08-4AA2-B2FF-57FEDB2013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8B29B20-D549-40C1-A18C-F3E2800C8EE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8037622-AB08-4AA2-B2FF-57FEDB2013C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B29B20-D549-40C1-A18C-F3E2800C8EE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037622-AB08-4AA2-B2FF-57FEDB2013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B29B20-D549-40C1-A18C-F3E2800C8EE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037622-AB08-4AA2-B2FF-57FEDB2013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B29B20-D549-40C1-A18C-F3E2800C8EE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037622-AB08-4AA2-B2FF-57FEDB2013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8B29B20-D549-40C1-A18C-F3E2800C8EE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037622-AB08-4AA2-B2FF-57FEDB2013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B29B20-D549-40C1-A18C-F3E2800C8EE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037622-AB08-4AA2-B2FF-57FEDB2013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B29B20-D549-40C1-A18C-F3E2800C8EE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037622-AB08-4AA2-B2FF-57FEDB2013C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B29B20-D549-40C1-A18C-F3E2800C8EE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037622-AB08-4AA2-B2FF-57FEDB2013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8B29B20-D549-40C1-A18C-F3E2800C8EE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8037622-AB08-4AA2-B2FF-57FEDB2013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8B29B20-D549-40C1-A18C-F3E2800C8EE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8037622-AB08-4AA2-B2FF-57FEDB2013C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8189347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</a:t>
                      </a:r>
                      <a:r>
                        <a:rPr lang="cs-CZ" sz="24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VY_62_INOVACE_1701_ODLIŠNÁ</a:t>
                      </a:r>
                      <a:r>
                        <a:rPr lang="cs-CZ" sz="2400" b="1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CENA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ODLIŠNÁ CENA TÉHOŽ ZBOŽÍ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14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12. 4.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44465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Odlišná cena téhož zboží.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přivést žáky k uvědomění si, </a:t>
            </a:r>
            <a:r>
              <a:rPr lang="cs-CZ" sz="2800" i="1" dirty="0" smtClean="0">
                <a:latin typeface="Baskerville Old Face" pitchFamily="18" charset="0"/>
              </a:rPr>
              <a:t>jak vybírat a nakupovat zboží, aby se nenechali nachytat od podvodných obchodníků. 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206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Baskerville Old Face" pitchFamily="18" charset="0"/>
              </a:rPr>
              <a:t>Odlišná cena téhož zboží</a:t>
            </a:r>
            <a:endParaRPr lang="cs-CZ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500" b="1" i="1" dirty="0">
                <a:latin typeface="Baskerville Old Face" pitchFamily="18" charset="0"/>
              </a:rPr>
              <a:t>Ceny stejného produktu se mohou lišit např. podle:</a:t>
            </a:r>
          </a:p>
          <a:p>
            <a:r>
              <a:rPr lang="cs-CZ" sz="3400" b="1" i="1" dirty="0">
                <a:latin typeface="Baskerville Old Face" pitchFamily="18" charset="0"/>
              </a:rPr>
              <a:t>místa prodeje </a:t>
            </a:r>
            <a:r>
              <a:rPr lang="cs-CZ" sz="3400" i="1" dirty="0">
                <a:latin typeface="Baskerville Old Face" pitchFamily="18" charset="0"/>
              </a:rPr>
              <a:t>– v chudých státech budou nižší než v bohatých; mohou se lišit v </a:t>
            </a:r>
            <a:r>
              <a:rPr lang="cs-CZ" sz="3400" i="1" dirty="0" smtClean="0">
                <a:latin typeface="Baskerville Old Face" pitchFamily="18" charset="0"/>
              </a:rPr>
              <a:t>různých oblastech </a:t>
            </a:r>
            <a:r>
              <a:rPr lang="cs-CZ" sz="3400" i="1" dirty="0">
                <a:latin typeface="Baskerville Old Face" pitchFamily="18" charset="0"/>
              </a:rPr>
              <a:t>státu, na kraji města a v centru, jiné ceny jsou při prodeji </a:t>
            </a:r>
            <a:r>
              <a:rPr lang="cs-CZ" sz="3400" i="1" dirty="0" smtClean="0">
                <a:latin typeface="Baskerville Old Face" pitchFamily="18" charset="0"/>
              </a:rPr>
              <a:t>prostřednictvím internetu</a:t>
            </a:r>
            <a:r>
              <a:rPr lang="cs-CZ" sz="3400" i="1" dirty="0">
                <a:latin typeface="Baskerville Old Face" pitchFamily="18" charset="0"/>
              </a:rPr>
              <a:t>, jiné v prodejně,</a:t>
            </a:r>
          </a:p>
          <a:p>
            <a:r>
              <a:rPr lang="cs-CZ" sz="3200" b="1" i="1" dirty="0">
                <a:latin typeface="Baskerville Old Face" pitchFamily="18" charset="0"/>
              </a:rPr>
              <a:t>zákazníků</a:t>
            </a:r>
            <a:r>
              <a:rPr lang="cs-CZ" sz="3200" i="1" dirty="0">
                <a:latin typeface="Baskerville Old Face" pitchFamily="18" charset="0"/>
              </a:rPr>
              <a:t> – např. věrnostní rabaty (slevy) stálým zákazníkům, množstevní slevy, </a:t>
            </a:r>
            <a:r>
              <a:rPr lang="cs-CZ" sz="3200" i="1" dirty="0" smtClean="0">
                <a:latin typeface="Baskerville Old Face" pitchFamily="18" charset="0"/>
              </a:rPr>
              <a:t>slevy pro </a:t>
            </a:r>
            <a:r>
              <a:rPr lang="cs-CZ" sz="3200" i="1" dirty="0">
                <a:latin typeface="Baskerville Old Face" pitchFamily="18" charset="0"/>
              </a:rPr>
              <a:t>důchodce nebo děti</a:t>
            </a:r>
            <a:r>
              <a:rPr lang="cs-CZ" sz="3200" i="1" dirty="0" smtClean="0">
                <a:latin typeface="Baskerville Old Face" pitchFamily="18" charset="0"/>
              </a:rPr>
              <a:t>,</a:t>
            </a:r>
            <a:endParaRPr lang="cs-CZ" sz="32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2416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Baskerville Old Face" pitchFamily="18" charset="0"/>
              </a:rPr>
              <a:t>Odlišná cena téhož zboží</a:t>
            </a:r>
            <a:endParaRPr lang="cs-CZ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i="1" dirty="0">
                <a:latin typeface="Baskerville Old Face" pitchFamily="18" charset="0"/>
              </a:rPr>
              <a:t>Ceny stejného produktu se mohou lišit např. podle:</a:t>
            </a:r>
          </a:p>
          <a:p>
            <a:r>
              <a:rPr lang="cs-CZ" b="1" i="1" dirty="0" smtClean="0">
                <a:latin typeface="Baskerville Old Face" pitchFamily="18" charset="0"/>
              </a:rPr>
              <a:t>období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>
                <a:latin typeface="Baskerville Old Face" pitchFamily="18" charset="0"/>
              </a:rPr>
              <a:t>– vyšší ceny v sezóně, vyšší ceny ovoce na tržišti ráno než večer,</a:t>
            </a:r>
          </a:p>
          <a:p>
            <a:r>
              <a:rPr lang="cs-CZ" b="1" i="1" dirty="0">
                <a:latin typeface="Baskerville Old Face" pitchFamily="18" charset="0"/>
              </a:rPr>
              <a:t>způsobu placení </a:t>
            </a:r>
            <a:r>
              <a:rPr lang="cs-CZ" i="1" dirty="0">
                <a:latin typeface="Baskerville Old Face" pitchFamily="18" charset="0"/>
              </a:rPr>
              <a:t>– při okamžitém placení nebo placení dříve, než uplyne </a:t>
            </a:r>
            <a:r>
              <a:rPr lang="cs-CZ" i="1" dirty="0" smtClean="0">
                <a:latin typeface="Baskerville Old Face" pitchFamily="18" charset="0"/>
              </a:rPr>
              <a:t>dohodnutá doba</a:t>
            </a:r>
            <a:r>
              <a:rPr lang="cs-CZ" i="1" dirty="0">
                <a:latin typeface="Baskerville Old Face" pitchFamily="18" charset="0"/>
              </a:rPr>
              <a:t>, bývá časté poskytování slevy – skonto,</a:t>
            </a:r>
          </a:p>
          <a:p>
            <a:r>
              <a:rPr lang="cs-CZ" b="1" i="1" dirty="0">
                <a:latin typeface="Baskerville Old Face" pitchFamily="18" charset="0"/>
              </a:rPr>
              <a:t>doby, </a:t>
            </a:r>
            <a:r>
              <a:rPr lang="cs-CZ" b="1" i="1" dirty="0" smtClean="0">
                <a:latin typeface="Baskerville Old Face" pitchFamily="18" charset="0"/>
              </a:rPr>
              <a:t> po </a:t>
            </a:r>
            <a:r>
              <a:rPr lang="cs-CZ" b="1" i="1" dirty="0">
                <a:latin typeface="Baskerville Old Face" pitchFamily="18" charset="0"/>
              </a:rPr>
              <a:t>kterou je výrobek na trhu </a:t>
            </a:r>
            <a:r>
              <a:rPr lang="cs-CZ" i="1" dirty="0">
                <a:latin typeface="Baskerville Old Face" pitchFamily="18" charset="0"/>
              </a:rPr>
              <a:t>– ceny u starších výrobků se snižují, nově </a:t>
            </a:r>
            <a:r>
              <a:rPr lang="cs-CZ" i="1" dirty="0" smtClean="0">
                <a:latin typeface="Baskerville Old Face" pitchFamily="18" charset="0"/>
              </a:rPr>
              <a:t>uváděné výrobky </a:t>
            </a:r>
            <a:r>
              <a:rPr lang="cs-CZ" i="1" dirty="0">
                <a:latin typeface="Baskerville Old Face" pitchFamily="18" charset="0"/>
              </a:rPr>
              <a:t>jsou dražší, i když jejich vlastnosti jsou velmi podobné,</a:t>
            </a:r>
          </a:p>
          <a:p>
            <a:r>
              <a:rPr lang="cs-CZ" b="1" i="1" dirty="0">
                <a:latin typeface="Baskerville Old Face" pitchFamily="18" charset="0"/>
              </a:rPr>
              <a:t>výprodejních akcí </a:t>
            </a:r>
            <a:r>
              <a:rPr lang="cs-CZ" i="1" dirty="0">
                <a:latin typeface="Baskerville Old Face" pitchFamily="18" charset="0"/>
              </a:rPr>
              <a:t>– po skončení sezóny, výprodej starších modelů, prodej </a:t>
            </a:r>
            <a:r>
              <a:rPr lang="cs-CZ" i="1" dirty="0" smtClean="0">
                <a:latin typeface="Baskerville Old Face" pitchFamily="18" charset="0"/>
              </a:rPr>
              <a:t>výrobků.</a:t>
            </a:r>
            <a:endParaRPr lang="cs-CZ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6358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Baskerville Old Face" pitchFamily="18" charset="0"/>
              </a:rPr>
              <a:t>Odlišná cena téhož zboží</a:t>
            </a:r>
            <a:endParaRPr lang="cs-CZ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dirty="0" smtClean="0">
                <a:latin typeface="Baskerville Old Face" pitchFamily="18" charset="0"/>
              </a:rPr>
              <a:t>Příklad:</a:t>
            </a:r>
            <a:r>
              <a:rPr lang="cs-CZ" i="1" dirty="0" smtClean="0">
                <a:latin typeface="Baskerville Old Face" pitchFamily="18" charset="0"/>
              </a:rPr>
              <a:t> </a:t>
            </a:r>
          </a:p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Značková </a:t>
            </a:r>
            <a:r>
              <a:rPr lang="cs-CZ" i="1" dirty="0">
                <a:latin typeface="Baskerville Old Face" pitchFamily="18" charset="0"/>
              </a:rPr>
              <a:t>toaletní voda stojí v parfumerii  </a:t>
            </a:r>
            <a:r>
              <a:rPr lang="cs-CZ" i="1" dirty="0" smtClean="0">
                <a:latin typeface="Baskerville Old Face" pitchFamily="18" charset="0"/>
              </a:rPr>
              <a:t>2 000 </a:t>
            </a:r>
            <a:r>
              <a:rPr lang="cs-CZ" i="1" dirty="0">
                <a:latin typeface="Baskerville Old Face" pitchFamily="18" charset="0"/>
              </a:rPr>
              <a:t>korun. Na </a:t>
            </a:r>
            <a:r>
              <a:rPr lang="cs-CZ" i="1" dirty="0" smtClean="0">
                <a:latin typeface="Baskerville Old Face" pitchFamily="18" charset="0"/>
              </a:rPr>
              <a:t>internetu ji </a:t>
            </a:r>
            <a:r>
              <a:rPr lang="cs-CZ" i="1" dirty="0">
                <a:latin typeface="Baskerville Old Face" pitchFamily="18" charset="0"/>
              </a:rPr>
              <a:t>můžete koupit za </a:t>
            </a:r>
            <a:r>
              <a:rPr lang="cs-CZ" i="1" dirty="0" smtClean="0">
                <a:latin typeface="Baskerville Old Face" pitchFamily="18" charset="0"/>
              </a:rPr>
              <a:t>1500 korun</a:t>
            </a:r>
            <a:r>
              <a:rPr lang="cs-CZ" i="1" dirty="0">
                <a:latin typeface="Baskerville Old Face" pitchFamily="18" charset="0"/>
              </a:rPr>
              <a:t>. Toaletní vodu vám dodají až do domu, </a:t>
            </a:r>
            <a:r>
              <a:rPr lang="cs-CZ" i="1" dirty="0" smtClean="0">
                <a:latin typeface="Baskerville Old Face" pitchFamily="18" charset="0"/>
              </a:rPr>
              <a:t>budete ovšem </a:t>
            </a:r>
            <a:r>
              <a:rPr lang="cs-CZ" i="1" dirty="0">
                <a:latin typeface="Baskerville Old Face" pitchFamily="18" charset="0"/>
              </a:rPr>
              <a:t>ochuzeni o potěšení z nákupu v příjemném prostředí parfumerie a </a:t>
            </a:r>
            <a:r>
              <a:rPr lang="cs-CZ" i="1" dirty="0" smtClean="0">
                <a:latin typeface="Baskerville Old Face" pitchFamily="18" charset="0"/>
              </a:rPr>
              <a:t>především </a:t>
            </a:r>
            <a:r>
              <a:rPr lang="pl-PL" i="1" dirty="0" smtClean="0">
                <a:latin typeface="Baskerville Old Face" pitchFamily="18" charset="0"/>
              </a:rPr>
              <a:t>o </a:t>
            </a:r>
            <a:r>
              <a:rPr lang="pl-PL" i="1" dirty="0">
                <a:latin typeface="Baskerville Old Face" pitchFamily="18" charset="0"/>
              </a:rPr>
              <a:t>možnost si ji vyzkoušet</a:t>
            </a:r>
            <a:r>
              <a:rPr lang="pl-PL" i="1" dirty="0" smtClean="0">
                <a:latin typeface="Baskerville Old Face" pitchFamily="18" charset="0"/>
              </a:rPr>
              <a:t>. </a:t>
            </a:r>
          </a:p>
          <a:p>
            <a:pPr marL="0" indent="0">
              <a:buNone/>
            </a:pPr>
            <a:endParaRPr lang="pl-PL" i="1" dirty="0">
              <a:solidFill>
                <a:srgbClr val="FFC000"/>
              </a:solidFill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pl-PL" i="1" dirty="0" smtClean="0">
                <a:solidFill>
                  <a:srgbClr val="FFC000"/>
                </a:solidFill>
                <a:latin typeface="Baskerville Old Face" pitchFamily="18" charset="0"/>
              </a:rPr>
              <a:t>Kde by jsi nakupoval ty????</a:t>
            </a:r>
            <a:endParaRPr lang="pl-PL" i="1" dirty="0">
              <a:solidFill>
                <a:srgbClr val="FFC0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1934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Baskerville Old Face" pitchFamily="18" charset="0"/>
              </a:rPr>
              <a:t>Odlišná cena téhož zboží</a:t>
            </a:r>
            <a:endParaRPr lang="cs-CZ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Rajčata ze Španělska </a:t>
            </a:r>
            <a:r>
              <a:rPr lang="cs-CZ" i="1" dirty="0">
                <a:latin typeface="Baskerville Old Face" pitchFamily="18" charset="0"/>
              </a:rPr>
              <a:t>se </a:t>
            </a:r>
            <a:r>
              <a:rPr lang="cs-CZ" i="1" dirty="0" smtClean="0">
                <a:latin typeface="Baskerville Old Face" pitchFamily="18" charset="0"/>
              </a:rPr>
              <a:t>prodávají </a:t>
            </a:r>
            <a:r>
              <a:rPr lang="cs-CZ" i="1" dirty="0">
                <a:latin typeface="Baskerville Old Face" pitchFamily="18" charset="0"/>
              </a:rPr>
              <a:t>během týdne v prodejnách </a:t>
            </a:r>
            <a:r>
              <a:rPr lang="cs-CZ" i="1" dirty="0" smtClean="0">
                <a:latin typeface="Baskerville Old Face" pitchFamily="18" charset="0"/>
              </a:rPr>
              <a:t>zeleniny za 40Kč/kg, v  sobotu večer za 29Kč/kg.</a:t>
            </a:r>
          </a:p>
          <a:p>
            <a:pPr marL="0" indent="0">
              <a:buNone/>
            </a:pPr>
            <a:endParaRPr lang="cs-CZ" i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rgbClr val="FFC000"/>
                </a:solidFill>
                <a:latin typeface="Baskerville Old Face" pitchFamily="18" charset="0"/>
              </a:rPr>
              <a:t>Vymyslíte další příklady praktik obchodníků???</a:t>
            </a:r>
          </a:p>
          <a:p>
            <a:pPr>
              <a:buFont typeface="Courier New" pitchFamily="49" charset="0"/>
              <a:buChar char="o"/>
            </a:pPr>
            <a:r>
              <a:rPr lang="cs-CZ" i="1" dirty="0">
                <a:latin typeface="Baskerville Old Face" pitchFamily="18" charset="0"/>
              </a:rPr>
              <a:t>cena je stanovena takovým způsobem, aby vypadala </a:t>
            </a:r>
            <a:r>
              <a:rPr lang="cs-CZ" i="1" dirty="0" smtClean="0">
                <a:latin typeface="Baskerville Old Face" pitchFamily="18" charset="0"/>
              </a:rPr>
              <a:t>výhodnější</a:t>
            </a:r>
            <a:r>
              <a:rPr lang="cs-CZ" i="1" dirty="0">
                <a:latin typeface="Baskerville Old Face" pitchFamily="18" charset="0"/>
              </a:rPr>
              <a:t> </a:t>
            </a:r>
            <a:r>
              <a:rPr lang="cs-CZ" i="1" dirty="0" smtClean="0">
                <a:latin typeface="Baskerville Old Face" pitchFamily="18" charset="0"/>
              </a:rPr>
              <a:t>končí </a:t>
            </a:r>
            <a:r>
              <a:rPr lang="cs-CZ" i="1" dirty="0">
                <a:latin typeface="Baskerville Old Face" pitchFamily="18" charset="0"/>
              </a:rPr>
              <a:t>číslicí 9 (nebo </a:t>
            </a:r>
            <a:r>
              <a:rPr lang="cs-CZ" i="1" dirty="0" smtClean="0">
                <a:latin typeface="Baskerville Old Face" pitchFamily="18" charset="0"/>
              </a:rPr>
              <a:t>lichou číslicí). Kupující vnímá zpravidla tuto cenu podle první části čísla, například 29,90 Kč stále vypadá lépe než 30 Kč;</a:t>
            </a:r>
          </a:p>
          <a:p>
            <a:pPr>
              <a:buFont typeface="Courier New" pitchFamily="49" charset="0"/>
              <a:buChar char="o"/>
            </a:pPr>
            <a:r>
              <a:rPr lang="cs-CZ" i="1" dirty="0" smtClean="0">
                <a:latin typeface="Baskerville Old Face" pitchFamily="18" charset="0"/>
              </a:rPr>
              <a:t>uvádí </a:t>
            </a:r>
            <a:r>
              <a:rPr lang="cs-CZ" i="1" dirty="0">
                <a:latin typeface="Baskerville Old Face" pitchFamily="18" charset="0"/>
              </a:rPr>
              <a:t>se bez DPH a malým písmem s DPH. S touto praxí se běžně setkáte </a:t>
            </a:r>
            <a:r>
              <a:rPr lang="cs-CZ" i="1" dirty="0" smtClean="0">
                <a:latin typeface="Baskerville Old Face" pitchFamily="18" charset="0"/>
              </a:rPr>
              <a:t>například </a:t>
            </a:r>
            <a:r>
              <a:rPr lang="pl-PL" i="1" dirty="0" smtClean="0">
                <a:latin typeface="Baskerville Old Face" pitchFamily="18" charset="0"/>
              </a:rPr>
              <a:t>v </a:t>
            </a:r>
            <a:r>
              <a:rPr lang="pl-PL" i="1" dirty="0">
                <a:latin typeface="Baskerville Old Face" pitchFamily="18" charset="0"/>
              </a:rPr>
              <a:t>některých prodejnách s </a:t>
            </a:r>
            <a:r>
              <a:rPr lang="pl-PL" i="1" dirty="0" smtClean="0">
                <a:latin typeface="Baskerville Old Face" pitchFamily="18" charset="0"/>
              </a:rPr>
              <a:t>elektronikou, auty..</a:t>
            </a:r>
            <a:endParaRPr lang="pl-PL" i="1" dirty="0">
              <a:latin typeface="Baskerville Old Face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i="1" dirty="0">
                <a:latin typeface="Baskerville Old Face" pitchFamily="18" charset="0"/>
              </a:rPr>
              <a:t>na cenovku se uvede přeškrtnutá vyšší cena a výrazněji cena snížená (časté u </a:t>
            </a:r>
            <a:r>
              <a:rPr lang="cs-CZ" i="1" dirty="0" smtClean="0">
                <a:latin typeface="Baskerville Old Face" pitchFamily="18" charset="0"/>
              </a:rPr>
              <a:t>výprodejů, dočasných </a:t>
            </a:r>
            <a:r>
              <a:rPr lang="cs-CZ" i="1" dirty="0">
                <a:latin typeface="Baskerville Old Face" pitchFamily="18" charset="0"/>
              </a:rPr>
              <a:t>akcí) atd. Někdy ani nejde o skutečné výprodejní akce, uvádí se </a:t>
            </a:r>
            <a:r>
              <a:rPr lang="cs-CZ" i="1" dirty="0" smtClean="0">
                <a:latin typeface="Baskerville Old Face" pitchFamily="18" charset="0"/>
              </a:rPr>
              <a:t>smyšlená vyšší </a:t>
            </a:r>
            <a:r>
              <a:rPr lang="cs-CZ" i="1" dirty="0">
                <a:latin typeface="Baskerville Old Face" pitchFamily="18" charset="0"/>
              </a:rPr>
              <a:t>cena a jako snížená se uvádí ta, za kterou se skutečně prodává;</a:t>
            </a:r>
          </a:p>
          <a:p>
            <a:pPr>
              <a:buFont typeface="Courier New" pitchFamily="49" charset="0"/>
              <a:buChar char="o"/>
            </a:pPr>
            <a:r>
              <a:rPr lang="cs-CZ" i="1" dirty="0">
                <a:latin typeface="Baskerville Old Face" pitchFamily="18" charset="0"/>
              </a:rPr>
              <a:t>výrazné inzerování slevových akcí a výprodejů slouží k přilákání zákazníků do </a:t>
            </a:r>
            <a:r>
              <a:rPr lang="cs-CZ" i="1" dirty="0" smtClean="0">
                <a:latin typeface="Baskerville Old Face" pitchFamily="18" charset="0"/>
              </a:rPr>
              <a:t>prodejen (tabulky </a:t>
            </a:r>
            <a:r>
              <a:rPr lang="cs-CZ" i="1" dirty="0">
                <a:latin typeface="Baskerville Old Face" pitchFamily="18" charset="0"/>
              </a:rPr>
              <a:t>s výraznými nápisy akce, zvýraznění nižší ceny pestrými barvami apod.).</a:t>
            </a:r>
            <a:endParaRPr lang="cs-CZ" i="1" dirty="0">
              <a:solidFill>
                <a:srgbClr val="FFC0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4223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Baskerville Old Face" pitchFamily="18" charset="0"/>
              </a:rPr>
              <a:t>Odlišná cena téhož zboží</a:t>
            </a:r>
            <a:endParaRPr lang="cs-CZ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i="1" dirty="0">
                <a:latin typeface="Baskerville Old Face" pitchFamily="18" charset="0"/>
              </a:rPr>
              <a:t>Výrobky se prodávají v balíčcích za výhodnou cenu; celý balíček stojí méně, než </a:t>
            </a:r>
            <a:r>
              <a:rPr lang="cs-CZ" i="1" dirty="0" smtClean="0">
                <a:latin typeface="Baskerville Old Face" pitchFamily="18" charset="0"/>
              </a:rPr>
              <a:t>kdybychom si </a:t>
            </a:r>
            <a:r>
              <a:rPr lang="cs-CZ" i="1" dirty="0">
                <a:latin typeface="Baskerville Old Face" pitchFamily="18" charset="0"/>
              </a:rPr>
              <a:t>koupili zboží samostatně. Někdy však balíček obsahuje lákavé součásti, k </a:t>
            </a:r>
            <a:r>
              <a:rPr lang="cs-CZ" i="1" dirty="0" smtClean="0">
                <a:latin typeface="Baskerville Old Face" pitchFamily="18" charset="0"/>
              </a:rPr>
              <a:t>nimž mohou </a:t>
            </a:r>
            <a:r>
              <a:rPr lang="cs-CZ" i="1" dirty="0">
                <a:latin typeface="Baskerville Old Face" pitchFamily="18" charset="0"/>
              </a:rPr>
              <a:t>být přidány ty hůře prodejné, např. běžky s vázáním, hůlkami, balíček vosku, boty.</a:t>
            </a:r>
          </a:p>
          <a:p>
            <a:pPr>
              <a:buFont typeface="Courier New" pitchFamily="49" charset="0"/>
              <a:buChar char="o"/>
            </a:pPr>
            <a:r>
              <a:rPr lang="cs-CZ" i="1" dirty="0">
                <a:latin typeface="Baskerville Old Face" pitchFamily="18" charset="0"/>
              </a:rPr>
              <a:t>Na podobném principu jsou stanoveny tarify mobilních telefonů, kdy si můžeme </a:t>
            </a:r>
            <a:r>
              <a:rPr lang="cs-CZ" i="1" dirty="0" smtClean="0">
                <a:latin typeface="Baskerville Old Face" pitchFamily="18" charset="0"/>
              </a:rPr>
              <a:t>předplatit určité </a:t>
            </a:r>
            <a:r>
              <a:rPr lang="cs-CZ" i="1" dirty="0">
                <a:latin typeface="Baskerville Old Face" pitchFamily="18" charset="0"/>
              </a:rPr>
              <a:t>minuty volání, které jsou tak levnější.</a:t>
            </a:r>
          </a:p>
          <a:p>
            <a:pPr>
              <a:buFont typeface="Courier New" pitchFamily="49" charset="0"/>
              <a:buChar char="o"/>
            </a:pPr>
            <a:r>
              <a:rPr lang="cs-CZ" i="1" dirty="0">
                <a:latin typeface="Baskerville Old Face" pitchFamily="18" charset="0"/>
              </a:rPr>
              <a:t>Naopak, části kompletu se v ceníku uvádějí zvlášť. Pokud kupujeme celý komplet, </a:t>
            </a:r>
            <a:r>
              <a:rPr lang="cs-CZ" i="1" dirty="0" smtClean="0">
                <a:latin typeface="Baskerville Old Face" pitchFamily="18" charset="0"/>
              </a:rPr>
              <a:t>dočkáme se </a:t>
            </a:r>
            <a:r>
              <a:rPr lang="cs-CZ" i="1" dirty="0">
                <a:latin typeface="Baskerville Old Face" pitchFamily="18" charset="0"/>
              </a:rPr>
              <a:t>občas překvapení, když ceny sečteme. Například v restauracích najdeme </a:t>
            </a:r>
            <a:r>
              <a:rPr lang="cs-CZ" i="1" dirty="0" smtClean="0">
                <a:latin typeface="Baskerville Old Face" pitchFamily="18" charset="0"/>
              </a:rPr>
              <a:t>samostatně cenu </a:t>
            </a:r>
            <a:r>
              <a:rPr lang="cs-CZ" i="1" dirty="0">
                <a:latin typeface="Baskerville Old Face" pitchFamily="18" charset="0"/>
              </a:rPr>
              <a:t>jídla a přílohy.</a:t>
            </a:r>
          </a:p>
          <a:p>
            <a:pPr>
              <a:buFont typeface="Courier New" pitchFamily="49" charset="0"/>
              <a:buChar char="o"/>
            </a:pPr>
            <a:r>
              <a:rPr lang="cs-CZ" i="1" dirty="0">
                <a:latin typeface="Baskerville Old Face" pitchFamily="18" charset="0"/>
              </a:rPr>
              <a:t>U finančních produktů mohou být součástí balíčku i služby, které klient běžně </a:t>
            </a:r>
            <a:r>
              <a:rPr lang="cs-CZ" i="1" dirty="0" smtClean="0">
                <a:latin typeface="Baskerville Old Face" pitchFamily="18" charset="0"/>
              </a:rPr>
              <a:t>nevyužije, ale </a:t>
            </a:r>
            <a:r>
              <a:rPr lang="cs-CZ" i="1" dirty="0">
                <a:latin typeface="Baskerville Old Face" pitchFamily="18" charset="0"/>
              </a:rPr>
              <a:t>přesto za ně takto zaplatí (např. obsluha běžného účtu telefonicky).</a:t>
            </a:r>
            <a:endParaRPr lang="cs-CZ" i="1" dirty="0">
              <a:solidFill>
                <a:srgbClr val="FFC0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8561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Baskerville Old Face" pitchFamily="18" charset="0"/>
              </a:rPr>
              <a:t>Odlišná cena téhož zboží</a:t>
            </a:r>
            <a:endParaRPr lang="cs-CZ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Vyrovnávací ceny:</a:t>
            </a:r>
            <a:endParaRPr lang="cs-CZ" i="1" dirty="0">
              <a:latin typeface="Baskerville Old Face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i="1" dirty="0">
                <a:latin typeface="Baskerville Old Face" pitchFamily="18" charset="0"/>
              </a:rPr>
              <a:t>Používají se u prodejen, které mají široký sortiment, např. v supermarketech. Některé </a:t>
            </a:r>
            <a:r>
              <a:rPr lang="cs-CZ" i="1" dirty="0" smtClean="0">
                <a:latin typeface="Baskerville Old Face" pitchFamily="18" charset="0"/>
              </a:rPr>
              <a:t>druhy mají </a:t>
            </a:r>
            <a:r>
              <a:rPr lang="cs-CZ" i="1" dirty="0">
                <a:latin typeface="Baskerville Old Face" pitchFamily="18" charset="0"/>
              </a:rPr>
              <a:t>výrazně nízké ceny, což se vyrovnává vyššími cenami jiných produktů (např. </a:t>
            </a:r>
            <a:r>
              <a:rPr lang="cs-CZ" i="1" dirty="0" smtClean="0">
                <a:latin typeface="Baskerville Old Face" pitchFamily="18" charset="0"/>
              </a:rPr>
              <a:t>výhodné ceny </a:t>
            </a:r>
            <a:r>
              <a:rPr lang="cs-CZ" i="1" dirty="0">
                <a:latin typeface="Baskerville Old Face" pitchFamily="18" charset="0"/>
              </a:rPr>
              <a:t>masa, jogurtů se vyrovnají vyššími cenami zeleniny).</a:t>
            </a:r>
          </a:p>
          <a:p>
            <a:pPr marL="0" indent="0">
              <a:buNone/>
            </a:pPr>
            <a:r>
              <a:rPr lang="cs-CZ" i="1" dirty="0" smtClean="0">
                <a:latin typeface="Baskerville Old Face" pitchFamily="18" charset="0"/>
              </a:rPr>
              <a:t>	Cílem </a:t>
            </a:r>
            <a:r>
              <a:rPr lang="cs-CZ" i="1" dirty="0">
                <a:latin typeface="Baskerville Old Face" pitchFamily="18" charset="0"/>
              </a:rPr>
              <a:t>této politiky (obdobně jako u výprodejních akcí) </a:t>
            </a:r>
            <a:r>
              <a:rPr lang="cs-CZ" i="1" dirty="0" smtClean="0">
                <a:latin typeface="Baskerville Old Face" pitchFamily="18" charset="0"/>
              </a:rPr>
              <a:t>	je </a:t>
            </a:r>
            <a:r>
              <a:rPr lang="cs-CZ" i="1" dirty="0">
                <a:latin typeface="Baskerville Old Face" pitchFamily="18" charset="0"/>
              </a:rPr>
              <a:t>přivést do prodejen kupující, </a:t>
            </a:r>
            <a:r>
              <a:rPr lang="cs-CZ" i="1" dirty="0" smtClean="0">
                <a:latin typeface="Baskerville Old Face" pitchFamily="18" charset="0"/>
              </a:rPr>
              <a:t>kteří při nákupu 	výhodných produktů často nakoupí i produkty jiné, 	dražší</a:t>
            </a:r>
            <a:r>
              <a:rPr lang="cs-CZ" i="1" dirty="0">
                <a:latin typeface="Baskerville Old Face" pitchFamily="18" charset="0"/>
              </a:rPr>
              <a:t>.</a:t>
            </a:r>
          </a:p>
          <a:p>
            <a:pPr>
              <a:buFont typeface="Courier New" pitchFamily="49" charset="0"/>
              <a:buChar char="o"/>
            </a:pPr>
            <a:r>
              <a:rPr lang="cs-CZ" i="1" dirty="0">
                <a:latin typeface="Baskerville Old Face" pitchFamily="18" charset="0"/>
              </a:rPr>
              <a:t>Jiná varianta se používá u produktů, ke kterým je nutno často kupovat spotřební </a:t>
            </a:r>
            <a:r>
              <a:rPr lang="cs-CZ" i="1" dirty="0" smtClean="0">
                <a:latin typeface="Baskerville Old Face" pitchFamily="18" charset="0"/>
              </a:rPr>
              <a:t>materiál. Pak </a:t>
            </a:r>
            <a:r>
              <a:rPr lang="cs-CZ" i="1" dirty="0">
                <a:latin typeface="Baskerville Old Face" pitchFamily="18" charset="0"/>
              </a:rPr>
              <a:t>je samotný produkt relativně levný a zisk pochází především z prodeje </a:t>
            </a:r>
            <a:r>
              <a:rPr lang="cs-CZ" i="1" dirty="0" smtClean="0">
                <a:latin typeface="Baskerville Old Face" pitchFamily="18" charset="0"/>
              </a:rPr>
              <a:t>materiálu (nebo </a:t>
            </a:r>
            <a:r>
              <a:rPr lang="cs-CZ" i="1" dirty="0">
                <a:latin typeface="Baskerville Old Face" pitchFamily="18" charset="0"/>
              </a:rPr>
              <a:t>náhradních dílů), např. ceny tiskáren a náplní do </a:t>
            </a:r>
            <a:r>
              <a:rPr lang="cs-CZ" i="1" dirty="0" smtClean="0">
                <a:latin typeface="Baskerville Old Face" pitchFamily="18" charset="0"/>
              </a:rPr>
              <a:t>nich, levná auta drahé náhradní díly.</a:t>
            </a:r>
            <a:endParaRPr lang="cs-CZ" i="1" dirty="0">
              <a:solidFill>
                <a:srgbClr val="FFC0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6084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3036952"/>
          </a:xfrm>
        </p:spPr>
        <p:txBody>
          <a:bodyPr>
            <a:normAutofit fontScale="90000"/>
          </a:bodyPr>
          <a:lstStyle/>
          <a:p>
            <a:r>
              <a:rPr lang="cs-CZ" sz="2200" i="1" dirty="0"/>
              <a:t>Citace: </a:t>
            </a:r>
            <a:br>
              <a:rPr lang="cs-CZ" sz="2200" i="1" dirty="0"/>
            </a:br>
            <a:r>
              <a:rPr lang="cs-CZ" sz="2200" i="1" dirty="0"/>
              <a:t>STRECKOVÁ, Yvonne – MALÝ, Ivan a kol. Veřejná ekonomie pro školu i praxi. Praha : </a:t>
            </a:r>
            <a:r>
              <a:rPr lang="cs-CZ" sz="2200" i="1" dirty="0" err="1"/>
              <a:t>Computer</a:t>
            </a:r>
            <a:r>
              <a:rPr lang="cs-CZ" sz="2200" i="1" dirty="0"/>
              <a:t> </a:t>
            </a:r>
            <a:r>
              <a:rPr lang="cs-CZ" sz="2200" i="1" dirty="0" err="1"/>
              <a:t>Press</a:t>
            </a:r>
            <a:r>
              <a:rPr lang="cs-CZ" sz="2200" i="1" dirty="0"/>
              <a:t>, 1998. ISBN 80-7226-112-6.</a:t>
            </a:r>
            <a:br>
              <a:rPr lang="cs-CZ" sz="2200" i="1" dirty="0"/>
            </a:br>
            <a:r>
              <a:rPr lang="cs-CZ" sz="2200" i="1" dirty="0"/>
              <a:t>Petr </a:t>
            </a:r>
            <a:r>
              <a:rPr lang="cs-CZ" sz="2200" i="1" dirty="0" err="1"/>
              <a:t>Klínský</a:t>
            </a:r>
            <a:r>
              <a:rPr lang="cs-CZ" sz="2200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sz="2200" dirty="0"/>
              <a:t> </a:t>
            </a:r>
            <a:r>
              <a:rPr lang="cs-CZ" sz="2200" i="1" dirty="0"/>
              <a:t>ISBN 978‑80‑87063‑13‑2</a:t>
            </a:r>
            <a:r>
              <a:rPr lang="cs-CZ" sz="9600" i="1" dirty="0"/>
              <a:t/>
            </a:r>
            <a:br>
              <a:rPr lang="cs-CZ" sz="9600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8539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36</TotalTime>
  <Words>680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Anotace</vt:lpstr>
      <vt:lpstr>Odlišná cena téhož zboží</vt:lpstr>
      <vt:lpstr>Odlišná cena téhož zboží</vt:lpstr>
      <vt:lpstr>Odlišná cena téhož zboží</vt:lpstr>
      <vt:lpstr>Odlišná cena téhož zboží</vt:lpstr>
      <vt:lpstr>Odlišná cena téhož zboží</vt:lpstr>
      <vt:lpstr>Odlišná cena téhož zboží</vt:lpstr>
      <vt:lpstr>Citace:  STRECKOVÁ, Yvonne – MALÝ, Ivan a kol. Veřejná ekonomie pro školu i praxi. Praha : Computer Press, 1998. ISBN 80-7226-112-6. Petr Klínský, Danuše Chromá, Svatava Tesařová, Michal Janák – Finanční gramotnost obsah a příklady z praxe škol. Praha: Národní ústav odborného vzdělávání, 2008. ISBN 978‑80‑87063‑13‑2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9</cp:revision>
  <dcterms:created xsi:type="dcterms:W3CDTF">2013-08-14T11:58:44Z</dcterms:created>
  <dcterms:modified xsi:type="dcterms:W3CDTF">2013-11-14T08:45:19Z</dcterms:modified>
</cp:coreProperties>
</file>