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64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72CE5FFD-9B98-44AB-AE53-E2C0F198878B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29A85761-F88C-468B-A0CB-F5103FCADC2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174995"/>
              </p:ext>
            </p:extLst>
          </p:nvPr>
        </p:nvGraphicFramePr>
        <p:xfrm>
          <a:off x="571500" y="428625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Olga Kotvová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lang="cs-CZ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VY_62_INOVACE_1801_INFLACE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Pojem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_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INFLACE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14. 2.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12. 4. 2013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003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cs-CZ" sz="2800" i="1" dirty="0">
                <a:latin typeface="Baskerville Old Face" pitchFamily="18" charset="0"/>
              </a:rPr>
              <a:t>Prezentace je určena pro žáky 6. – 9. ročníku., vzdělávací oblast finanční gramotnost, tematický okruh </a:t>
            </a:r>
            <a:r>
              <a:rPr lang="cs-CZ" sz="2800" i="1" dirty="0" smtClean="0">
                <a:latin typeface="Baskerville Old Face" pitchFamily="18" charset="0"/>
              </a:rPr>
              <a:t>Inflace. </a:t>
            </a:r>
            <a:r>
              <a:rPr lang="cs-CZ" sz="2800" i="1" dirty="0">
                <a:latin typeface="Baskerville Old Face" pitchFamily="18" charset="0"/>
              </a:rPr>
              <a:t>Cílem </a:t>
            </a:r>
            <a:r>
              <a:rPr lang="cs-CZ" sz="2800" i="1" dirty="0" smtClean="0">
                <a:latin typeface="Baskerville Old Face" pitchFamily="18" charset="0"/>
              </a:rPr>
              <a:t>prezentace </a:t>
            </a:r>
            <a:r>
              <a:rPr lang="cs-CZ" sz="2800" i="1" dirty="0">
                <a:latin typeface="Baskerville Old Face" pitchFamily="18" charset="0"/>
              </a:rPr>
              <a:t>je, </a:t>
            </a:r>
            <a:r>
              <a:rPr lang="cs-CZ" sz="2800" i="1" dirty="0" smtClean="0">
                <a:latin typeface="Baskerville Old Face" pitchFamily="18" charset="0"/>
              </a:rPr>
              <a:t>co znamená slovo inflace, co dělá s cenou zboží a peněžními vklady.</a:t>
            </a:r>
            <a:endParaRPr lang="cs-CZ" sz="2800" dirty="0" smtClean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68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i="1" dirty="0" smtClean="0">
                <a:latin typeface="Baskerville Old Face" pitchFamily="18" charset="0"/>
              </a:rPr>
              <a:t>Inflace</a:t>
            </a:r>
            <a:endParaRPr lang="cs-CZ" sz="4400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b="1" i="1" dirty="0" smtClean="0">
                <a:latin typeface="Baskerville Old Face" pitchFamily="18" charset="0"/>
              </a:rPr>
              <a:t>Příklad:</a:t>
            </a:r>
            <a:r>
              <a:rPr lang="cs-CZ" i="1" dirty="0" smtClean="0">
                <a:latin typeface="Baskerville Old Face" pitchFamily="18" charset="0"/>
              </a:rPr>
              <a:t>  </a:t>
            </a:r>
          </a:p>
          <a:p>
            <a:pPr marL="68580" indent="0">
              <a:buNone/>
            </a:pPr>
            <a:r>
              <a:rPr lang="cs-CZ" i="1" dirty="0" smtClean="0">
                <a:solidFill>
                  <a:schemeClr val="bg2">
                    <a:lumMod val="50000"/>
                  </a:schemeClr>
                </a:solidFill>
                <a:latin typeface="Baskerville Old Face" pitchFamily="18" charset="0"/>
              </a:rPr>
              <a:t>Jedna z největších inflací v historii se odehrála v Německu po 1. světové válce v roce 1923. Ceny rostly tak rychle, že mzda se musela vyplácet každé 2  hodiny, pro sirky se chodilo s košíkem peněz. To, co stálo 1 marku před rokem 1914, stálo v roce 1923 již 8 miliard marek.</a:t>
            </a:r>
            <a:endParaRPr lang="cs-CZ" i="1" dirty="0">
              <a:solidFill>
                <a:schemeClr val="bg2">
                  <a:lumMod val="50000"/>
                </a:schemeClr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463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i="1" dirty="0" smtClean="0">
                <a:latin typeface="Baskerville Old Face" pitchFamily="18" charset="0"/>
              </a:rPr>
              <a:t>Inflace</a:t>
            </a:r>
            <a:endParaRPr lang="cs-CZ" sz="4400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i="1" dirty="0">
                <a:latin typeface="Baskerville Old Face" pitchFamily="18" charset="0"/>
              </a:rPr>
              <a:t>Z</a:t>
            </a:r>
            <a:r>
              <a:rPr lang="cs-CZ" i="1" dirty="0" smtClean="0">
                <a:latin typeface="Baskerville Old Face" pitchFamily="18" charset="0"/>
              </a:rPr>
              <a:t>namená </a:t>
            </a:r>
            <a:r>
              <a:rPr lang="cs-CZ" i="1" dirty="0">
                <a:latin typeface="Baskerville Old Face" pitchFamily="18" charset="0"/>
              </a:rPr>
              <a:t>všeobecný růst cen, tedy růst tzv. cenové hladiny. Jestliže se </a:t>
            </a:r>
            <a:r>
              <a:rPr lang="cs-CZ" i="1" dirty="0" smtClean="0">
                <a:latin typeface="Baskerville Old Face" pitchFamily="18" charset="0"/>
              </a:rPr>
              <a:t>dočteme v </a:t>
            </a:r>
            <a:r>
              <a:rPr lang="cs-CZ" i="1" dirty="0">
                <a:latin typeface="Baskerville Old Face" pitchFamily="18" charset="0"/>
              </a:rPr>
              <a:t>novinách, že míra inflace za předchozí rok činila </a:t>
            </a:r>
            <a:r>
              <a:rPr lang="cs-CZ" i="1" dirty="0" smtClean="0">
                <a:latin typeface="Baskerville Old Face" pitchFamily="18" charset="0"/>
              </a:rPr>
              <a:t>2,5 </a:t>
            </a:r>
            <a:r>
              <a:rPr lang="cs-CZ" i="1" dirty="0">
                <a:latin typeface="Baskerville Old Face" pitchFamily="18" charset="0"/>
              </a:rPr>
              <a:t>%, znamená to, že všechny </a:t>
            </a:r>
            <a:r>
              <a:rPr lang="cs-CZ" i="1" dirty="0" smtClean="0">
                <a:latin typeface="Baskerville Old Face" pitchFamily="18" charset="0"/>
              </a:rPr>
              <a:t>ceny v </a:t>
            </a:r>
            <a:r>
              <a:rPr lang="cs-CZ" i="1" dirty="0">
                <a:latin typeface="Baskerville Old Face" pitchFamily="18" charset="0"/>
              </a:rPr>
              <a:t>průměru vzrostly o </a:t>
            </a:r>
            <a:r>
              <a:rPr lang="cs-CZ" i="1" dirty="0" smtClean="0">
                <a:latin typeface="Baskerville Old Face" pitchFamily="18" charset="0"/>
              </a:rPr>
              <a:t>2,5 </a:t>
            </a:r>
            <a:r>
              <a:rPr lang="cs-CZ" i="1" dirty="0">
                <a:latin typeface="Baskerville Old Face" pitchFamily="18" charset="0"/>
              </a:rPr>
              <a:t>%. Jinak řečeno, to, co v loňském roce stálo 100 Kč, stojí v </a:t>
            </a:r>
            <a:r>
              <a:rPr lang="cs-CZ" i="1" dirty="0" smtClean="0">
                <a:latin typeface="Baskerville Old Face" pitchFamily="18" charset="0"/>
              </a:rPr>
              <a:t>letošním roce 102,50 </a:t>
            </a:r>
            <a:r>
              <a:rPr lang="cs-CZ" i="1" dirty="0">
                <a:latin typeface="Baskerville Old Face" pitchFamily="18" charset="0"/>
              </a:rPr>
              <a:t>Kč.</a:t>
            </a:r>
            <a:endParaRPr lang="cs-CZ" i="1" dirty="0">
              <a:solidFill>
                <a:schemeClr val="bg2">
                  <a:lumMod val="50000"/>
                </a:schemeClr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665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i="1" dirty="0" smtClean="0">
                <a:latin typeface="Baskerville Old Face" pitchFamily="18" charset="0"/>
              </a:rPr>
              <a:t>Inflace</a:t>
            </a:r>
            <a:endParaRPr lang="cs-CZ" sz="4400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i="1" dirty="0" smtClean="0">
                <a:solidFill>
                  <a:schemeClr val="tx2">
                    <a:lumMod val="75000"/>
                  </a:schemeClr>
                </a:solidFill>
                <a:latin typeface="Baskerville Old Face" pitchFamily="18" charset="0"/>
              </a:rPr>
              <a:t>Při zjišťování inflace se porovnávají ceny základních potravin, automobilů, benzinu, bytů, dopravy, nájemného. Pokud se cena těchto výrobků a služeb celkově zvýší např. o 3%, můžeme říci, že míra inflace je 3%.</a:t>
            </a:r>
            <a:endParaRPr lang="cs-CZ" i="1" dirty="0">
              <a:solidFill>
                <a:schemeClr val="tx2">
                  <a:lumMod val="75000"/>
                </a:schemeClr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264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i="1" dirty="0" smtClean="0">
                <a:latin typeface="Baskerville Old Face" pitchFamily="18" charset="0"/>
              </a:rPr>
              <a:t>Inflace</a:t>
            </a:r>
            <a:endParaRPr lang="cs-CZ" sz="4400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3200" b="1" i="1" dirty="0" smtClean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Klesá hodnota peněz.</a:t>
            </a:r>
          </a:p>
          <a:p>
            <a:pPr marL="68580" indent="0">
              <a:buNone/>
            </a:pPr>
            <a:endParaRPr lang="cs-CZ" sz="3200" b="1" i="1" dirty="0" smtClean="0">
              <a:solidFill>
                <a:schemeClr val="bg2">
                  <a:lumMod val="75000"/>
                </a:schemeClr>
              </a:solidFill>
              <a:latin typeface="Baskerville Old Face" pitchFamily="18" charset="0"/>
            </a:endParaRPr>
          </a:p>
          <a:p>
            <a:pPr marL="68580" indent="0">
              <a:buNone/>
            </a:pPr>
            <a:r>
              <a:rPr lang="cs-CZ" sz="2800" i="1" dirty="0" smtClean="0">
                <a:solidFill>
                  <a:schemeClr val="tx2">
                    <a:lumMod val="75000"/>
                  </a:schemeClr>
                </a:solidFill>
                <a:latin typeface="Baskerville Old Face" pitchFamily="18" charset="0"/>
              </a:rPr>
              <a:t>Jestliže roste míra inflace, pak za stejné množství peněz získáme méně zboží a služeb.</a:t>
            </a:r>
            <a:endParaRPr lang="cs-CZ" sz="2800" i="1" dirty="0">
              <a:solidFill>
                <a:schemeClr val="tx2">
                  <a:lumMod val="75000"/>
                </a:schemeClr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38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i="1" dirty="0" smtClean="0">
                <a:latin typeface="Baskerville Old Face" pitchFamily="18" charset="0"/>
              </a:rPr>
              <a:t>Inflace</a:t>
            </a:r>
            <a:endParaRPr lang="cs-CZ" sz="4400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  <a:latin typeface="Baskerville Old Face" pitchFamily="18" charset="0"/>
              </a:rPr>
              <a:t>Příklad: </a:t>
            </a:r>
          </a:p>
          <a:p>
            <a:pPr marL="68580" indent="0">
              <a:buNone/>
            </a:pPr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  <a:latin typeface="Baskerville Old Face" pitchFamily="18" charset="0"/>
              </a:rPr>
              <a:t>Stál-li loni rohlík 2Kč a letos díky inflaci stojí 3Kč pak za 100Kč jsme si původně koupili 50 rohlíků, ale nyní pouze 33 rohlíků a to je značný rozdíl, když vezmeme k úvahu, že plat se nezměnil.</a:t>
            </a:r>
            <a:endParaRPr lang="cs-CZ" i="1" dirty="0">
              <a:solidFill>
                <a:schemeClr val="accent1">
                  <a:lumMod val="75000"/>
                </a:schemeClr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751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i="1" dirty="0" smtClean="0">
                <a:latin typeface="Baskerville Old Face" pitchFamily="18" charset="0"/>
              </a:rPr>
              <a:t>Inflace</a:t>
            </a:r>
            <a:endParaRPr lang="cs-CZ" sz="4400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  <a:latin typeface="Baskerville Old Face" pitchFamily="18" charset="0"/>
              </a:rPr>
              <a:t>Inflace postihuje především občany se stálými příjmy a občany závislými na státu. Jsou to hlavně důchodci, státní zaměstnanci, ženy na mateřské dovolené.</a:t>
            </a:r>
          </a:p>
          <a:p>
            <a:pPr marL="68580" indent="0">
              <a:buNone/>
            </a:pPr>
            <a:endParaRPr lang="cs-CZ" i="1" dirty="0" smtClean="0">
              <a:solidFill>
                <a:schemeClr val="accent1">
                  <a:lumMod val="75000"/>
                </a:schemeClr>
              </a:solidFill>
              <a:latin typeface="Baskerville Old Face" pitchFamily="18" charset="0"/>
            </a:endParaRPr>
          </a:p>
          <a:p>
            <a:pPr marL="68580" indent="0">
              <a:buNone/>
            </a:pPr>
            <a:r>
              <a:rPr lang="cs-CZ" i="1" dirty="0" smtClean="0">
                <a:solidFill>
                  <a:srgbClr val="00B0F0"/>
                </a:solidFill>
                <a:latin typeface="Baskerville Old Face" pitchFamily="18" charset="0"/>
              </a:rPr>
              <a:t>Jinak řečeno klesá jim životní úroveň.</a:t>
            </a:r>
          </a:p>
          <a:p>
            <a:pPr marL="68580" indent="0">
              <a:buNone/>
            </a:pPr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  <a:latin typeface="Baskerville Old Face" pitchFamily="18" charset="0"/>
              </a:rPr>
              <a:t>Proč????</a:t>
            </a:r>
          </a:p>
          <a:p>
            <a:pPr marL="68580" indent="0">
              <a:buNone/>
            </a:pPr>
            <a:r>
              <a:rPr lang="cs-CZ" sz="2800" i="1" dirty="0" smtClean="0">
                <a:solidFill>
                  <a:srgbClr val="FF0000"/>
                </a:solidFill>
                <a:latin typeface="Baskerville Old Face" pitchFamily="18" charset="0"/>
              </a:rPr>
              <a:t>Za svůj příjem si mohou koupit méně zboží a služeb.</a:t>
            </a:r>
            <a:endParaRPr lang="cs-CZ" sz="2800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77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i="1" dirty="0" smtClean="0">
                <a:latin typeface="Baskerville Old Face" pitchFamily="18" charset="0"/>
              </a:rPr>
              <a:t>Inflace</a:t>
            </a:r>
            <a:endParaRPr lang="cs-CZ" sz="4400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68580" indent="0">
              <a:buNone/>
            </a:pPr>
            <a:r>
              <a:rPr lang="cs-CZ" sz="2800" i="1" dirty="0">
                <a:latin typeface="Baskerville Old Face" pitchFamily="18" charset="0"/>
              </a:rPr>
              <a:t>Inflace </a:t>
            </a:r>
            <a:r>
              <a:rPr lang="cs-CZ" sz="2800" b="1" i="1" dirty="0">
                <a:solidFill>
                  <a:srgbClr val="FF0000"/>
                </a:solidFill>
                <a:latin typeface="Baskerville Old Face" pitchFamily="18" charset="0"/>
              </a:rPr>
              <a:t>znehodnocuje vklady a úvěry </a:t>
            </a:r>
            <a:r>
              <a:rPr lang="cs-CZ" sz="2800" i="1" dirty="0">
                <a:latin typeface="Baskerville Old Face" pitchFamily="18" charset="0"/>
              </a:rPr>
              <a:t>– například je‑li míra inflace 9 % a úroková </a:t>
            </a:r>
            <a:r>
              <a:rPr lang="cs-CZ" sz="2800" i="1" dirty="0" smtClean="0">
                <a:latin typeface="Baskerville Old Face" pitchFamily="18" charset="0"/>
              </a:rPr>
              <a:t>sazba z </a:t>
            </a:r>
            <a:r>
              <a:rPr lang="cs-CZ" sz="2800" i="1" dirty="0">
                <a:latin typeface="Baskerville Old Face" pitchFamily="18" charset="0"/>
              </a:rPr>
              <a:t>vkladů 5 %, pak hodnota vkladu reálně poklesne. Právě tak inflace postihuje </a:t>
            </a:r>
            <a:r>
              <a:rPr lang="cs-CZ" sz="2800" i="1" dirty="0" smtClean="0">
                <a:latin typeface="Baskerville Old Face" pitchFamily="18" charset="0"/>
              </a:rPr>
              <a:t>věřitele, kteří </a:t>
            </a:r>
            <a:r>
              <a:rPr lang="cs-CZ" sz="2800" i="1" dirty="0">
                <a:latin typeface="Baskerville Old Face" pitchFamily="18" charset="0"/>
              </a:rPr>
              <a:t>poskytli úvěr s pevnou úrokovou sazbou. Na druhé straně ovšem „nahrává“ </a:t>
            </a:r>
            <a:r>
              <a:rPr lang="cs-CZ" sz="2800" i="1" dirty="0" smtClean="0">
                <a:latin typeface="Baskerville Old Face" pitchFamily="18" charset="0"/>
              </a:rPr>
              <a:t>dlužníkům, kteří </a:t>
            </a:r>
            <a:r>
              <a:rPr lang="cs-CZ" sz="2800" i="1" dirty="0">
                <a:latin typeface="Baskerville Old Face" pitchFamily="18" charset="0"/>
              </a:rPr>
              <a:t>tak reálně vracejí menší částky.</a:t>
            </a:r>
          </a:p>
          <a:p>
            <a:pPr marL="68580" indent="0">
              <a:buNone/>
            </a:pPr>
            <a:r>
              <a:rPr lang="cs-CZ" sz="2800" i="1" dirty="0">
                <a:latin typeface="Baskerville Old Face" pitchFamily="18" charset="0"/>
              </a:rPr>
              <a:t>Banky proto při zvyšující se inflaci zvyšují úrokové sazby. V případě úvěrů je to </a:t>
            </a:r>
            <a:r>
              <a:rPr lang="cs-CZ" sz="2800" i="1" dirty="0" smtClean="0">
                <a:latin typeface="Baskerville Old Face" pitchFamily="18" charset="0"/>
              </a:rPr>
              <a:t>proto, aby </a:t>
            </a:r>
            <a:r>
              <a:rPr lang="cs-CZ" sz="2800" i="1" dirty="0">
                <a:latin typeface="Baskerville Old Face" pitchFamily="18" charset="0"/>
              </a:rPr>
              <a:t>jejich poskytování nebylo ztrátové. Zvyšují se i úrokové sazby vkladů, aby </a:t>
            </a:r>
            <a:r>
              <a:rPr lang="cs-CZ" sz="2800" i="1" dirty="0" smtClean="0">
                <a:latin typeface="Baskerville Old Face" pitchFamily="18" charset="0"/>
              </a:rPr>
              <a:t>se hodnota </a:t>
            </a:r>
            <a:r>
              <a:rPr lang="cs-CZ" sz="2800" i="1" dirty="0">
                <a:latin typeface="Baskerville Old Face" pitchFamily="18" charset="0"/>
              </a:rPr>
              <a:t>úspor nesnižovala a obyvatelé úspory nevybírali.</a:t>
            </a:r>
            <a:endParaRPr lang="cs-CZ" sz="2800" i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71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2833384"/>
          </a:xfrm>
        </p:spPr>
        <p:txBody>
          <a:bodyPr>
            <a:normAutofit fontScale="90000"/>
          </a:bodyPr>
          <a:lstStyle/>
          <a:p>
            <a:r>
              <a:rPr lang="cs-CZ" sz="2000" i="1" dirty="0"/>
              <a:t>Citace: </a:t>
            </a:r>
            <a:br>
              <a:rPr lang="cs-CZ" sz="2000" i="1" dirty="0"/>
            </a:br>
            <a:r>
              <a:rPr lang="cs-CZ" sz="2000" i="1" dirty="0"/>
              <a:t>STRECKOVÁ, Yvonne – MALÝ, Ivan a kol. Veřejná ekonomie pro školu i praxi. Praha : </a:t>
            </a:r>
            <a:r>
              <a:rPr lang="cs-CZ" sz="2000" i="1" dirty="0" err="1"/>
              <a:t>Computer</a:t>
            </a:r>
            <a:r>
              <a:rPr lang="cs-CZ" sz="2000" i="1" dirty="0"/>
              <a:t> </a:t>
            </a:r>
            <a:r>
              <a:rPr lang="cs-CZ" sz="2000" i="1" dirty="0" err="1"/>
              <a:t>Press</a:t>
            </a:r>
            <a:r>
              <a:rPr lang="cs-CZ" sz="2000" i="1" dirty="0"/>
              <a:t>, 1998. ISBN 80-7226-112-6.</a:t>
            </a:r>
            <a:br>
              <a:rPr lang="cs-CZ" sz="2000" i="1" dirty="0"/>
            </a:br>
            <a:r>
              <a:rPr lang="cs-CZ" sz="2000" i="1" dirty="0"/>
              <a:t>Petr </a:t>
            </a:r>
            <a:r>
              <a:rPr lang="cs-CZ" sz="2000" i="1" dirty="0" err="1"/>
              <a:t>Klínský</a:t>
            </a:r>
            <a:r>
              <a:rPr lang="cs-CZ" sz="2000" i="1" dirty="0"/>
              <a:t>, Danuše Chromá, Svatava Tesařová, Michal Janák – Finanční gramotnost obsah a příklady z praxe škol. Praha: Národní ústav odborného vzdělávání, 2008.</a:t>
            </a:r>
            <a:r>
              <a:rPr lang="cs-CZ" sz="2000" dirty="0"/>
              <a:t> </a:t>
            </a:r>
            <a:r>
              <a:rPr lang="cs-CZ" sz="2000" i="1" dirty="0"/>
              <a:t>ISBN 978‑80‑87063‑13‑2</a:t>
            </a:r>
            <a:r>
              <a:rPr lang="cs-CZ" sz="9600" i="1" dirty="0"/>
              <a:t/>
            </a:r>
            <a:br>
              <a:rPr lang="cs-CZ" sz="9600" i="1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5019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53</TotalTime>
  <Words>457</Words>
  <Application>Microsoft Office PowerPoint</Application>
  <PresentationFormat>Předvádění na obrazovce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Austin</vt:lpstr>
      <vt:lpstr>Prezentace aplikace PowerPoint</vt:lpstr>
      <vt:lpstr>Anotace</vt:lpstr>
      <vt:lpstr>Inflace</vt:lpstr>
      <vt:lpstr>Inflace</vt:lpstr>
      <vt:lpstr>Inflace</vt:lpstr>
      <vt:lpstr>Inflace</vt:lpstr>
      <vt:lpstr>Inflace</vt:lpstr>
      <vt:lpstr>Inflace</vt:lpstr>
      <vt:lpstr>Inflace</vt:lpstr>
      <vt:lpstr>Citace:  STRECKOVÁ, Yvonne – MALÝ, Ivan a kol. Veřejná ekonomie pro školu i praxi. Praha : Computer Press, 1998. ISBN 80-7226-112-6. Petr Klínský, Danuše Chromá, Svatava Tesařová, Michal Janák – Finanční gramotnost obsah a příklady z praxe škol. Praha: Národní ústav odborného vzdělávání, 2008. ISBN 978‑80‑87063‑13‑2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11</cp:revision>
  <dcterms:created xsi:type="dcterms:W3CDTF">2013-08-14T12:32:49Z</dcterms:created>
  <dcterms:modified xsi:type="dcterms:W3CDTF">2013-11-14T08:46:00Z</dcterms:modified>
</cp:coreProperties>
</file>