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0ADD10-6659-4FEC-9C14-D7E8356B153C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6BE6F0-EE8B-41BA-B630-DEDD502102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618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6BE6F0-EE8B-41BA-B630-DEDD5021025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562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6BE6F0-EE8B-41BA-B630-DEDD5021025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562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8CCFA-5FFF-45B9-B8B1-07B14C71D2E9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AEB4C-042F-44EF-92BB-C6B8F8CA396B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491052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lang="cs-CZ" sz="24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VY_62_INOVACE_1901_VALORIZACE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VALORIZACE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16.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595888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latin typeface="Baskerville Old Face" pitchFamily="18" charset="0"/>
              </a:rPr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Valorizace.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je vysvětlit, co znamená slovo valorizace, a co dělá s některými příjmy.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124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Valorizace</a:t>
            </a:r>
            <a:endParaRPr lang="cs-CZ" sz="4000" b="1" i="1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Kdy dochází k valorizaci?</a:t>
            </a:r>
          </a:p>
          <a:p>
            <a:pPr marL="0" indent="0">
              <a:buNone/>
            </a:pPr>
            <a:endParaRPr lang="cs-CZ" sz="3600" i="1" dirty="0" smtClean="0">
              <a:solidFill>
                <a:srgbClr val="00206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>
                <a:latin typeface="Baskerville Old Face" pitchFamily="18" charset="0"/>
              </a:rPr>
              <a:t>P</a:t>
            </a:r>
            <a:r>
              <a:rPr lang="cs-CZ" sz="2800" i="1" dirty="0" smtClean="0">
                <a:latin typeface="Baskerville Old Face" pitchFamily="18" charset="0"/>
              </a:rPr>
              <a:t>okud </a:t>
            </a:r>
            <a:r>
              <a:rPr lang="cs-CZ" sz="2800" i="1" dirty="0">
                <a:latin typeface="Baskerville Old Face" pitchFamily="18" charset="0"/>
              </a:rPr>
              <a:t>míra inflace </a:t>
            </a:r>
            <a:r>
              <a:rPr lang="cs-CZ" sz="2800" i="1" dirty="0" smtClean="0">
                <a:latin typeface="Baskerville Old Face" pitchFamily="18" charset="0"/>
              </a:rPr>
              <a:t>dosáhne určité </a:t>
            </a:r>
            <a:r>
              <a:rPr lang="cs-CZ" sz="2800" i="1" dirty="0">
                <a:latin typeface="Baskerville Old Face" pitchFamily="18" charset="0"/>
              </a:rPr>
              <a:t>hodnoty, </a:t>
            </a:r>
            <a:r>
              <a:rPr lang="cs-CZ" sz="2800" i="1" dirty="0">
                <a:solidFill>
                  <a:srgbClr val="002060"/>
                </a:solidFill>
                <a:latin typeface="Baskerville Old Face" pitchFamily="18" charset="0"/>
              </a:rPr>
              <a:t>navyšují se příjmy</a:t>
            </a:r>
            <a:r>
              <a:rPr lang="cs-CZ" sz="2800" i="1" dirty="0">
                <a:latin typeface="Baskerville Old Face" pitchFamily="18" charset="0"/>
              </a:rPr>
              <a:t>. Obvyklá je u příjmů, které vyplácí stát – </a:t>
            </a:r>
            <a:r>
              <a:rPr lang="cs-CZ" sz="2800" i="1" dirty="0" smtClean="0">
                <a:latin typeface="Baskerville Old Face" pitchFamily="18" charset="0"/>
              </a:rPr>
              <a:t>starobní důchody</a:t>
            </a:r>
            <a:r>
              <a:rPr lang="cs-CZ" sz="2800" i="1" dirty="0">
                <a:latin typeface="Baskerville Old Face" pitchFamily="18" charset="0"/>
              </a:rPr>
              <a:t>, sociální dávky</a:t>
            </a:r>
            <a:r>
              <a:rPr lang="cs-CZ" sz="2800" i="1" dirty="0" smtClean="0">
                <a:latin typeface="Baskerville Old Face" pitchFamily="18" charset="0"/>
              </a:rPr>
              <a:t>.</a:t>
            </a:r>
            <a:endParaRPr lang="cs-CZ" sz="28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155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Valorizace</a:t>
            </a:r>
            <a:endParaRPr lang="cs-CZ" sz="4000" b="1" i="1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1844824"/>
            <a:ext cx="7125112" cy="40514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i="1" dirty="0" smtClean="0">
                <a:solidFill>
                  <a:srgbClr val="002060"/>
                </a:solidFill>
                <a:latin typeface="Baskerville Old Face" pitchFamily="18" charset="0"/>
              </a:rPr>
              <a:t>Inflační spirála???</a:t>
            </a: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Může </a:t>
            </a:r>
            <a:r>
              <a:rPr lang="cs-CZ" sz="2800" i="1" dirty="0">
                <a:latin typeface="Baskerville Old Face" pitchFamily="18" charset="0"/>
              </a:rPr>
              <a:t>se však stát, že díky tlaku na růst mezd obyvatelé způsobí další </a:t>
            </a:r>
            <a:r>
              <a:rPr lang="cs-CZ" sz="2800" i="1" dirty="0">
                <a:solidFill>
                  <a:srgbClr val="002060"/>
                </a:solidFill>
                <a:latin typeface="Baskerville Old Face" pitchFamily="18" charset="0"/>
              </a:rPr>
              <a:t>růst inflace</a:t>
            </a:r>
            <a:r>
              <a:rPr lang="cs-CZ" sz="2800" i="1" dirty="0">
                <a:latin typeface="Baskerville Old Face" pitchFamily="18" charset="0"/>
              </a:rPr>
              <a:t>. Je </a:t>
            </a:r>
            <a:r>
              <a:rPr lang="cs-CZ" sz="2800" i="1" dirty="0" smtClean="0">
                <a:latin typeface="Baskerville Old Face" pitchFamily="18" charset="0"/>
              </a:rPr>
              <a:t>to tím</a:t>
            </a:r>
            <a:r>
              <a:rPr lang="cs-CZ" sz="2800" i="1" dirty="0">
                <a:latin typeface="Baskerville Old Face" pitchFamily="18" charset="0"/>
              </a:rPr>
              <a:t>, že pro podniky bude růst mezd znamenat růst nákladů, který se budou snažit </a:t>
            </a:r>
            <a:r>
              <a:rPr lang="cs-CZ" sz="2800" i="1" dirty="0" smtClean="0">
                <a:latin typeface="Baskerville Old Face" pitchFamily="18" charset="0"/>
              </a:rPr>
              <a:t>vyrovnat  zvýšením </a:t>
            </a:r>
            <a:r>
              <a:rPr lang="cs-CZ" sz="2800" i="1" dirty="0">
                <a:latin typeface="Baskerville Old Face" pitchFamily="18" charset="0"/>
              </a:rPr>
              <a:t>cen svých produktů. Na to budou obyvatelé reagovat dalším tlakem </a:t>
            </a:r>
            <a:r>
              <a:rPr lang="cs-CZ" sz="2800" i="1" dirty="0" smtClean="0">
                <a:latin typeface="Baskerville Old Face" pitchFamily="18" charset="0"/>
              </a:rPr>
              <a:t>na </a:t>
            </a:r>
            <a:r>
              <a:rPr lang="cs-CZ" sz="2800" i="1" dirty="0" smtClean="0">
                <a:solidFill>
                  <a:srgbClr val="002060"/>
                </a:solidFill>
                <a:latin typeface="Baskerville Old Face" pitchFamily="18" charset="0"/>
              </a:rPr>
              <a:t>zvyšování </a:t>
            </a:r>
            <a:r>
              <a:rPr lang="cs-CZ" sz="2800" i="1" dirty="0">
                <a:solidFill>
                  <a:srgbClr val="002060"/>
                </a:solidFill>
                <a:latin typeface="Baskerville Old Face" pitchFamily="18" charset="0"/>
              </a:rPr>
              <a:t>mezd</a:t>
            </a:r>
            <a:r>
              <a:rPr lang="cs-CZ" sz="2800" i="1" dirty="0">
                <a:latin typeface="Baskerville Old Face" pitchFamily="18" charset="0"/>
              </a:rPr>
              <a:t>, což může opět přinést v dalším kole zvýšení cen zboží atd. Vzniká </a:t>
            </a:r>
            <a:r>
              <a:rPr lang="cs-CZ" sz="2800" i="1" dirty="0" smtClean="0">
                <a:latin typeface="Baskerville Old Face" pitchFamily="18" charset="0"/>
              </a:rPr>
              <a:t>tzv. inflační </a:t>
            </a:r>
            <a:r>
              <a:rPr lang="cs-CZ" sz="2800" i="1" dirty="0">
                <a:latin typeface="Baskerville Old Face" pitchFamily="18" charset="0"/>
              </a:rPr>
              <a:t>spirála.</a:t>
            </a:r>
          </a:p>
        </p:txBody>
      </p:sp>
    </p:spTree>
    <p:extLst>
      <p:ext uri="{BB962C8B-B14F-4D97-AF65-F5344CB8AC3E}">
        <p14:creationId xmlns:p14="http://schemas.microsoft.com/office/powerpoint/2010/main" val="4228890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Valorizace</a:t>
            </a:r>
            <a:endParaRPr lang="cs-CZ" sz="4000" b="1" i="1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1844824"/>
            <a:ext cx="7125112" cy="40514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b="1" i="1" dirty="0" smtClean="0">
                <a:solidFill>
                  <a:srgbClr val="002060"/>
                </a:solidFill>
                <a:latin typeface="Baskerville Old Face" pitchFamily="18" charset="0"/>
              </a:rPr>
              <a:t>Jak reagují Banky na inflaci??? </a:t>
            </a: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 </a:t>
            </a:r>
            <a:r>
              <a:rPr lang="cs-CZ" sz="3600" i="1" dirty="0">
                <a:latin typeface="Baskerville Old Face" pitchFamily="18" charset="0"/>
              </a:rPr>
              <a:t>Z</a:t>
            </a:r>
            <a:r>
              <a:rPr lang="cs-CZ" sz="3600" i="1" dirty="0" smtClean="0">
                <a:latin typeface="Baskerville Old Face" pitchFamily="18" charset="0"/>
              </a:rPr>
              <a:t>vyšují </a:t>
            </a:r>
            <a:r>
              <a:rPr lang="cs-CZ" sz="3600" i="1" dirty="0">
                <a:solidFill>
                  <a:srgbClr val="002060"/>
                </a:solidFill>
                <a:latin typeface="Baskerville Old Face" pitchFamily="18" charset="0"/>
              </a:rPr>
              <a:t>úrokové sazby z vkladů a z úvěrů</a:t>
            </a:r>
            <a:r>
              <a:rPr lang="cs-CZ" sz="3600" i="1" dirty="0">
                <a:latin typeface="Baskerville Old Face" pitchFamily="18" charset="0"/>
              </a:rPr>
              <a:t>. Sazby z </a:t>
            </a:r>
            <a:r>
              <a:rPr lang="cs-CZ" sz="3600" i="1" dirty="0" smtClean="0">
                <a:latin typeface="Baskerville Old Face" pitchFamily="18" charset="0"/>
              </a:rPr>
              <a:t>vkladů zvyšují </a:t>
            </a:r>
            <a:r>
              <a:rPr lang="cs-CZ" sz="3600" i="1" dirty="0">
                <a:latin typeface="Baskerville Old Face" pitchFamily="18" charset="0"/>
              </a:rPr>
              <a:t>proto, aby se hodnota úspor nesnižovala a lidé neztratili zájem peníze </a:t>
            </a:r>
            <a:r>
              <a:rPr lang="cs-CZ" sz="3600" i="1" dirty="0" smtClean="0">
                <a:latin typeface="Baskerville Old Face" pitchFamily="18" charset="0"/>
              </a:rPr>
              <a:t>ukládat, případně </a:t>
            </a:r>
            <a:r>
              <a:rPr lang="cs-CZ" sz="3600" i="1" dirty="0">
                <a:latin typeface="Baskerville Old Face" pitchFamily="18" charset="0"/>
              </a:rPr>
              <a:t>aby je nevybírali. A sazby z úvěrů proto, aby poskytování úvěrů pro ně </a:t>
            </a:r>
            <a:r>
              <a:rPr lang="cs-CZ" sz="3600" i="1" dirty="0" smtClean="0">
                <a:latin typeface="Baskerville Old Face" pitchFamily="18" charset="0"/>
              </a:rPr>
              <a:t>nebylo ztrátové</a:t>
            </a:r>
            <a:r>
              <a:rPr lang="cs-CZ" sz="3600" i="1" dirty="0">
                <a:latin typeface="Baskerville Old Face" pitchFamily="18" charset="0"/>
              </a:rPr>
              <a:t>.</a:t>
            </a:r>
            <a:endParaRPr lang="cs-CZ" sz="28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9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Valorizace</a:t>
            </a:r>
            <a:endParaRPr lang="cs-CZ" sz="4000" b="1" i="1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1844824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i="1" dirty="0" smtClean="0">
                <a:solidFill>
                  <a:srgbClr val="002060"/>
                </a:solidFill>
                <a:latin typeface="Baskerville Old Face" pitchFamily="18" charset="0"/>
              </a:rPr>
              <a:t>Jak reagují Podniky na inflaci??? </a:t>
            </a:r>
          </a:p>
          <a:p>
            <a:pPr marL="0" indent="0">
              <a:buNone/>
            </a:pPr>
            <a:r>
              <a:rPr lang="cs-CZ" sz="2800" b="1" i="1" dirty="0" smtClean="0">
                <a:latin typeface="Baskerville Old Face" pitchFamily="18" charset="0"/>
              </a:rPr>
              <a:t>Podniky </a:t>
            </a:r>
            <a:r>
              <a:rPr lang="cs-CZ" sz="2800" i="1" dirty="0">
                <a:latin typeface="Baskerville Old Face" pitchFamily="18" charset="0"/>
              </a:rPr>
              <a:t>v době inflace </a:t>
            </a:r>
            <a:r>
              <a:rPr lang="cs-CZ" sz="2800" i="1" dirty="0">
                <a:solidFill>
                  <a:srgbClr val="002060"/>
                </a:solidFill>
                <a:latin typeface="Baskerville Old Face" pitchFamily="18" charset="0"/>
              </a:rPr>
              <a:t>často zdražují své výrobky a služby</a:t>
            </a:r>
            <a:r>
              <a:rPr lang="cs-CZ" sz="2800" i="1" dirty="0">
                <a:latin typeface="Baskerville Old Face" pitchFamily="18" charset="0"/>
              </a:rPr>
              <a:t>. Činí tak zejména tehdy, </a:t>
            </a:r>
            <a:r>
              <a:rPr lang="cs-CZ" sz="2800" i="1" dirty="0" smtClean="0">
                <a:latin typeface="Baskerville Old Face" pitchFamily="18" charset="0"/>
              </a:rPr>
              <a:t>rostou‑li ceny </a:t>
            </a:r>
            <a:r>
              <a:rPr lang="cs-CZ" sz="2800" i="1" dirty="0">
                <a:latin typeface="Baskerville Old Face" pitchFamily="18" charset="0"/>
              </a:rPr>
              <a:t>materiálu či energie, které tak zvyšují náklady na konečný výrobek. </a:t>
            </a:r>
            <a:r>
              <a:rPr lang="cs-CZ" sz="2800" i="1" dirty="0" smtClean="0">
                <a:latin typeface="Baskerville Old Face" pitchFamily="18" charset="0"/>
              </a:rPr>
              <a:t>Tímto zvyšováním </a:t>
            </a:r>
            <a:r>
              <a:rPr lang="cs-CZ" sz="2800" i="1" dirty="0">
                <a:latin typeface="Baskerville Old Face" pitchFamily="18" charset="0"/>
              </a:rPr>
              <a:t>cen samozřejmě způsobují další inflaci. Opět se tak může roztočit </a:t>
            </a:r>
            <a:r>
              <a:rPr lang="cs-CZ" sz="2800" i="1" dirty="0" smtClean="0">
                <a:latin typeface="Baskerville Old Face" pitchFamily="18" charset="0"/>
              </a:rPr>
              <a:t>inflační spirála</a:t>
            </a:r>
            <a:r>
              <a:rPr lang="cs-CZ" sz="2800" i="1" dirty="0">
                <a:latin typeface="Baskerville Old Face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6450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i="1" dirty="0" smtClean="0">
                <a:solidFill>
                  <a:schemeClr val="accent2">
                    <a:lumMod val="50000"/>
                  </a:schemeClr>
                </a:solidFill>
                <a:latin typeface="Baskerville Old Face" pitchFamily="18" charset="0"/>
              </a:rPr>
              <a:t>Valorizace</a:t>
            </a:r>
            <a:endParaRPr lang="cs-CZ" sz="4000" b="1" i="1" dirty="0">
              <a:solidFill>
                <a:schemeClr val="accent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15616" y="1844824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 </a:t>
            </a:r>
            <a:r>
              <a:rPr lang="cs-CZ" sz="3200" i="1" dirty="0">
                <a:solidFill>
                  <a:srgbClr val="002060"/>
                </a:solidFill>
                <a:latin typeface="Baskerville Old Face" pitchFamily="18" charset="0"/>
              </a:rPr>
              <a:t>P</a:t>
            </a:r>
            <a:r>
              <a:rPr lang="cs-CZ" sz="3200" i="1" dirty="0" smtClean="0">
                <a:solidFill>
                  <a:srgbClr val="002060"/>
                </a:solidFill>
                <a:latin typeface="Baskerville Old Face" pitchFamily="18" charset="0"/>
              </a:rPr>
              <a:t>roč </a:t>
            </a:r>
            <a:r>
              <a:rPr lang="cs-CZ" sz="3200" i="1" dirty="0">
                <a:solidFill>
                  <a:srgbClr val="002060"/>
                </a:solidFill>
                <a:latin typeface="Baskerville Old Face" pitchFamily="18" charset="0"/>
              </a:rPr>
              <a:t>tedy inflace neroste do nekonečna? </a:t>
            </a:r>
            <a:endParaRPr lang="cs-CZ" sz="3200" i="1" dirty="0" smtClean="0">
              <a:solidFill>
                <a:srgbClr val="002060"/>
              </a:solidFill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800" i="1" dirty="0" smtClean="0">
                <a:latin typeface="Baskerville Old Face" pitchFamily="18" charset="0"/>
              </a:rPr>
              <a:t>Proto</a:t>
            </a:r>
            <a:r>
              <a:rPr lang="cs-CZ" sz="2800" i="1" dirty="0">
                <a:latin typeface="Baskerville Old Face" pitchFamily="18" charset="0"/>
              </a:rPr>
              <a:t>, že ceny nemohou růst </a:t>
            </a:r>
            <a:r>
              <a:rPr lang="cs-CZ" sz="2800" i="1" dirty="0" smtClean="0">
                <a:solidFill>
                  <a:srgbClr val="002060"/>
                </a:solidFill>
                <a:latin typeface="Baskerville Old Face" pitchFamily="18" charset="0"/>
              </a:rPr>
              <a:t>neomezeně</a:t>
            </a:r>
            <a:r>
              <a:rPr lang="cs-CZ" sz="2800" i="1" dirty="0" smtClean="0">
                <a:latin typeface="Baskerville Old Face" pitchFamily="18" charset="0"/>
              </a:rPr>
              <a:t>, protože </a:t>
            </a:r>
            <a:r>
              <a:rPr lang="cs-CZ" sz="2800" i="1" dirty="0">
                <a:latin typeface="Baskerville Old Face" pitchFamily="18" charset="0"/>
              </a:rPr>
              <a:t>koupěschopnost obyvatelstva není neomezená, a tak ani podniky </a:t>
            </a:r>
            <a:r>
              <a:rPr lang="cs-CZ" sz="2800" i="1" dirty="0" smtClean="0">
                <a:latin typeface="Baskerville Old Face" pitchFamily="18" charset="0"/>
              </a:rPr>
              <a:t>nemohou neomezeně </a:t>
            </a:r>
            <a:r>
              <a:rPr lang="cs-CZ" sz="2800" i="1" dirty="0">
                <a:latin typeface="Baskerville Old Face" pitchFamily="18" charset="0"/>
              </a:rPr>
              <a:t>zvyšovat své ceny. A jednak proto, že stát prostřednictvím </a:t>
            </a:r>
            <a:r>
              <a:rPr lang="cs-CZ" sz="2800" i="1" dirty="0">
                <a:solidFill>
                  <a:srgbClr val="002060"/>
                </a:solidFill>
                <a:latin typeface="Baskerville Old Face" pitchFamily="18" charset="0"/>
              </a:rPr>
              <a:t>centrální </a:t>
            </a:r>
            <a:r>
              <a:rPr lang="cs-CZ" sz="2800" i="1" dirty="0" smtClean="0">
                <a:solidFill>
                  <a:srgbClr val="002060"/>
                </a:solidFill>
                <a:latin typeface="Baskerville Old Face" pitchFamily="18" charset="0"/>
              </a:rPr>
              <a:t>banky </a:t>
            </a:r>
            <a:r>
              <a:rPr lang="cs-CZ" sz="2800" i="1" dirty="0" smtClean="0">
                <a:latin typeface="Baskerville Old Face" pitchFamily="18" charset="0"/>
              </a:rPr>
              <a:t>dokáže </a:t>
            </a:r>
            <a:r>
              <a:rPr lang="cs-CZ" sz="2800" i="1" dirty="0">
                <a:latin typeface="Baskerville Old Face" pitchFamily="18" charset="0"/>
              </a:rPr>
              <a:t>inflaci regulovat.</a:t>
            </a:r>
          </a:p>
        </p:txBody>
      </p:sp>
    </p:spTree>
    <p:extLst>
      <p:ext uri="{BB962C8B-B14F-4D97-AF65-F5344CB8AC3E}">
        <p14:creationId xmlns:p14="http://schemas.microsoft.com/office/powerpoint/2010/main" val="126122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2681268"/>
          </a:xfrm>
        </p:spPr>
        <p:txBody>
          <a:bodyPr/>
          <a:lstStyle/>
          <a:p>
            <a:r>
              <a:rPr lang="cs-CZ" sz="2000" i="1" dirty="0"/>
              <a:t>Citace: </a:t>
            </a:r>
            <a:br>
              <a:rPr lang="cs-CZ" sz="2000" i="1" dirty="0"/>
            </a:br>
            <a:r>
              <a:rPr lang="cs-CZ" sz="2000" i="1" dirty="0"/>
              <a:t>STRECKOVÁ, Yvonne – MALÝ, Ivan a kol. Veřejná ekonomie pro školu i praxi. Praha : </a:t>
            </a:r>
            <a:r>
              <a:rPr lang="cs-CZ" sz="2000" i="1" dirty="0" err="1"/>
              <a:t>Computer</a:t>
            </a:r>
            <a:r>
              <a:rPr lang="cs-CZ" sz="2000" i="1" dirty="0"/>
              <a:t> </a:t>
            </a:r>
            <a:r>
              <a:rPr lang="cs-CZ" sz="2000" i="1" dirty="0" err="1"/>
              <a:t>Press</a:t>
            </a:r>
            <a:r>
              <a:rPr lang="cs-CZ" sz="2000" i="1" dirty="0"/>
              <a:t>, 1998. ISBN 80-7226-112-6.</a:t>
            </a:r>
            <a:br>
              <a:rPr lang="cs-CZ" sz="2000" i="1" dirty="0"/>
            </a:br>
            <a:r>
              <a:rPr lang="cs-CZ" sz="2000" i="1" dirty="0"/>
              <a:t>Petr </a:t>
            </a:r>
            <a:r>
              <a:rPr lang="cs-CZ" sz="2000" i="1" dirty="0" err="1"/>
              <a:t>Klínský</a:t>
            </a:r>
            <a:r>
              <a:rPr lang="cs-CZ" sz="20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2000" dirty="0"/>
              <a:t> </a:t>
            </a:r>
            <a:r>
              <a:rPr lang="cs-CZ" sz="2000" i="1" dirty="0"/>
              <a:t>ISBN 978‑80‑87063‑13‑2</a:t>
            </a:r>
            <a:r>
              <a:rPr lang="cs-CZ" sz="8000" i="1" dirty="0"/>
              <a:t/>
            </a:r>
            <a:br>
              <a:rPr lang="cs-CZ" sz="8000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30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32</TotalTime>
  <Words>343</Words>
  <Application>Microsoft Office PowerPoint</Application>
  <PresentationFormat>Předvádění na obrazovce (4:3)</PresentationFormat>
  <Paragraphs>28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Anotace</vt:lpstr>
      <vt:lpstr>Valorizace</vt:lpstr>
      <vt:lpstr>Valorizace</vt:lpstr>
      <vt:lpstr>Valorizace</vt:lpstr>
      <vt:lpstr>Valorizace</vt:lpstr>
      <vt:lpstr>Valorizace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8</cp:revision>
  <dcterms:created xsi:type="dcterms:W3CDTF">2013-08-15T05:46:46Z</dcterms:created>
  <dcterms:modified xsi:type="dcterms:W3CDTF">2013-11-14T08:48:24Z</dcterms:modified>
</cp:coreProperties>
</file>