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62" r:id="rId6"/>
    <p:sldId id="263" r:id="rId7"/>
    <p:sldId id="264" r:id="rId8"/>
    <p:sldId id="265" r:id="rId9"/>
    <p:sldId id="259" r:id="rId10"/>
    <p:sldId id="260" r:id="rId11"/>
    <p:sldId id="261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5DAF4-7FD6-4B26-B86F-F97AD7A3784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D868E-9578-40A7-BC2F-16CD928D0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aftwerk_weisweiler.jpg" TargetMode="External"/><Relationship Id="rId2" Type="http://schemas.openxmlformats.org/officeDocument/2006/relationships/hyperlink" Target="http://cs.wikipedia.org/wiki/Soubor:Opatovice_nad_Labem_power_plant_Czech_republic.j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rlik_elektrarna.jpg" TargetMode="External"/><Relationship Id="rId4" Type="http://schemas.openxmlformats.org/officeDocument/2006/relationships/hyperlink" Target="http://cs.wikipedia.org/wiki/Soubor:2nwlktrwnwtrw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kku_AA_LR6_Mignon.jpg" TargetMode="External"/><Relationship Id="rId2" Type="http://schemas.openxmlformats.org/officeDocument/2006/relationships/hyperlink" Target="http://cs.wikipedia.org/wiki/Soubor:Bleigelakku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??Origin=EC790014051029&amp;CTT=6&amp;ver=12&amp;app=powerpnt.ex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(období):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seznamuje žáky s výrobou a využitím elektrické energie. Žáci se učí rozlišovat pojmy vodič a nevodič. Poznávají elektrické spotřebiče a aktivně je třídí do skupin podle prostředí, kde se používají.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Elektrická energie</a:t>
            </a:r>
            <a:endParaRPr lang="cs-CZ" b="1" dirty="0"/>
          </a:p>
        </p:txBody>
      </p:sp>
      <p:pic>
        <p:nvPicPr>
          <p:cNvPr id="5" name="Obrázek 4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429132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42910" y="714356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VY_32_INOVACE_18_ELEKTRICKÁ ENERGIE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Elektrická energie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l. energie se vyrábí v elektrárnách</a:t>
            </a:r>
          </a:p>
          <a:p>
            <a:r>
              <a:rPr lang="cs-CZ" dirty="0"/>
              <a:t>v</a:t>
            </a:r>
            <a:r>
              <a:rPr lang="cs-CZ" dirty="0" smtClean="0"/>
              <a:t> elektrárnách se jiné druhy energie, např. uhlí, ropa, zemní plyn, mění na energii elektrickou</a:t>
            </a:r>
          </a:p>
          <a:p>
            <a:r>
              <a:rPr lang="cs-CZ" dirty="0"/>
              <a:t>a</a:t>
            </a:r>
            <a:r>
              <a:rPr lang="cs-CZ" dirty="0" smtClean="0"/>
              <a:t>lternativními zdroji el. energie je např. vítr, voda, Slunce </a:t>
            </a:r>
          </a:p>
          <a:p>
            <a:r>
              <a:rPr lang="cs-CZ" dirty="0"/>
              <a:t>e</a:t>
            </a:r>
            <a:r>
              <a:rPr lang="cs-CZ" dirty="0" smtClean="0"/>
              <a:t>l. energie pohání elektrické spotřebiče, vytápí, svítí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u="sng" dirty="0" smtClean="0"/>
              <a:t>Druhy elektráren v ČR:</a:t>
            </a:r>
          </a:p>
          <a:p>
            <a:pPr>
              <a:buNone/>
            </a:pPr>
            <a:endParaRPr lang="cs-CZ" b="1" u="sng" dirty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Tepelné elektrárny</a:t>
            </a:r>
            <a:r>
              <a:rPr lang="cs-CZ" dirty="0" smtClean="0"/>
              <a:t>: zdroje energie – uhlí, zemní plyn, oleje, dřevěný odpad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Jaderné elektrárny</a:t>
            </a:r>
            <a:r>
              <a:rPr lang="cs-CZ" dirty="0" smtClean="0"/>
              <a:t>: zdroje energie - uran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Vodní elektrárny</a:t>
            </a:r>
            <a:r>
              <a:rPr lang="cs-CZ" dirty="0" smtClean="0"/>
              <a:t>: zdroje energie – voda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Větrné elektrárny</a:t>
            </a:r>
            <a:r>
              <a:rPr lang="cs-CZ" dirty="0" smtClean="0"/>
              <a:t>: zdroje energie – vítr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FF00"/>
                </a:solidFill>
              </a:rPr>
              <a:t>Solární elektrárny</a:t>
            </a:r>
            <a:r>
              <a:rPr lang="cs-CZ" dirty="0" smtClean="0"/>
              <a:t>: zdroje energie - Slunce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8" name="Picture 4" descr="C:\Users\Viktor\Desktop\el.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785794"/>
            <a:ext cx="7215238" cy="50006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Viktor\Desktop\el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785794"/>
            <a:ext cx="7315201" cy="523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Viktor\Desktop\el 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09394" y="571500"/>
            <a:ext cx="7325212" cy="5554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Viktor\Desktop\el.2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785794"/>
            <a:ext cx="7620000" cy="52054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u="sng" dirty="0" smtClean="0"/>
              <a:t>Vodiče a nevodiče</a:t>
            </a:r>
          </a:p>
          <a:p>
            <a:pPr>
              <a:buNone/>
            </a:pPr>
            <a:endParaRPr lang="cs-CZ" b="1" u="sng" dirty="0"/>
          </a:p>
          <a:p>
            <a:pPr>
              <a:buNone/>
            </a:pPr>
            <a:r>
              <a:rPr lang="cs-CZ" dirty="0" smtClean="0"/>
              <a:t>Přenos el. energie do el. spotřebiče – pomocí </a:t>
            </a:r>
          </a:p>
          <a:p>
            <a:pPr>
              <a:buNone/>
            </a:pPr>
            <a:r>
              <a:rPr lang="cs-CZ" dirty="0" smtClean="0"/>
              <a:t>elektrického proudu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Vodiče</a:t>
            </a:r>
            <a:r>
              <a:rPr lang="cs-CZ" dirty="0" smtClean="0"/>
              <a:t>: </a:t>
            </a:r>
          </a:p>
          <a:p>
            <a:r>
              <a:rPr lang="cs-CZ" dirty="0" smtClean="0"/>
              <a:t>materiál, kterým el. </a:t>
            </a:r>
            <a:r>
              <a:rPr lang="cs-CZ" dirty="0"/>
              <a:t>p</a:t>
            </a:r>
            <a:r>
              <a:rPr lang="cs-CZ" dirty="0" smtClean="0"/>
              <a:t>roud prochází</a:t>
            </a:r>
          </a:p>
          <a:p>
            <a:r>
              <a:rPr lang="cs-CZ" dirty="0"/>
              <a:t>n</a:t>
            </a:r>
            <a:r>
              <a:rPr lang="cs-CZ" dirty="0" smtClean="0"/>
              <a:t>ejlepší vodiče – stříbro, zlato ( drahé)</a:t>
            </a:r>
          </a:p>
          <a:p>
            <a:r>
              <a:rPr lang="cs-CZ" dirty="0"/>
              <a:t>n</a:t>
            </a:r>
            <a:r>
              <a:rPr lang="cs-CZ" dirty="0" smtClean="0"/>
              <a:t>ejpoužívanější vodiče – měď, hliník</a:t>
            </a:r>
          </a:p>
          <a:p>
            <a:endParaRPr lang="cs-CZ" dirty="0" smtClean="0"/>
          </a:p>
          <a:p>
            <a:pPr>
              <a:buNone/>
            </a:pP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FF0000"/>
                </a:solidFill>
              </a:rPr>
              <a:t>Pozor!    Pozor!</a:t>
            </a:r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Dobrým vodičem je i voda!</a:t>
            </a:r>
          </a:p>
          <a:p>
            <a:r>
              <a:rPr lang="cs-CZ" dirty="0" smtClean="0"/>
              <a:t>Požár el. zařízení </a:t>
            </a:r>
            <a:r>
              <a:rPr lang="cs-CZ" sz="4400" b="1" dirty="0" smtClean="0">
                <a:solidFill>
                  <a:srgbClr val="FF0000"/>
                </a:solidFill>
              </a:rPr>
              <a:t>nehasíme vodou!!!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sz="96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Nevodiče</a:t>
            </a:r>
            <a:r>
              <a:rPr lang="cs-CZ" dirty="0" smtClean="0"/>
              <a:t>:</a:t>
            </a:r>
          </a:p>
          <a:p>
            <a:r>
              <a:rPr lang="cs-CZ" dirty="0"/>
              <a:t>m</a:t>
            </a:r>
            <a:r>
              <a:rPr lang="cs-CZ" dirty="0" smtClean="0"/>
              <a:t>ateriál, kterým el. proud neprochází</a:t>
            </a:r>
          </a:p>
          <a:p>
            <a:r>
              <a:rPr lang="cs-CZ" dirty="0"/>
              <a:t>n</a:t>
            </a:r>
            <a:r>
              <a:rPr lang="cs-CZ" dirty="0" smtClean="0"/>
              <a:t>evodiče ( izolanty) – guma, suché dřevo,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plast, keramika atd.</a:t>
            </a:r>
          </a:p>
          <a:p>
            <a:r>
              <a:rPr lang="cs-CZ" dirty="0"/>
              <a:t>n</a:t>
            </a:r>
            <a:r>
              <a:rPr lang="cs-CZ" dirty="0" smtClean="0"/>
              <a:t>evodiče se používají k izolaci vodičů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07223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u="sng" dirty="0" smtClean="0"/>
              <a:t>Elektrické spotřebiče</a:t>
            </a:r>
          </a:p>
          <a:p>
            <a:r>
              <a:rPr lang="cs-CZ" dirty="0"/>
              <a:t>j</a:t>
            </a:r>
            <a:r>
              <a:rPr lang="cs-CZ" dirty="0" smtClean="0"/>
              <a:t>sou el. přístroje a zařízení</a:t>
            </a:r>
          </a:p>
          <a:p>
            <a:r>
              <a:rPr lang="cs-CZ" dirty="0"/>
              <a:t>s</a:t>
            </a:r>
            <a:r>
              <a:rPr lang="cs-CZ" dirty="0" smtClean="0"/>
              <a:t>potřebovávají el. energii</a:t>
            </a:r>
          </a:p>
          <a:p>
            <a:r>
              <a:rPr lang="cs-CZ" dirty="0"/>
              <a:t>z</a:t>
            </a:r>
            <a:r>
              <a:rPr lang="cs-CZ" dirty="0" smtClean="0"/>
              <a:t>droje el. energie, které spotřebiče potřebují – </a:t>
            </a:r>
          </a:p>
          <a:p>
            <a:pPr>
              <a:buNone/>
            </a:pPr>
            <a:r>
              <a:rPr lang="cs-CZ" dirty="0" smtClean="0"/>
              <a:t>    el. zásuvka, baterie, monočlánky, </a:t>
            </a:r>
            <a:r>
              <a:rPr lang="cs-CZ" u="sng" dirty="0" smtClean="0"/>
              <a:t>akumulátory</a:t>
            </a:r>
            <a:endParaRPr lang="cs-CZ" u="sng" dirty="0"/>
          </a:p>
        </p:txBody>
      </p:sp>
      <p:pic>
        <p:nvPicPr>
          <p:cNvPr id="4" name="Picture 2" descr="C:\Users\Viktor\Desktop\ak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643314"/>
            <a:ext cx="4214842" cy="2847715"/>
          </a:xfrm>
          <a:prstGeom prst="rect">
            <a:avLst/>
          </a:prstGeom>
          <a:noFill/>
        </p:spPr>
      </p:pic>
      <p:pic>
        <p:nvPicPr>
          <p:cNvPr id="5" name="Picture 5" descr="C:\Users\Viktor\Desktop\aku2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1254" y="3643314"/>
            <a:ext cx="3436960" cy="2857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9"/>
            <a:ext cx="4143404" cy="642941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Příklady el. spotřebičů</a:t>
            </a:r>
            <a:endParaRPr lang="cs-CZ" u="sng" dirty="0"/>
          </a:p>
        </p:txBody>
      </p:sp>
      <p:pic>
        <p:nvPicPr>
          <p:cNvPr id="2050" name="Picture 2" descr="digitální videodisky,domácí elektronika,domácnost,DVD,přehrávače CD,přehrávače DVD,zábav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2643206" cy="2643206"/>
          </a:xfrm>
          <a:prstGeom prst="rect">
            <a:avLst/>
          </a:prstGeom>
          <a:noFill/>
        </p:spPr>
      </p:pic>
      <p:pic>
        <p:nvPicPr>
          <p:cNvPr id="2052" name="Picture 4" descr="HDTV,LCD televize,monitory,obrazovky,širokoúhlá TV,technologie,televize,televizní obrazovky,televizní přijímače,TV,TV obrazovky,velkoplošná,vide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57166"/>
            <a:ext cx="3095625" cy="3095625"/>
          </a:xfrm>
          <a:prstGeom prst="rect">
            <a:avLst/>
          </a:prstGeom>
          <a:noFill/>
        </p:spPr>
      </p:pic>
      <p:pic>
        <p:nvPicPr>
          <p:cNvPr id="2054" name="Picture 6" descr="chronometry,domácí elektronika,domácnost,hodiny,hudba,rádia,rádia s hodinami,zábava,zvukové systém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357562"/>
            <a:ext cx="3095625" cy="3095625"/>
          </a:xfrm>
          <a:prstGeom prst="rect">
            <a:avLst/>
          </a:prstGeom>
          <a:noFill/>
        </p:spPr>
      </p:pic>
      <p:pic>
        <p:nvPicPr>
          <p:cNvPr id="8" name="Picture 8" descr="domácnost,spotřebiče,vysavač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48376" y="3500437"/>
            <a:ext cx="3000396" cy="2786083"/>
          </a:xfrm>
          <a:prstGeom prst="rect">
            <a:avLst/>
          </a:prstGeom>
          <a:noFill/>
        </p:spPr>
      </p:pic>
      <p:pic>
        <p:nvPicPr>
          <p:cNvPr id="2058" name="Picture 10" descr="domácnost,mikrovlnné trouby,spotřebiče,trouby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3214686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mácnosti,ledničky,spotřebič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8375" y="0"/>
            <a:ext cx="3095625" cy="3095625"/>
          </a:xfrm>
          <a:prstGeom prst="rect">
            <a:avLst/>
          </a:prstGeom>
          <a:noFill/>
        </p:spPr>
      </p:pic>
      <p:pic>
        <p:nvPicPr>
          <p:cNvPr id="1028" name="Picture 4" descr="chlapci,děti,domácnosti,fotografie,hrdinové,interiéry,kapuce,místnosti,ochranné brýle,osoby,pračky,prádelny,ruce v bok,ručníky,superhrdinové,sušičky,zaříze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85728"/>
            <a:ext cx="3095625" cy="3095625"/>
          </a:xfrm>
          <a:prstGeom prst="rect">
            <a:avLst/>
          </a:prstGeom>
          <a:noFill/>
        </p:spPr>
      </p:pic>
      <p:pic>
        <p:nvPicPr>
          <p:cNvPr id="1030" name="Picture 6" descr="domácnost,kávovary,kávy,nápoje,potraviny,překapávače,spotřebič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3357562"/>
            <a:ext cx="3095625" cy="3095625"/>
          </a:xfrm>
          <a:prstGeom prst="rect">
            <a:avLst/>
          </a:prstGeom>
          <a:noFill/>
        </p:spPr>
      </p:pic>
      <p:pic>
        <p:nvPicPr>
          <p:cNvPr id="1034" name="Picture 10" descr="elektronika,klávesnice,monitory,monitory s plochou obrazovkou,obrazovky,obrazovky počítače,periferní zařízení,ploché obrazovky,počítače,počítačové věže,počítačové vybavení,věž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3643314"/>
            <a:ext cx="3095625" cy="3095625"/>
          </a:xfrm>
          <a:prstGeom prst="rect">
            <a:avLst/>
          </a:prstGeom>
          <a:noFill/>
        </p:spPr>
      </p:pic>
      <p:pic>
        <p:nvPicPr>
          <p:cNvPr id="1036" name="Picture 12" descr="fotografie,inkoustové tiskárny,periferní zařízení,technologie,tiskárny,výpočetní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0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Nakresli nebo napiš co nejvíce elektrických spotřebičů používaných -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</a:rPr>
              <a:t>V kuchyni: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 koupelně: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V pokoji: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Nakresli nebo napiš co nejvíce elektrických spotřebičů používaných -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dílně: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Na zahradě: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http://cs.wikipedia.org/wiki/Soubor:Opatovice_nad_Labem_power_plant_Czech_republic.jp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http://cs.wikipedia.org/wiki/Soubor:Kraftwerk_weisweiler.jpg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http://cs.wikipedia.org/wiki/Soubor:2nwlktrwnwtrw.jpg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http://cs.wikipedia.org/wiki/Soubor:Orlik_elektrarna.jpg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http://cs.wikipedia.org/wiki/Soubor:Bleigelakku.jpg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http://cs.wikipedia.org/wiki/Soubor:Akku_AA_LR6_Mignon.jpg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/??</a:t>
            </a:r>
            <a:r>
              <a:rPr lang="cs-CZ" dirty="0" err="1" smtClean="0">
                <a:hlinkClick r:id="rId4"/>
              </a:rPr>
              <a:t>Origin</a:t>
            </a:r>
            <a:r>
              <a:rPr lang="cs-CZ" dirty="0" smtClean="0">
                <a:hlinkClick r:id="rId4"/>
              </a:rPr>
              <a:t>=EC790014051029&amp;CTT=6&amp;</a:t>
            </a:r>
            <a:r>
              <a:rPr lang="cs-CZ" dirty="0" err="1" smtClean="0">
                <a:hlinkClick r:id="rId4"/>
              </a:rPr>
              <a:t>ver</a:t>
            </a:r>
            <a:r>
              <a:rPr lang="cs-CZ" dirty="0" smtClean="0">
                <a:hlinkClick r:id="rId4"/>
              </a:rPr>
              <a:t>=12&amp;</a:t>
            </a:r>
            <a:r>
              <a:rPr lang="cs-CZ" dirty="0" err="1" smtClean="0">
                <a:hlinkClick r:id="rId4"/>
              </a:rPr>
              <a:t>app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powerpnt.exe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360</Words>
  <Application>Microsoft Office PowerPoint</Application>
  <PresentationFormat>Předvádění na obrazovce (4:3)</PresentationFormat>
  <Paragraphs>73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Elektrická energie</vt:lpstr>
      <vt:lpstr>Elektrická energie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Nakresli nebo napiš co nejvíce elektrických spotřebičů používaných -</vt:lpstr>
      <vt:lpstr>Nakresli nebo napiš co nejvíce elektrických spotřebičů používaných -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23</cp:revision>
  <dcterms:created xsi:type="dcterms:W3CDTF">2011-10-30T09:36:58Z</dcterms:created>
  <dcterms:modified xsi:type="dcterms:W3CDTF">2012-03-19T18:44:50Z</dcterms:modified>
</cp:coreProperties>
</file>