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9" r:id="rId2"/>
    <p:sldId id="260" r:id="rId3"/>
    <p:sldId id="256" r:id="rId4"/>
    <p:sldId id="257" r:id="rId5"/>
    <p:sldId id="261" r:id="rId6"/>
    <p:sldId id="263" r:id="rId7"/>
    <p:sldId id="265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2BE38-5DD4-45E3-856C-BE9F9CDC5BFE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6687A54E-85B5-4152-89FF-337891A938E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2BE38-5DD4-45E3-856C-BE9F9CDC5BFE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7A54E-85B5-4152-89FF-337891A938E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2BE38-5DD4-45E3-856C-BE9F9CDC5BFE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6687A54E-85B5-4152-89FF-337891A938E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2BE38-5DD4-45E3-856C-BE9F9CDC5BFE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7A54E-85B5-4152-89FF-337891A938E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2BE38-5DD4-45E3-856C-BE9F9CDC5BFE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7A54E-85B5-4152-89FF-337891A938E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2BE38-5DD4-45E3-856C-BE9F9CDC5BFE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7A54E-85B5-4152-89FF-337891A938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2BE38-5DD4-45E3-856C-BE9F9CDC5BFE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7A54E-85B5-4152-89FF-337891A938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2BE38-5DD4-45E3-856C-BE9F9CDC5BFE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7A54E-85B5-4152-89FF-337891A938E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2BE38-5DD4-45E3-856C-BE9F9CDC5BFE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6687A54E-85B5-4152-89FF-337891A938E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2BE38-5DD4-45E3-856C-BE9F9CDC5BFE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7A54E-85B5-4152-89FF-337891A938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2BE38-5DD4-45E3-856C-BE9F9CDC5BFE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7A54E-85B5-4152-89FF-337891A938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5E2BE38-5DD4-45E3-856C-BE9F9CDC5BFE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6687A54E-85B5-4152-89FF-337891A938E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4259570"/>
              </p:ext>
            </p:extLst>
          </p:nvPr>
        </p:nvGraphicFramePr>
        <p:xfrm>
          <a:off x="571500" y="428625"/>
          <a:ext cx="7929563" cy="4206874"/>
        </p:xfrm>
        <a:graphic>
          <a:graphicData uri="http://schemas.openxmlformats.org/drawingml/2006/table">
            <a:tbl>
              <a:tblPr/>
              <a:tblGrid>
                <a:gridCol w="4144515"/>
                <a:gridCol w="3785048"/>
              </a:tblGrid>
              <a:tr h="671522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marT="45721" marB="4572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22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Olga Kotvová</a:t>
                      </a:r>
                    </a:p>
                  </a:txBody>
                  <a:tcPr marT="45721" marB="4572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22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VY_62_IVOVACE_2301_STAV FINANCÍ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21" marB="4572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1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Pojem F. G._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ZJIŠTĚNÍ STAVU FINANCÍ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T="45721" marB="4572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22972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T="45721" marB="4572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2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29.8. 2013</a:t>
                      </a:r>
                    </a:p>
                  </a:txBody>
                  <a:tcPr marT="45721" marB="4572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</a:t>
                      </a:r>
                    </a:p>
                  </a:txBody>
                  <a:tcPr marT="45721" marB="4572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3092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5157788"/>
            <a:ext cx="6281737" cy="1214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71340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Anotace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74638" y="1298575"/>
            <a:ext cx="8594725" cy="4937125"/>
          </a:xfrm>
        </p:spPr>
        <p:txBody>
          <a:bodyPr/>
          <a:lstStyle/>
          <a:p>
            <a:pPr>
              <a:buFont typeface="Arial" charset="0"/>
              <a:buNone/>
            </a:pPr>
            <a:endParaRPr lang="cs-CZ" i="1" dirty="0" smtClean="0">
              <a:latin typeface="Baskerville Old Face" pitchFamily="18" charset="0"/>
            </a:endParaRPr>
          </a:p>
          <a:p>
            <a:pPr>
              <a:buFont typeface="Arial" charset="0"/>
              <a:buNone/>
            </a:pPr>
            <a:r>
              <a:rPr lang="cs-CZ" i="1" dirty="0" smtClean="0">
                <a:latin typeface="Baskerville Old Face" pitchFamily="18" charset="0"/>
              </a:rPr>
              <a:t>Prezentace je určena pro žáky 6. – 9. ročníku., vzdělávací oblast finanční gramotnost, tematický okruh Zjištění stavu financí. Cílem prezentace je, seznámit  žáky jak sestavit rodinný rozpočet, proč je důležité se nad rodinným rozpočtem zamýšlet.</a:t>
            </a:r>
            <a:endParaRPr lang="cs-CZ" dirty="0" smtClean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038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latin typeface="Arial Rounded MT Bold" pitchFamily="34" charset="0"/>
              </a:rPr>
              <a:t>Zjištění stavu financí</a:t>
            </a:r>
            <a:endParaRPr lang="cs-CZ" i="1" dirty="0">
              <a:latin typeface="Arial Rounded MT Bold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b="1" i="1" dirty="0" smtClean="0">
              <a:latin typeface="Arial Rounded MT Bold" pitchFamily="34" charset="0"/>
            </a:endParaRPr>
          </a:p>
          <a:p>
            <a:pPr marL="0" indent="0">
              <a:buNone/>
            </a:pPr>
            <a:endParaRPr lang="cs-CZ" b="1" i="1" dirty="0">
              <a:latin typeface="Arial Rounded MT Bold" pitchFamily="34" charset="0"/>
            </a:endParaRPr>
          </a:p>
          <a:p>
            <a:pPr marL="0" indent="0">
              <a:buNone/>
            </a:pPr>
            <a:endParaRPr lang="cs-CZ" b="1" i="1" dirty="0" smtClean="0">
              <a:latin typeface="Arial Rounded MT Bold" pitchFamily="34" charset="0"/>
            </a:endParaRPr>
          </a:p>
          <a:p>
            <a:pPr marL="0" indent="0">
              <a:buNone/>
            </a:pPr>
            <a:r>
              <a:rPr lang="cs-CZ" b="1" i="1" dirty="0" smtClean="0">
                <a:latin typeface="Arial Rounded MT Bold" pitchFamily="34" charset="0"/>
              </a:rPr>
              <a:t>Příklad:</a:t>
            </a:r>
          </a:p>
          <a:p>
            <a:pPr marL="0" indent="0">
              <a:buNone/>
            </a:pPr>
            <a:r>
              <a:rPr lang="cs-CZ" b="1" i="1" dirty="0" smtClean="0">
                <a:latin typeface="Arial Rounded MT Bold" pitchFamily="34" charset="0"/>
              </a:rPr>
              <a:t>Maruška je 28 leté děvče, pracuje jako účetní. Přivydělává si jako daňová poradkyně.</a:t>
            </a:r>
            <a:endParaRPr lang="cs-CZ" b="1" i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latin typeface="Arial Rounded MT Bold" pitchFamily="34" charset="0"/>
              </a:rPr>
              <a:t>Zjištění </a:t>
            </a:r>
            <a:r>
              <a:rPr lang="cs-CZ" i="1" dirty="0">
                <a:latin typeface="Arial Rounded MT Bold" pitchFamily="34" charset="0"/>
              </a:rPr>
              <a:t>stavu financí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1200" i="1" dirty="0" smtClean="0">
                <a:solidFill>
                  <a:srgbClr val="00B0F0"/>
                </a:solidFill>
                <a:latin typeface="Arial Rounded MT Bold" pitchFamily="34" charset="0"/>
              </a:rPr>
              <a:t>Zjistíme stav financí</a:t>
            </a:r>
          </a:p>
          <a:p>
            <a:pPr marL="0" indent="0">
              <a:buNone/>
            </a:pPr>
            <a:r>
              <a:rPr lang="cs-CZ" sz="1200" i="1" dirty="0" smtClean="0">
                <a:solidFill>
                  <a:srgbClr val="00B0F0"/>
                </a:solidFill>
                <a:latin typeface="Arial Rounded MT Bold" pitchFamily="34" charset="0"/>
              </a:rPr>
              <a:t>	a) Budeme předpokládat tyto příjmy a výdaje:</a:t>
            </a:r>
          </a:p>
          <a:p>
            <a:pPr marL="0" indent="0">
              <a:buNone/>
            </a:pPr>
            <a:r>
              <a:rPr lang="cs-CZ" sz="1200" b="1" i="1" dirty="0" smtClean="0">
                <a:latin typeface="Arial Rounded MT Bold" pitchFamily="34" charset="0"/>
              </a:rPr>
              <a:t>			</a:t>
            </a:r>
            <a:r>
              <a:rPr lang="cs-CZ" sz="1200" b="1" i="1" u="sng" dirty="0" smtClean="0">
                <a:latin typeface="Arial Rounded MT Bold" pitchFamily="34" charset="0"/>
              </a:rPr>
              <a:t>Osobní </a:t>
            </a:r>
            <a:r>
              <a:rPr lang="cs-CZ" sz="1200" b="1" i="1" u="sng" dirty="0">
                <a:latin typeface="Arial Rounded MT Bold" pitchFamily="34" charset="0"/>
              </a:rPr>
              <a:t>výdaje</a:t>
            </a:r>
          </a:p>
          <a:p>
            <a:pPr marL="0" indent="0">
              <a:buNone/>
            </a:pPr>
            <a:r>
              <a:rPr lang="cs-CZ" sz="1200" b="1" i="1" dirty="0" smtClean="0">
                <a:solidFill>
                  <a:srgbClr val="FF0000"/>
                </a:solidFill>
                <a:latin typeface="Arial Rounded MT Bold" pitchFamily="34" charset="0"/>
              </a:rPr>
              <a:t>Pravidelné					 </a:t>
            </a:r>
            <a:r>
              <a:rPr lang="cs-CZ" sz="1200" b="1" i="1" dirty="0">
                <a:solidFill>
                  <a:srgbClr val="FF0000"/>
                </a:solidFill>
                <a:latin typeface="Arial Rounded MT Bold" pitchFamily="34" charset="0"/>
              </a:rPr>
              <a:t>Pevné</a:t>
            </a:r>
          </a:p>
          <a:p>
            <a:pPr marL="0" indent="0">
              <a:buNone/>
            </a:pPr>
            <a:r>
              <a:rPr lang="cs-CZ" sz="1200" i="1" dirty="0">
                <a:latin typeface="Arial Rounded MT Bold" pitchFamily="34" charset="0"/>
              </a:rPr>
              <a:t>čistá </a:t>
            </a:r>
            <a:r>
              <a:rPr lang="cs-CZ" sz="1200" i="1" dirty="0" smtClean="0">
                <a:latin typeface="Arial Rounded MT Bold" pitchFamily="34" charset="0"/>
              </a:rPr>
              <a:t>mzda   25 </a:t>
            </a:r>
            <a:r>
              <a:rPr lang="cs-CZ" sz="1200" i="1" dirty="0">
                <a:latin typeface="Arial Rounded MT Bold" pitchFamily="34" charset="0"/>
              </a:rPr>
              <a:t>000 </a:t>
            </a:r>
            <a:r>
              <a:rPr lang="cs-CZ" sz="1200" i="1" dirty="0" smtClean="0">
                <a:latin typeface="Arial Rounded MT Bold" pitchFamily="34" charset="0"/>
              </a:rPr>
              <a:t>				</a:t>
            </a:r>
            <a:r>
              <a:rPr lang="cs-CZ" sz="1400" i="1" dirty="0" smtClean="0">
                <a:latin typeface="Arial Rounded MT Bold" pitchFamily="34" charset="0"/>
              </a:rPr>
              <a:t>nájemné         6 000</a:t>
            </a:r>
          </a:p>
          <a:p>
            <a:pPr marL="2240280" lvl="8" indent="0">
              <a:buNone/>
            </a:pPr>
            <a:r>
              <a:rPr lang="cs-CZ" sz="1000" i="1" dirty="0" smtClean="0">
                <a:latin typeface="Arial Rounded MT Bold" pitchFamily="34" charset="0"/>
              </a:rPr>
              <a:t>                                                                           splátka leasingu    4 000</a:t>
            </a:r>
          </a:p>
          <a:p>
            <a:pPr marL="0" indent="0">
              <a:buNone/>
            </a:pPr>
            <a:r>
              <a:rPr lang="cs-CZ" sz="1400" i="1" dirty="0" smtClean="0">
                <a:latin typeface="Arial Rounded MT Bold" pitchFamily="34" charset="0"/>
              </a:rPr>
              <a:t>Podnikání  </a:t>
            </a:r>
            <a:r>
              <a:rPr lang="cs-CZ" sz="1400" i="1" dirty="0">
                <a:latin typeface="Arial Rounded MT Bold" pitchFamily="34" charset="0"/>
              </a:rPr>
              <a:t>7</a:t>
            </a:r>
            <a:r>
              <a:rPr lang="cs-CZ" sz="1400" i="1" dirty="0" smtClean="0">
                <a:latin typeface="Arial Rounded MT Bold" pitchFamily="34" charset="0"/>
              </a:rPr>
              <a:t> 000				penzijní připojištění 1 000</a:t>
            </a:r>
          </a:p>
          <a:p>
            <a:pPr marL="0" indent="0">
              <a:buNone/>
            </a:pPr>
            <a:r>
              <a:rPr lang="cs-CZ" sz="1400" b="1" i="1" u="sng" dirty="0" smtClean="0">
                <a:latin typeface="Arial Rounded MT Bold" pitchFamily="34" charset="0"/>
              </a:rPr>
              <a:t>mezisoučet   32 000 </a:t>
            </a:r>
            <a:r>
              <a:rPr lang="cs-CZ" sz="1400" b="1" i="1" dirty="0" smtClean="0">
                <a:latin typeface="Arial Rounded MT Bold" pitchFamily="34" charset="0"/>
              </a:rPr>
              <a:t>			 	</a:t>
            </a:r>
            <a:r>
              <a:rPr lang="cs-CZ" sz="1400" b="1" i="1" u="sng" dirty="0" smtClean="0">
                <a:latin typeface="Arial Rounded MT Bold" pitchFamily="34" charset="0"/>
              </a:rPr>
              <a:t>mezisoučet    11 000</a:t>
            </a:r>
          </a:p>
          <a:p>
            <a:pPr marL="0" indent="0">
              <a:buNone/>
            </a:pPr>
            <a:r>
              <a:rPr lang="cs-CZ" sz="1400" b="1" i="1" dirty="0" smtClean="0">
                <a:latin typeface="Arial Rounded MT Bold" pitchFamily="34" charset="0"/>
              </a:rPr>
              <a:t>Proměnlivé 				Kontrolovatelné</a:t>
            </a:r>
            <a:endParaRPr lang="cs-CZ" sz="1400" b="1" i="1" dirty="0">
              <a:latin typeface="Arial Rounded MT Bold" pitchFamily="34" charset="0"/>
            </a:endParaRPr>
          </a:p>
          <a:p>
            <a:pPr marL="0" indent="0">
              <a:buNone/>
            </a:pPr>
            <a:r>
              <a:rPr lang="cs-CZ" sz="1400" i="1" dirty="0">
                <a:latin typeface="Arial Rounded MT Bold" pitchFamily="34" charset="0"/>
              </a:rPr>
              <a:t>úroky, dividendy </a:t>
            </a:r>
            <a:r>
              <a:rPr lang="cs-CZ" sz="1400" i="1" dirty="0" smtClean="0">
                <a:latin typeface="Arial Rounded MT Bold" pitchFamily="34" charset="0"/>
              </a:rPr>
              <a:t>0		</a:t>
            </a:r>
            <a:r>
              <a:rPr lang="cs-CZ" sz="1400" i="1" dirty="0">
                <a:latin typeface="Arial Rounded MT Bold" pitchFamily="34" charset="0"/>
              </a:rPr>
              <a:t>	</a:t>
            </a:r>
            <a:r>
              <a:rPr lang="cs-CZ" sz="1400" i="1" dirty="0" smtClean="0">
                <a:latin typeface="Arial Rounded MT Bold" pitchFamily="34" charset="0"/>
              </a:rPr>
              <a:t>	provoz </a:t>
            </a:r>
            <a:r>
              <a:rPr lang="cs-CZ" sz="1400" i="1" dirty="0">
                <a:latin typeface="Arial Rounded MT Bold" pitchFamily="34" charset="0"/>
              </a:rPr>
              <a:t>domácnosti </a:t>
            </a:r>
            <a:r>
              <a:rPr lang="cs-CZ" sz="1400" i="1" dirty="0" smtClean="0">
                <a:latin typeface="Arial Rounded MT Bold" pitchFamily="34" charset="0"/>
              </a:rPr>
              <a:t>  2 </a:t>
            </a:r>
            <a:r>
              <a:rPr lang="cs-CZ" sz="1400" i="1" dirty="0">
                <a:latin typeface="Arial Rounded MT Bold" pitchFamily="34" charset="0"/>
              </a:rPr>
              <a:t>000</a:t>
            </a:r>
          </a:p>
          <a:p>
            <a:pPr lvl="8"/>
            <a:r>
              <a:rPr lang="cs-CZ" sz="1000" i="1" dirty="0" smtClean="0">
                <a:latin typeface="Arial Rounded MT Bold" pitchFamily="34" charset="0"/>
              </a:rPr>
              <a:t>                                                                     provoz </a:t>
            </a:r>
            <a:r>
              <a:rPr lang="cs-CZ" sz="1000" i="1" dirty="0">
                <a:latin typeface="Arial Rounded MT Bold" pitchFamily="34" charset="0"/>
              </a:rPr>
              <a:t>auta </a:t>
            </a:r>
            <a:r>
              <a:rPr lang="cs-CZ" sz="1000" i="1" dirty="0" smtClean="0">
                <a:latin typeface="Arial Rounded MT Bold" pitchFamily="34" charset="0"/>
              </a:rPr>
              <a:t>                              1 500</a:t>
            </a:r>
            <a:endParaRPr lang="cs-CZ" sz="1000" i="1" dirty="0">
              <a:latin typeface="Arial Rounded MT Bold" pitchFamily="34" charset="0"/>
            </a:endParaRPr>
          </a:p>
          <a:p>
            <a:pPr lvl="8"/>
            <a:r>
              <a:rPr lang="cs-CZ" sz="1000" i="1" dirty="0" smtClean="0">
                <a:latin typeface="Arial Rounded MT Bold" pitchFamily="34" charset="0"/>
              </a:rPr>
              <a:t>                                                                       jídlo                                           8 </a:t>
            </a:r>
            <a:r>
              <a:rPr lang="cs-CZ" sz="1000" i="1" dirty="0">
                <a:latin typeface="Arial Rounded MT Bold" pitchFamily="34" charset="0"/>
              </a:rPr>
              <a:t>000</a:t>
            </a:r>
          </a:p>
          <a:p>
            <a:pPr lvl="8"/>
            <a:r>
              <a:rPr lang="cs-CZ" sz="1000" i="1" dirty="0" smtClean="0">
                <a:latin typeface="Arial Rounded MT Bold" pitchFamily="34" charset="0"/>
              </a:rPr>
              <a:t>                                                                       oblečení                                   </a:t>
            </a:r>
            <a:r>
              <a:rPr lang="cs-CZ" sz="1000" i="1" dirty="0">
                <a:latin typeface="Arial Rounded MT Bold" pitchFamily="34" charset="0"/>
              </a:rPr>
              <a:t>2 500</a:t>
            </a:r>
          </a:p>
          <a:p>
            <a:pPr lvl="8"/>
            <a:r>
              <a:rPr lang="cs-CZ" sz="1000" i="1" dirty="0" smtClean="0">
                <a:latin typeface="Arial Rounded MT Bold" pitchFamily="34" charset="0"/>
              </a:rPr>
              <a:t>                                                                       zábava                                     1 </a:t>
            </a:r>
            <a:r>
              <a:rPr lang="cs-CZ" sz="1000" i="1" dirty="0">
                <a:latin typeface="Arial Rounded MT Bold" pitchFamily="34" charset="0"/>
              </a:rPr>
              <a:t>000</a:t>
            </a:r>
          </a:p>
          <a:p>
            <a:pPr marL="0" indent="0">
              <a:buNone/>
            </a:pPr>
            <a:r>
              <a:rPr lang="cs-CZ" sz="1400" b="1" i="1" u="sng" dirty="0">
                <a:latin typeface="Arial Rounded MT Bold" pitchFamily="34" charset="0"/>
              </a:rPr>
              <a:t>mezisoučet </a:t>
            </a:r>
            <a:r>
              <a:rPr lang="cs-CZ" sz="1400" b="1" i="1" u="sng" dirty="0" smtClean="0">
                <a:latin typeface="Arial Rounded MT Bold" pitchFamily="34" charset="0"/>
              </a:rPr>
              <a:t>    0 </a:t>
            </a:r>
            <a:r>
              <a:rPr lang="cs-CZ" sz="1400" b="1" i="1" dirty="0" smtClean="0">
                <a:latin typeface="Arial Rounded MT Bold" pitchFamily="34" charset="0"/>
              </a:rPr>
              <a:t>		</a:t>
            </a:r>
            <a:r>
              <a:rPr lang="cs-CZ" sz="1400" b="1" i="1" dirty="0">
                <a:latin typeface="Arial Rounded MT Bold" pitchFamily="34" charset="0"/>
              </a:rPr>
              <a:t>	</a:t>
            </a:r>
            <a:r>
              <a:rPr lang="cs-CZ" sz="1400" b="1" i="1" dirty="0" smtClean="0">
                <a:latin typeface="Arial Rounded MT Bold" pitchFamily="34" charset="0"/>
              </a:rPr>
              <a:t>	</a:t>
            </a:r>
            <a:r>
              <a:rPr lang="cs-CZ" sz="1400" b="1" i="1" u="sng" dirty="0" smtClean="0">
                <a:latin typeface="Arial Rounded MT Bold" pitchFamily="34" charset="0"/>
              </a:rPr>
              <a:t>mezisoučet     15   000</a:t>
            </a:r>
            <a:endParaRPr lang="cs-CZ" sz="1400" b="1" i="1" u="sng" dirty="0">
              <a:latin typeface="Arial Rounded MT Bold" pitchFamily="34" charset="0"/>
            </a:endParaRPr>
          </a:p>
          <a:p>
            <a:pPr marL="0" indent="0">
              <a:buNone/>
            </a:pPr>
            <a:r>
              <a:rPr lang="pl-PL" sz="1400" b="1" i="1" dirty="0">
                <a:solidFill>
                  <a:srgbClr val="00B0F0"/>
                </a:solidFill>
                <a:latin typeface="Arial Rounded MT Bold" pitchFamily="34" charset="0"/>
              </a:rPr>
              <a:t>Celkem </a:t>
            </a:r>
            <a:r>
              <a:rPr lang="pl-PL" sz="1400" b="1" i="1" dirty="0" smtClean="0">
                <a:solidFill>
                  <a:srgbClr val="00B0F0"/>
                </a:solidFill>
                <a:latin typeface="Arial Rounded MT Bold" pitchFamily="34" charset="0"/>
              </a:rPr>
              <a:t>  32 000 				Celkem     26 000</a:t>
            </a:r>
            <a:endParaRPr lang="pl-PL" sz="1400" b="1" i="1" dirty="0">
              <a:solidFill>
                <a:srgbClr val="00B0F0"/>
              </a:solidFill>
              <a:latin typeface="Arial Rounded MT Bold" pitchFamily="34" charset="0"/>
            </a:endParaRPr>
          </a:p>
          <a:p>
            <a:pPr marL="0" indent="0">
              <a:buNone/>
            </a:pPr>
            <a:r>
              <a:rPr lang="cs-CZ" sz="1400" i="1" dirty="0">
                <a:solidFill>
                  <a:srgbClr val="00B0F0"/>
                </a:solidFill>
                <a:latin typeface="Arial Rounded MT Bold" pitchFamily="34" charset="0"/>
              </a:rPr>
              <a:t>Rozdíl příjmů a výdajů </a:t>
            </a:r>
            <a:r>
              <a:rPr lang="cs-CZ" sz="1400" i="1" dirty="0" smtClean="0">
                <a:solidFill>
                  <a:srgbClr val="00B0F0"/>
                </a:solidFill>
                <a:latin typeface="Arial Rounded MT Bold" pitchFamily="34" charset="0"/>
              </a:rPr>
              <a:t>32 </a:t>
            </a:r>
            <a:r>
              <a:rPr lang="cs-CZ" sz="1400" i="1" dirty="0">
                <a:solidFill>
                  <a:srgbClr val="00B0F0"/>
                </a:solidFill>
                <a:latin typeface="Arial Rounded MT Bold" pitchFamily="34" charset="0"/>
              </a:rPr>
              <a:t>000 – </a:t>
            </a:r>
            <a:r>
              <a:rPr lang="cs-CZ" sz="1400" i="1" dirty="0" smtClean="0">
                <a:solidFill>
                  <a:srgbClr val="00B0F0"/>
                </a:solidFill>
                <a:latin typeface="Arial Rounded MT Bold" pitchFamily="34" charset="0"/>
              </a:rPr>
              <a:t>26 000 </a:t>
            </a:r>
            <a:r>
              <a:rPr lang="cs-CZ" sz="1400" i="1" dirty="0">
                <a:solidFill>
                  <a:srgbClr val="00B0F0"/>
                </a:solidFill>
                <a:latin typeface="Arial Rounded MT Bold" pitchFamily="34" charset="0"/>
              </a:rPr>
              <a:t>= </a:t>
            </a:r>
            <a:r>
              <a:rPr lang="cs-CZ" sz="1400" i="1" dirty="0" smtClean="0">
                <a:solidFill>
                  <a:srgbClr val="00B0F0"/>
                </a:solidFill>
                <a:latin typeface="Arial Rounded MT Bold" pitchFamily="34" charset="0"/>
              </a:rPr>
              <a:t> </a:t>
            </a:r>
            <a:r>
              <a:rPr lang="cs-CZ" sz="1400" i="1" u="sng" dirty="0">
                <a:solidFill>
                  <a:srgbClr val="FF0000"/>
                </a:solidFill>
                <a:latin typeface="Arial Rounded MT Bold" pitchFamily="34" charset="0"/>
              </a:rPr>
              <a:t> </a:t>
            </a:r>
            <a:r>
              <a:rPr lang="cs-CZ" sz="1400" i="1" u="sng" dirty="0" smtClean="0">
                <a:solidFill>
                  <a:srgbClr val="FF0000"/>
                </a:solidFill>
                <a:latin typeface="Arial Rounded MT Bold" pitchFamily="34" charset="0"/>
              </a:rPr>
              <a:t>6 000 </a:t>
            </a:r>
            <a:r>
              <a:rPr lang="cs-CZ" sz="1400" i="1" u="sng" dirty="0">
                <a:solidFill>
                  <a:srgbClr val="FF0000"/>
                </a:solidFill>
                <a:latin typeface="Arial Rounded MT Bold" pitchFamily="34" charset="0"/>
              </a:rPr>
              <a:t>Kč.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4067944" y="2276872"/>
            <a:ext cx="72008" cy="28803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latin typeface="Arial Rounded MT Bold" pitchFamily="34" charset="0"/>
              </a:rPr>
              <a:t>Zjištění </a:t>
            </a:r>
            <a:r>
              <a:rPr lang="cs-CZ" i="1" dirty="0">
                <a:latin typeface="Arial Rounded MT Bold" pitchFamily="34" charset="0"/>
              </a:rPr>
              <a:t>stavu financí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i="1" dirty="0">
                <a:solidFill>
                  <a:srgbClr val="00B0F0"/>
                </a:solidFill>
                <a:latin typeface="Arial Rounded MT Bold" pitchFamily="34" charset="0"/>
              </a:rPr>
              <a:t>b) Zjistíme, zda majetek převyšuje závazky.</a:t>
            </a:r>
          </a:p>
          <a:p>
            <a:pPr marL="0" indent="0">
              <a:buNone/>
            </a:pPr>
            <a:r>
              <a:rPr lang="cs-CZ" sz="2800" i="1" dirty="0" smtClean="0">
                <a:latin typeface="Arial Rounded MT Bold" pitchFamily="34" charset="0"/>
              </a:rPr>
              <a:t>Maruška </a:t>
            </a:r>
            <a:r>
              <a:rPr lang="cs-CZ" sz="2800" i="1" dirty="0">
                <a:latin typeface="Arial Rounded MT Bold" pitchFamily="34" charset="0"/>
              </a:rPr>
              <a:t>bydlí v pronajatém bytě, část prostředků nechává na každodenní </a:t>
            </a:r>
            <a:r>
              <a:rPr lang="cs-CZ" sz="2800" i="1" dirty="0" smtClean="0">
                <a:latin typeface="Arial Rounded MT Bold" pitchFamily="34" charset="0"/>
              </a:rPr>
              <a:t>potřebu na </a:t>
            </a:r>
            <a:r>
              <a:rPr lang="cs-CZ" sz="2800" i="1" dirty="0">
                <a:latin typeface="Arial Rounded MT Bold" pitchFamily="34" charset="0"/>
              </a:rPr>
              <a:t>bankovním účtu, je penzijně připojištěna a část prostředků </a:t>
            </a:r>
            <a:r>
              <a:rPr lang="cs-CZ" sz="2800" i="1" dirty="0" smtClean="0">
                <a:latin typeface="Arial Rounded MT Bold" pitchFamily="34" charset="0"/>
              </a:rPr>
              <a:t>jednorázově vložila </a:t>
            </a:r>
            <a:r>
              <a:rPr lang="cs-CZ" sz="2800" i="1" dirty="0">
                <a:latin typeface="Arial Rounded MT Bold" pitchFamily="34" charset="0"/>
              </a:rPr>
              <a:t>do podílových listů. Auto má pořízeno formou finančního leasingu a </a:t>
            </a:r>
            <a:r>
              <a:rPr lang="cs-CZ" sz="2800" i="1" dirty="0" smtClean="0">
                <a:latin typeface="Arial Rounded MT Bold" pitchFamily="34" charset="0"/>
              </a:rPr>
              <a:t>jako rezervu </a:t>
            </a:r>
            <a:r>
              <a:rPr lang="cs-CZ" sz="2800" i="1" dirty="0">
                <a:latin typeface="Arial Rounded MT Bold" pitchFamily="34" charset="0"/>
              </a:rPr>
              <a:t>používá kreditní kartu, kde je momentálně celý zůstatek splacen.</a:t>
            </a:r>
            <a:endParaRPr lang="cs-CZ" sz="800" i="1" dirty="0" smtClean="0">
              <a:solidFill>
                <a:srgbClr val="00B0F0"/>
              </a:solidFill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1281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latin typeface="Arial Rounded MT Bold" pitchFamily="34" charset="0"/>
              </a:rPr>
              <a:t>Zjištění </a:t>
            </a:r>
            <a:r>
              <a:rPr lang="cs-CZ" i="1" dirty="0">
                <a:latin typeface="Arial Rounded MT Bold" pitchFamily="34" charset="0"/>
              </a:rPr>
              <a:t>stavu financí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600" b="1" i="1" u="sng" dirty="0" smtClean="0">
                <a:latin typeface="Arial Rounded MT Bold" pitchFamily="34" charset="0"/>
              </a:rPr>
              <a:t>Osobní </a:t>
            </a:r>
            <a:r>
              <a:rPr lang="cs-CZ" sz="1600" b="1" i="1" u="sng" dirty="0">
                <a:latin typeface="Arial Rounded MT Bold" pitchFamily="34" charset="0"/>
              </a:rPr>
              <a:t>majetek </a:t>
            </a:r>
            <a:r>
              <a:rPr lang="cs-CZ" sz="1600" b="1" i="1" dirty="0" smtClean="0">
                <a:latin typeface="Arial Rounded MT Bold" pitchFamily="34" charset="0"/>
              </a:rPr>
              <a:t>				</a:t>
            </a:r>
            <a:r>
              <a:rPr lang="cs-CZ" sz="1600" b="1" i="1" u="sng" dirty="0" smtClean="0">
                <a:latin typeface="Arial Rounded MT Bold" pitchFamily="34" charset="0"/>
              </a:rPr>
              <a:t>Osobní </a:t>
            </a:r>
            <a:r>
              <a:rPr lang="cs-CZ" sz="1600" b="1" i="1" u="sng" dirty="0">
                <a:latin typeface="Arial Rounded MT Bold" pitchFamily="34" charset="0"/>
              </a:rPr>
              <a:t>závazky</a:t>
            </a:r>
          </a:p>
          <a:p>
            <a:pPr marL="0" indent="0">
              <a:buNone/>
            </a:pPr>
            <a:r>
              <a:rPr lang="cs-CZ" sz="1600" i="1" dirty="0">
                <a:latin typeface="Arial Rounded MT Bold" pitchFamily="34" charset="0"/>
              </a:rPr>
              <a:t>1. Běžný účet </a:t>
            </a:r>
            <a:r>
              <a:rPr lang="cs-CZ" sz="1600" i="1" dirty="0" smtClean="0">
                <a:latin typeface="Arial Rounded MT Bold" pitchFamily="34" charset="0"/>
              </a:rPr>
              <a:t>	   50 000			 </a:t>
            </a:r>
            <a:r>
              <a:rPr lang="cs-CZ" sz="1600" i="1" dirty="0">
                <a:latin typeface="Arial Rounded MT Bold" pitchFamily="34" charset="0"/>
              </a:rPr>
              <a:t>1a. Kreditní karta 0</a:t>
            </a:r>
          </a:p>
          <a:p>
            <a:pPr marL="0" indent="0">
              <a:buNone/>
            </a:pPr>
            <a:r>
              <a:rPr lang="cs-CZ" sz="1600" i="1" dirty="0">
                <a:latin typeface="Arial Rounded MT Bold" pitchFamily="34" charset="0"/>
              </a:rPr>
              <a:t>2a. Podílové listy </a:t>
            </a:r>
            <a:r>
              <a:rPr lang="cs-CZ" sz="1600" i="1" dirty="0" smtClean="0">
                <a:latin typeface="Arial Rounded MT Bold" pitchFamily="34" charset="0"/>
              </a:rPr>
              <a:t>	140 </a:t>
            </a:r>
            <a:r>
              <a:rPr lang="cs-CZ" sz="1600" i="1" dirty="0">
                <a:latin typeface="Arial Rounded MT Bold" pitchFamily="34" charset="0"/>
              </a:rPr>
              <a:t>000 </a:t>
            </a:r>
            <a:r>
              <a:rPr lang="cs-CZ" sz="1600" i="1" dirty="0" smtClean="0">
                <a:latin typeface="Arial Rounded MT Bold" pitchFamily="34" charset="0"/>
              </a:rPr>
              <a:t>			1b</a:t>
            </a:r>
            <a:r>
              <a:rPr lang="cs-CZ" sz="1600" i="1" dirty="0">
                <a:latin typeface="Arial Rounded MT Bold" pitchFamily="34" charset="0"/>
              </a:rPr>
              <a:t>. Osobní půjčky 0</a:t>
            </a:r>
          </a:p>
          <a:p>
            <a:pPr marL="0" indent="0">
              <a:buNone/>
            </a:pPr>
            <a:r>
              <a:rPr lang="cs-CZ" sz="1600" i="1" dirty="0">
                <a:latin typeface="Arial Rounded MT Bold" pitchFamily="34" charset="0"/>
              </a:rPr>
              <a:t>2b. Penzijní připojištění 100 000 </a:t>
            </a:r>
            <a:r>
              <a:rPr lang="cs-CZ" sz="1600" i="1" dirty="0" smtClean="0">
                <a:latin typeface="Arial Rounded MT Bold" pitchFamily="34" charset="0"/>
              </a:rPr>
              <a:t>		2</a:t>
            </a:r>
            <a:r>
              <a:rPr lang="cs-CZ" sz="1600" i="1" dirty="0">
                <a:latin typeface="Arial Rounded MT Bold" pitchFamily="34" charset="0"/>
              </a:rPr>
              <a:t>. Finanční leasing </a:t>
            </a:r>
            <a:r>
              <a:rPr lang="cs-CZ" sz="1600" i="1" dirty="0" smtClean="0">
                <a:latin typeface="Arial Rounded MT Bold" pitchFamily="34" charset="0"/>
              </a:rPr>
              <a:t> 150 000	 Tržní hodnota bytu 	0 		3. Hypotéka 0</a:t>
            </a:r>
          </a:p>
          <a:p>
            <a:pPr marL="0" indent="0">
              <a:buNone/>
            </a:pPr>
            <a:r>
              <a:rPr lang="cs-CZ" sz="1600" i="1" dirty="0" smtClean="0">
                <a:latin typeface="Arial Rounded MT Bold" pitchFamily="34" charset="0"/>
              </a:rPr>
              <a:t>4</a:t>
            </a:r>
            <a:r>
              <a:rPr lang="cs-CZ" sz="1600" i="1" dirty="0">
                <a:latin typeface="Arial Rounded MT Bold" pitchFamily="34" charset="0"/>
              </a:rPr>
              <a:t>. Osobní majetek (auto,</a:t>
            </a:r>
          </a:p>
          <a:p>
            <a:pPr marL="0" indent="0">
              <a:buNone/>
            </a:pPr>
            <a:r>
              <a:rPr lang="cs-CZ" sz="1600" i="1" dirty="0">
                <a:latin typeface="Arial Rounded MT Bold" pitchFamily="34" charset="0"/>
              </a:rPr>
              <a:t>vybavení, elektronika</a:t>
            </a:r>
            <a:r>
              <a:rPr lang="cs-CZ" sz="1600" i="1" dirty="0" smtClean="0">
                <a:latin typeface="Arial Rounded MT Bold" pitchFamily="34" charset="0"/>
              </a:rPr>
              <a:t>)     290 000</a:t>
            </a:r>
            <a:endParaRPr lang="cs-CZ" sz="1600" i="1" dirty="0">
              <a:latin typeface="Arial Rounded MT Bold" pitchFamily="34" charset="0"/>
            </a:endParaRPr>
          </a:p>
          <a:p>
            <a:endParaRPr lang="pl-PL" sz="1600" b="1" i="1" dirty="0" smtClean="0">
              <a:latin typeface="Arial Rounded MT Bold" pitchFamily="34" charset="0"/>
            </a:endParaRPr>
          </a:p>
          <a:p>
            <a:r>
              <a:rPr lang="pl-PL" sz="1600" b="1" i="1" u="sng" dirty="0" smtClean="0">
                <a:latin typeface="Arial Rounded MT Bold" pitchFamily="34" charset="0"/>
              </a:rPr>
              <a:t>Celkem   580 </a:t>
            </a:r>
            <a:r>
              <a:rPr lang="pl-PL" sz="1600" b="1" i="1" u="sng" dirty="0">
                <a:latin typeface="Arial Rounded MT Bold" pitchFamily="34" charset="0"/>
              </a:rPr>
              <a:t>000 </a:t>
            </a:r>
            <a:r>
              <a:rPr lang="pl-PL" sz="1600" b="1" i="1" u="sng" dirty="0" smtClean="0">
                <a:latin typeface="Arial Rounded MT Bold" pitchFamily="34" charset="0"/>
              </a:rPr>
              <a:t>Kč	</a:t>
            </a:r>
            <a:r>
              <a:rPr lang="pl-PL" sz="1600" b="1" i="1" dirty="0" smtClean="0">
                <a:latin typeface="Arial Rounded MT Bold" pitchFamily="34" charset="0"/>
              </a:rPr>
              <a:t>			</a:t>
            </a:r>
            <a:r>
              <a:rPr lang="pl-PL" sz="1600" b="1" i="1" u="sng" dirty="0" smtClean="0">
                <a:latin typeface="Arial Rounded MT Bold" pitchFamily="34" charset="0"/>
              </a:rPr>
              <a:t>Celkem </a:t>
            </a:r>
            <a:r>
              <a:rPr lang="pl-PL" sz="1600" b="1" i="1" u="sng" dirty="0">
                <a:latin typeface="Arial Rounded MT Bold" pitchFamily="34" charset="0"/>
              </a:rPr>
              <a:t>150 </a:t>
            </a:r>
            <a:r>
              <a:rPr lang="pl-PL" sz="1600" b="1" i="1" u="sng" dirty="0" smtClean="0">
                <a:latin typeface="Arial Rounded MT Bold" pitchFamily="34" charset="0"/>
              </a:rPr>
              <a:t>000</a:t>
            </a:r>
          </a:p>
          <a:p>
            <a:endParaRPr lang="pl-PL" sz="1600" b="1" i="1" u="sng" dirty="0">
              <a:latin typeface="Arial Rounded MT Bold" pitchFamily="34" charset="0"/>
            </a:endParaRPr>
          </a:p>
          <a:p>
            <a:pPr marL="0" indent="0">
              <a:buNone/>
            </a:pPr>
            <a:r>
              <a:rPr lang="cs-CZ" sz="1600" b="1" i="1" dirty="0" smtClean="0">
                <a:latin typeface="Arial Rounded MT Bold" pitchFamily="34" charset="0"/>
              </a:rPr>
              <a:t>			</a:t>
            </a:r>
            <a:r>
              <a:rPr lang="cs-CZ" sz="1600" b="1" i="1" u="sng" dirty="0" smtClean="0">
                <a:solidFill>
                  <a:srgbClr val="00B0F0"/>
                </a:solidFill>
                <a:latin typeface="Arial Rounded MT Bold" pitchFamily="34" charset="0"/>
              </a:rPr>
              <a:t>Rozdíl 430 000</a:t>
            </a:r>
          </a:p>
          <a:p>
            <a:pPr marL="0" indent="0">
              <a:buNone/>
            </a:pPr>
            <a:r>
              <a:rPr lang="pl-PL" sz="1800" i="1" dirty="0" smtClean="0">
                <a:latin typeface="Arial Rounded MT Bold" pitchFamily="34" charset="0"/>
              </a:rPr>
              <a:t>Maruška jako </a:t>
            </a:r>
            <a:r>
              <a:rPr lang="pl-PL" sz="1800" i="1" dirty="0">
                <a:latin typeface="Arial Rounded MT Bold" pitchFamily="34" charset="0"/>
              </a:rPr>
              <a:t>správná </a:t>
            </a:r>
            <a:r>
              <a:rPr lang="pl-PL" sz="1800" i="1" dirty="0" smtClean="0">
                <a:latin typeface="Arial Rounded MT Bold" pitchFamily="34" charset="0"/>
              </a:rPr>
              <a:t>účetní by </a:t>
            </a:r>
            <a:r>
              <a:rPr lang="pl-PL" sz="1800" i="1" dirty="0">
                <a:latin typeface="Arial Rounded MT Bold" pitchFamily="34" charset="0"/>
              </a:rPr>
              <a:t>po prodeji veškerého majetku </a:t>
            </a:r>
            <a:r>
              <a:rPr lang="pl-PL" sz="1800" i="1" dirty="0" smtClean="0">
                <a:latin typeface="Arial Rounded MT Bold" pitchFamily="34" charset="0"/>
              </a:rPr>
              <a:t>nezůstala </a:t>
            </a:r>
            <a:r>
              <a:rPr lang="cs-CZ" sz="1800" i="1" dirty="0" smtClean="0">
                <a:latin typeface="Arial Rounded MT Bold" pitchFamily="34" charset="0"/>
              </a:rPr>
              <a:t>zadlužena. Vidíme</a:t>
            </a:r>
            <a:r>
              <a:rPr lang="cs-CZ" sz="1800" i="1" dirty="0">
                <a:latin typeface="Arial Rounded MT Bold" pitchFamily="34" charset="0"/>
              </a:rPr>
              <a:t>, že na běžném účtu je </a:t>
            </a:r>
            <a:r>
              <a:rPr lang="cs-CZ" sz="1800" i="1" dirty="0" smtClean="0">
                <a:latin typeface="Arial Rounded MT Bold" pitchFamily="34" charset="0"/>
              </a:rPr>
              <a:t>50 </a:t>
            </a:r>
            <a:r>
              <a:rPr lang="cs-CZ" sz="1800" i="1" dirty="0">
                <a:latin typeface="Arial Rounded MT Bold" pitchFamily="34" charset="0"/>
              </a:rPr>
              <a:t>000 Kč a v podílových listech </a:t>
            </a:r>
            <a:r>
              <a:rPr lang="cs-CZ" sz="1800" i="1" dirty="0" smtClean="0">
                <a:latin typeface="Arial Rounded MT Bold" pitchFamily="34" charset="0"/>
              </a:rPr>
              <a:t>140 </a:t>
            </a:r>
            <a:r>
              <a:rPr lang="cs-CZ" sz="1800" i="1" dirty="0">
                <a:latin typeface="Arial Rounded MT Bold" pitchFamily="34" charset="0"/>
              </a:rPr>
              <a:t>000 </a:t>
            </a:r>
            <a:r>
              <a:rPr lang="cs-CZ" sz="1800" i="1" dirty="0" smtClean="0">
                <a:latin typeface="Arial Rounded MT Bold" pitchFamily="34" charset="0"/>
              </a:rPr>
              <a:t>Kč. Rezerva </a:t>
            </a:r>
            <a:r>
              <a:rPr lang="cs-CZ" sz="1800" i="1" dirty="0">
                <a:latin typeface="Arial Rounded MT Bold" pitchFamily="34" charset="0"/>
              </a:rPr>
              <a:t>by měla být nejméně </a:t>
            </a:r>
            <a:r>
              <a:rPr lang="cs-CZ" sz="1800" i="1" dirty="0" smtClean="0">
                <a:latin typeface="Arial Rounded MT Bold" pitchFamily="34" charset="0"/>
              </a:rPr>
              <a:t>90 </a:t>
            </a:r>
            <a:r>
              <a:rPr lang="cs-CZ" sz="1800" i="1" dirty="0">
                <a:latin typeface="Arial Rounded MT Bold" pitchFamily="34" charset="0"/>
              </a:rPr>
              <a:t>0</a:t>
            </a:r>
            <a:r>
              <a:rPr lang="cs-CZ" sz="1800" i="1" dirty="0" smtClean="0">
                <a:latin typeface="Arial Rounded MT Bold" pitchFamily="34" charset="0"/>
              </a:rPr>
              <a:t>00 </a:t>
            </a:r>
            <a:r>
              <a:rPr lang="cs-CZ" sz="1800" i="1" dirty="0">
                <a:latin typeface="Arial Rounded MT Bold" pitchFamily="34" charset="0"/>
              </a:rPr>
              <a:t>Kč, tudíž je více než dostatečná.</a:t>
            </a:r>
            <a:endParaRPr lang="cs-CZ" sz="1800" i="1" u="sng" dirty="0">
              <a:solidFill>
                <a:srgbClr val="00B0F0"/>
              </a:solidFill>
              <a:latin typeface="Arial Rounded MT Bold" pitchFamily="34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4608004" y="1412776"/>
            <a:ext cx="36004" cy="28803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4973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latin typeface="Arial Rounded MT Bold" pitchFamily="34" charset="0"/>
              </a:rPr>
              <a:t>Zjištění </a:t>
            </a:r>
            <a:r>
              <a:rPr lang="cs-CZ" i="1" dirty="0">
                <a:latin typeface="Arial Rounded MT Bold" pitchFamily="34" charset="0"/>
              </a:rPr>
              <a:t>stavu financí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i="1" dirty="0">
                <a:solidFill>
                  <a:srgbClr val="00B0F0"/>
                </a:solidFill>
                <a:latin typeface="Arial Rounded MT Bold" pitchFamily="34" charset="0"/>
              </a:rPr>
              <a:t>2. Stanovení </a:t>
            </a:r>
            <a:r>
              <a:rPr lang="cs-CZ" sz="2400" b="1" i="1" dirty="0" smtClean="0">
                <a:solidFill>
                  <a:srgbClr val="00B0F0"/>
                </a:solidFill>
                <a:latin typeface="Arial Rounded MT Bold" pitchFamily="34" charset="0"/>
              </a:rPr>
              <a:t>cílů</a:t>
            </a:r>
          </a:p>
          <a:p>
            <a:pPr marL="0" indent="0">
              <a:buNone/>
            </a:pPr>
            <a:endParaRPr lang="cs-CZ" sz="2400" b="1" i="1" dirty="0">
              <a:solidFill>
                <a:srgbClr val="00B0F0"/>
              </a:solidFill>
              <a:latin typeface="Arial Rounded MT Bold" pitchFamily="34" charset="0"/>
            </a:endParaRPr>
          </a:p>
          <a:p>
            <a:pPr marL="0" indent="0">
              <a:buNone/>
            </a:pPr>
            <a:r>
              <a:rPr lang="cs-CZ" sz="2000" i="1" dirty="0" smtClean="0">
                <a:latin typeface="Arial Rounded MT Bold" pitchFamily="34" charset="0"/>
              </a:rPr>
              <a:t>	Maruška </a:t>
            </a:r>
            <a:r>
              <a:rPr lang="cs-CZ" sz="2000" i="1" dirty="0">
                <a:latin typeface="Arial Rounded MT Bold" pitchFamily="34" charset="0"/>
              </a:rPr>
              <a:t>přemýšlí nad budoucími </a:t>
            </a:r>
            <a:r>
              <a:rPr lang="cs-CZ" sz="2000" i="1" dirty="0" smtClean="0">
                <a:latin typeface="Arial Rounded MT Bold" pitchFamily="34" charset="0"/>
              </a:rPr>
              <a:t>5 –10 </a:t>
            </a:r>
            <a:r>
              <a:rPr lang="cs-CZ" sz="2000" i="1" dirty="0">
                <a:latin typeface="Arial Rounded MT Bold" pitchFamily="34" charset="0"/>
              </a:rPr>
              <a:t>lety. Protože jí měsíčně zbývá 6</a:t>
            </a:r>
            <a:r>
              <a:rPr lang="cs-CZ" sz="2000" i="1" dirty="0" smtClean="0">
                <a:latin typeface="Arial Rounded MT Bold" pitchFamily="34" charset="0"/>
              </a:rPr>
              <a:t> 000 Kč, nabízí </a:t>
            </a:r>
            <a:r>
              <a:rPr lang="cs-CZ" sz="2000" i="1" dirty="0">
                <a:latin typeface="Arial Rounded MT Bold" pitchFamily="34" charset="0"/>
              </a:rPr>
              <a:t>se možnost je ukládat, a tím zhodnotit – např. je lze vložit na </a:t>
            </a:r>
            <a:r>
              <a:rPr lang="cs-CZ" sz="2000" i="1" dirty="0" smtClean="0">
                <a:latin typeface="Arial Rounded MT Bold" pitchFamily="34" charset="0"/>
              </a:rPr>
              <a:t>stavební  spoření.</a:t>
            </a:r>
            <a:r>
              <a:rPr lang="pl-PL" sz="2000" i="1" dirty="0" smtClean="0">
                <a:latin typeface="Arial Rounded MT Bold" pitchFamily="34" charset="0"/>
              </a:rPr>
              <a:t> </a:t>
            </a:r>
            <a:r>
              <a:rPr lang="cs-CZ" sz="2000" i="1" dirty="0" smtClean="0">
                <a:latin typeface="Arial Rounded MT Bold" pitchFamily="34" charset="0"/>
              </a:rPr>
              <a:t>Dalším </a:t>
            </a:r>
            <a:r>
              <a:rPr lang="cs-CZ" sz="2000" i="1" dirty="0">
                <a:latin typeface="Arial Rounded MT Bold" pitchFamily="34" charset="0"/>
              </a:rPr>
              <a:t>jejím cílem je za </a:t>
            </a:r>
            <a:r>
              <a:rPr lang="cs-CZ" sz="2000" i="1" dirty="0" smtClean="0">
                <a:latin typeface="Arial Rounded MT Bold" pitchFamily="34" charset="0"/>
              </a:rPr>
              <a:t>3 roky dokončit </a:t>
            </a:r>
            <a:r>
              <a:rPr lang="cs-CZ" sz="2000" i="1" dirty="0">
                <a:latin typeface="Arial Rounded MT Bold" pitchFamily="34" charset="0"/>
              </a:rPr>
              <a:t>vysokou školu (magisterské studium), roční školné činí </a:t>
            </a:r>
            <a:r>
              <a:rPr lang="cs-CZ" sz="2000" i="1" dirty="0" smtClean="0">
                <a:latin typeface="Arial Rounded MT Bold" pitchFamily="34" charset="0"/>
              </a:rPr>
              <a:t>50 </a:t>
            </a:r>
            <a:r>
              <a:rPr lang="cs-CZ" sz="2000" i="1" dirty="0">
                <a:latin typeface="Arial Rounded MT Bold" pitchFamily="34" charset="0"/>
              </a:rPr>
              <a:t>000 </a:t>
            </a:r>
            <a:r>
              <a:rPr lang="cs-CZ" sz="2000" i="1" dirty="0" smtClean="0">
                <a:latin typeface="Arial Rounded MT Bold" pitchFamily="34" charset="0"/>
              </a:rPr>
              <a:t>Kč. Auto </a:t>
            </a:r>
            <a:r>
              <a:rPr lang="cs-CZ" sz="2000" i="1" dirty="0">
                <a:latin typeface="Arial Rounded MT Bold" pitchFamily="34" charset="0"/>
              </a:rPr>
              <a:t>má relativně nové, takže je nebude potřebovat obnovit, ale zbývá </a:t>
            </a:r>
            <a:r>
              <a:rPr lang="cs-CZ" sz="2000" i="1" dirty="0" smtClean="0">
                <a:latin typeface="Arial Rounded MT Bold" pitchFamily="34" charset="0"/>
              </a:rPr>
              <a:t>ještě uhradit </a:t>
            </a:r>
            <a:r>
              <a:rPr lang="cs-CZ" sz="2000" i="1" dirty="0">
                <a:latin typeface="Arial Rounded MT Bold" pitchFamily="34" charset="0"/>
              </a:rPr>
              <a:t>30 splátek. A konečně uvažuje, zda by nebylo užitečnější získat </a:t>
            </a:r>
            <a:r>
              <a:rPr lang="cs-CZ" sz="2000" i="1" dirty="0" smtClean="0">
                <a:latin typeface="Arial Rounded MT Bold" pitchFamily="34" charset="0"/>
              </a:rPr>
              <a:t>vlastní byt </a:t>
            </a:r>
            <a:r>
              <a:rPr lang="cs-CZ" sz="2000" i="1" dirty="0">
                <a:latin typeface="Arial Rounded MT Bold" pitchFamily="34" charset="0"/>
              </a:rPr>
              <a:t>a splácet hypotéku než měsíčně platit nájemné </a:t>
            </a:r>
            <a:r>
              <a:rPr lang="cs-CZ" sz="2000" i="1" dirty="0" smtClean="0">
                <a:latin typeface="Arial Rounded MT Bold" pitchFamily="34" charset="0"/>
              </a:rPr>
              <a:t>6 </a:t>
            </a:r>
            <a:r>
              <a:rPr lang="cs-CZ" sz="2000" i="1" dirty="0">
                <a:latin typeface="Arial Rounded MT Bold" pitchFamily="34" charset="0"/>
              </a:rPr>
              <a:t>000 Kč (byt by </a:t>
            </a:r>
            <a:r>
              <a:rPr lang="cs-CZ" sz="2000" i="1" dirty="0" smtClean="0">
                <a:latin typeface="Arial Rounded MT Bold" pitchFamily="34" charset="0"/>
              </a:rPr>
              <a:t>představoval výdaj </a:t>
            </a:r>
            <a:r>
              <a:rPr lang="cs-CZ" sz="2000" i="1" dirty="0">
                <a:latin typeface="Arial Rounded MT Bold" pitchFamily="34" charset="0"/>
              </a:rPr>
              <a:t>2 000 000 Kč).</a:t>
            </a:r>
            <a:endParaRPr lang="cs-CZ" sz="700" i="1" dirty="0">
              <a:solidFill>
                <a:srgbClr val="00B0F0"/>
              </a:solidFill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1294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2074242"/>
          </a:xfrm>
        </p:spPr>
        <p:txBody>
          <a:bodyPr>
            <a:normAutofit/>
          </a:bodyPr>
          <a:lstStyle/>
          <a:p>
            <a:r>
              <a:rPr lang="cs-CZ" sz="1600" i="1" dirty="0"/>
              <a:t>Citace: </a:t>
            </a:r>
            <a:br>
              <a:rPr lang="cs-CZ" sz="1600" i="1" dirty="0"/>
            </a:br>
            <a:r>
              <a:rPr lang="cs-CZ" sz="1600" i="1" dirty="0"/>
              <a:t>Petr </a:t>
            </a:r>
            <a:r>
              <a:rPr lang="cs-CZ" sz="1600" i="1" dirty="0" err="1"/>
              <a:t>Klínský</a:t>
            </a:r>
            <a:r>
              <a:rPr lang="cs-CZ" sz="1600" i="1" dirty="0"/>
              <a:t>, Danuše Chromá, Svatava Tesařová, Michal Janák – Finanční gramotnost obsah a příklady z praxe škol. Praha: Národní ústav odborného vzdělávání, 2008.</a:t>
            </a:r>
            <a:r>
              <a:rPr lang="cs-CZ" sz="1600" dirty="0"/>
              <a:t> </a:t>
            </a:r>
            <a:r>
              <a:rPr lang="cs-CZ" sz="1600" i="1" dirty="0"/>
              <a:t>ISBN 978‑80‑87063‑13‑2</a:t>
            </a:r>
            <a:r>
              <a:rPr lang="cs-CZ" sz="9600" i="1" dirty="0"/>
              <a:t/>
            </a:r>
            <a:br>
              <a:rPr lang="cs-CZ" sz="9600" i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343808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60</TotalTime>
  <Words>185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Prezentace aplikace PowerPoint</vt:lpstr>
      <vt:lpstr>Anotace</vt:lpstr>
      <vt:lpstr>Zjištění stavu financí</vt:lpstr>
      <vt:lpstr>Zjištění stavu financí</vt:lpstr>
      <vt:lpstr>Zjištění stavu financí</vt:lpstr>
      <vt:lpstr>Zjištění stavu financí</vt:lpstr>
      <vt:lpstr>Zjištění stavu financí</vt:lpstr>
      <vt:lpstr>Citace:  Petr Klínský, Danuše Chromá, Svatava Tesařová, Michal Janák – Finanční gramotnost obsah a příklady z praxe škol. Praha: Národní ústav odborného vzdělávání, 2008. ISBN 978‑80‑87063‑13‑2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Ucitel</cp:lastModifiedBy>
  <cp:revision>15</cp:revision>
  <dcterms:created xsi:type="dcterms:W3CDTF">2013-08-29T09:03:34Z</dcterms:created>
  <dcterms:modified xsi:type="dcterms:W3CDTF">2013-11-02T20:49:01Z</dcterms:modified>
</cp:coreProperties>
</file>