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6" r:id="rId4"/>
    <p:sldId id="268" r:id="rId5"/>
    <p:sldId id="273" r:id="rId6"/>
    <p:sldId id="271" r:id="rId7"/>
    <p:sldId id="269" r:id="rId8"/>
    <p:sldId id="274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171"/>
    <a:srgbClr val="FFFF66"/>
    <a:srgbClr val="FFFF99"/>
    <a:srgbClr val="FFA3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EE193-9E8A-41CB-960C-DB524A1E8AA6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BB541-08D7-4F71-97F6-4C3AF6092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029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DF40D4-147E-4EF0-9B1D-55A1644DDA0B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9233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Dihybridní křížení </a:t>
            </a:r>
            <a:endParaRPr lang="cs-CZ" sz="5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9762103"/>
              </p:ext>
            </p:extLst>
          </p:nvPr>
        </p:nvGraphicFramePr>
        <p:xfrm>
          <a:off x="1475656" y="908720"/>
          <a:ext cx="6696744" cy="4581533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VY_32_INOVACE_BIO.oktava .</a:t>
                      </a:r>
                      <a:r>
                        <a:rPr lang="cs-CZ" sz="1100" dirty="0" smtClean="0">
                          <a:effectLst/>
                        </a:rPr>
                        <a:t>2</a:t>
                      </a:r>
                      <a:r>
                        <a:rPr lang="cs-CZ" sz="1100" baseline="0" dirty="0" smtClean="0">
                          <a:effectLst/>
                        </a:rPr>
                        <a:t>6_dihybridní křížení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Dihybridní křížení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k výkladu Mendelova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zákona o volné kombinovatelnosti alel, dále ukazuje platnost zákona o uniformitě F1 generace a štěpné poměry v F2 generaci. Na závěr jsou dva příklady, které slouží k ověření pochopení učiva.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908720"/>
            <a:ext cx="8064896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Hybridizace = cílené pohlavní rozmnožování dvou jedinců </a:t>
            </a:r>
          </a:p>
          <a:p>
            <a:pPr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Monohybridní křížení – sledujeme jeden znak podmíněný jedním genem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(pro jednoduchost jen se dvěma alelami)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Dihybridní křížení – sledujeme dva znaky podmíněné každý jedním genem,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které leží na různých chromozomech 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(pro jednoduchost má každý gen jen dvě alely)</a:t>
            </a:r>
          </a:p>
          <a:p>
            <a:pPr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 = parentální generace = rodičovská generace, z níž se při křížení vychází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první filiální generace = přímí potomci parentální generace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druhá filiální generace = potomci první filiální generace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332656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908720"/>
            <a:ext cx="479518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908720"/>
            <a:ext cx="456059" cy="12052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2" name="Elipsa 71"/>
          <p:cNvSpPr/>
          <p:nvPr/>
        </p:nvSpPr>
        <p:spPr>
          <a:xfrm>
            <a:off x="4860032" y="3933056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268760"/>
            <a:ext cx="413522" cy="84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268760"/>
            <a:ext cx="371383" cy="774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908720"/>
            <a:ext cx="479518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908720"/>
            <a:ext cx="456059" cy="12052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467544" y="260648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Mendelovy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zákony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7544" y="4653136"/>
            <a:ext cx="8208912" cy="194514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Zákon o nezávislé kombinovatelnosti alel:</a:t>
            </a:r>
          </a:p>
          <a:p>
            <a:pPr algn="just"/>
            <a:endParaRPr lang="cs-CZ" sz="1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2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 vícenásobné hybridizaci segregují do gamet všechny kombinace alel, které jsou matematicky možné, a to se stejnou pravděpodobností.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3995936" y="908720"/>
            <a:ext cx="1709666" cy="1224136"/>
            <a:chOff x="1403648" y="1268760"/>
            <a:chExt cx="1709666" cy="1224136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403648" y="1268760"/>
              <a:ext cx="456059" cy="12052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835696" y="1268760"/>
              <a:ext cx="479518" cy="12241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339752" y="1628800"/>
              <a:ext cx="371383" cy="7740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699792" y="1628800"/>
              <a:ext cx="413522" cy="8460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" name="Elipsa 40"/>
            <p:cNvSpPr/>
            <p:nvPr/>
          </p:nvSpPr>
          <p:spPr>
            <a:xfrm flipV="1">
              <a:off x="1475656" y="2132856"/>
              <a:ext cx="144016" cy="14401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Elipsa 41"/>
            <p:cNvSpPr/>
            <p:nvPr/>
          </p:nvSpPr>
          <p:spPr>
            <a:xfrm flipV="1">
              <a:off x="1907704" y="2132856"/>
              <a:ext cx="144016" cy="14401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Elipsa 42"/>
            <p:cNvSpPr/>
            <p:nvPr/>
          </p:nvSpPr>
          <p:spPr>
            <a:xfrm flipV="1">
              <a:off x="2339752" y="1700808"/>
              <a:ext cx="144016" cy="144016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Elipsa 43"/>
            <p:cNvSpPr/>
            <p:nvPr/>
          </p:nvSpPr>
          <p:spPr>
            <a:xfrm flipV="1">
              <a:off x="2699792" y="1700808"/>
              <a:ext cx="144016" cy="144016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6948264" y="350100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51520" y="1340768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Rodičovské chromozomy: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23528" y="256490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Při tvorbě gamet se párové chromozomy rozcházejí: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347864" y="350100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004048" y="3501008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707904" y="350100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292080" y="350100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7" name="Skupina 76"/>
          <p:cNvGrpSpPr/>
          <p:nvPr/>
        </p:nvGrpSpPr>
        <p:grpSpPr>
          <a:xfrm>
            <a:off x="7308304" y="908720"/>
            <a:ext cx="911566" cy="1224136"/>
            <a:chOff x="7308304" y="908720"/>
            <a:chExt cx="911566" cy="1224136"/>
          </a:xfrm>
        </p:grpSpPr>
        <p:pic>
          <p:nvPicPr>
            <p:cNvPr id="68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40352" y="908720"/>
              <a:ext cx="479518" cy="12241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7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308304" y="908720"/>
              <a:ext cx="456059" cy="12052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308304" y="908720"/>
              <a:ext cx="456059" cy="12052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3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740352" y="908720"/>
              <a:ext cx="479518" cy="12241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2" name="Elipsa 61"/>
            <p:cNvSpPr/>
            <p:nvPr/>
          </p:nvSpPr>
          <p:spPr>
            <a:xfrm flipV="1">
              <a:off x="7380312" y="1772816"/>
              <a:ext cx="144016" cy="144016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Elipsa 62"/>
            <p:cNvSpPr/>
            <p:nvPr/>
          </p:nvSpPr>
          <p:spPr>
            <a:xfrm flipV="1">
              <a:off x="7812360" y="1772816"/>
              <a:ext cx="144016" cy="144016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Elipsa 63"/>
            <p:cNvSpPr/>
            <p:nvPr/>
          </p:nvSpPr>
          <p:spPr>
            <a:xfrm flipV="1">
              <a:off x="7380312" y="1052736"/>
              <a:ext cx="144016" cy="144016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Elipsa 64"/>
            <p:cNvSpPr/>
            <p:nvPr/>
          </p:nvSpPr>
          <p:spPr>
            <a:xfrm flipV="1">
              <a:off x="7740352" y="1052736"/>
              <a:ext cx="135632" cy="144016"/>
            </a:xfrm>
            <a:prstGeom prst="ellipse">
              <a:avLst/>
            </a:prstGeom>
            <a:noFill/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6" name="TextovéPole 65"/>
          <p:cNvSpPr txBox="1"/>
          <p:nvPr/>
        </p:nvSpPr>
        <p:spPr>
          <a:xfrm>
            <a:off x="7308304" y="404664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Bb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8028384" y="3501008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0" name="Elipsa 69"/>
          <p:cNvSpPr/>
          <p:nvPr/>
        </p:nvSpPr>
        <p:spPr>
          <a:xfrm>
            <a:off x="3203848" y="3933056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TextovéPole 70"/>
          <p:cNvSpPr txBox="1"/>
          <p:nvPr/>
        </p:nvSpPr>
        <p:spPr>
          <a:xfrm>
            <a:off x="3347864" y="400506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004048" y="4005064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6" name="Skupina 75"/>
          <p:cNvGrpSpPr/>
          <p:nvPr/>
        </p:nvGrpSpPr>
        <p:grpSpPr>
          <a:xfrm>
            <a:off x="4211960" y="548680"/>
            <a:ext cx="1512168" cy="400110"/>
            <a:chOff x="4211960" y="548680"/>
            <a:chExt cx="1512168" cy="400110"/>
          </a:xfrm>
        </p:grpSpPr>
        <p:sp>
          <p:nvSpPr>
            <p:cNvPr id="46" name="TextovéPole 45"/>
            <p:cNvSpPr txBox="1"/>
            <p:nvPr/>
          </p:nvSpPr>
          <p:spPr>
            <a:xfrm>
              <a:off x="4932040" y="548680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rPr>
                <a:t>B  </a:t>
              </a:r>
              <a:r>
                <a:rPr lang="cs-CZ" sz="2000" dirty="0" err="1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rPr>
                <a:t>b</a:t>
              </a:r>
              <a:endPara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4211960" y="548680"/>
              <a:ext cx="7920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A  </a:t>
              </a:r>
              <a:r>
                <a:rPr lang="cs-CZ" sz="2000" dirty="0" err="1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2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75" name="TextovéPole 74"/>
          <p:cNvSpPr txBox="1"/>
          <p:nvPr/>
        </p:nvSpPr>
        <p:spPr>
          <a:xfrm>
            <a:off x="6839744" y="4077072"/>
            <a:ext cx="1908720" cy="400110"/>
          </a:xfrm>
          <a:prstGeom prst="rect">
            <a:avLst/>
          </a:prstGeom>
          <a:solidFill>
            <a:srgbClr val="FF717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geny ve vazbě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0" name="Elipsa 79"/>
          <p:cNvSpPr/>
          <p:nvPr/>
        </p:nvSpPr>
        <p:spPr>
          <a:xfrm>
            <a:off x="3203848" y="3429000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4860032" y="3429000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48751E-6 L -0.06423 0.21646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00" y="10800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11656E-6 L 0.0526 0.2044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0" y="10200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84089E-6 L -0.11493 0.21647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00" y="10800"/>
                                    </p:animMotion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77521E-7 L 0.01667 0.2113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0" y="10600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48751E-6 L -0.03281 0.21646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" y="1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8.51064E-7 L 0.03143 0.2204 " pathEditMode="relative" ptsTypes="AA">
                                      <p:cBhvr>
                                        <p:cTn id="109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7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animBg="1"/>
      <p:bldP spid="24" grpId="0" build="p" animBg="1"/>
      <p:bldP spid="45" grpId="0" build="allAtOnce"/>
      <p:bldP spid="49" grpId="0" build="allAtOnce"/>
      <p:bldP spid="58" grpId="0" build="allAtOnce"/>
      <p:bldP spid="59" grpId="0" build="allAtOnce"/>
      <p:bldP spid="60" grpId="0" build="allAtOnce"/>
      <p:bldP spid="61" grpId="0" build="allAtOnce"/>
      <p:bldP spid="66" grpId="0" build="allAtOnce"/>
      <p:bldP spid="69" grpId="0" build="allAtOnce"/>
      <p:bldP spid="70" grpId="0" animBg="1"/>
      <p:bldP spid="71" grpId="0" build="allAtOnce"/>
      <p:bldP spid="73" grpId="0" build="allAtOnce"/>
      <p:bldP spid="75" grpId="0" build="allAtOnce" animBg="1"/>
      <p:bldP spid="80" grpId="0" animBg="1"/>
      <p:bldP spid="8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76672"/>
            <a:ext cx="73448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Jaké alelové kombinace v gametách bude vytvářet jedinec s uvedeným genotypem ?</a:t>
            </a:r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611560" y="548680"/>
            <a:ext cx="504056" cy="576064"/>
          </a:xfrm>
          <a:prstGeom prst="actionButtonHelp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187220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spcAft>
                <a:spcPts val="12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spcAft>
                <a:spcPts val="12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AaBBCc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55679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aB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206084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AB, </a:t>
            </a:r>
            <a:r>
              <a:rPr lang="cs-CZ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Ab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25649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ABC, </a:t>
            </a:r>
            <a:r>
              <a:rPr lang="cs-CZ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ABc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aBC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aBc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611560" y="3501008"/>
            <a:ext cx="504056" cy="576064"/>
          </a:xfrm>
          <a:prstGeom prst="actionButtonHelp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3429000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Jaké potomstvo získáme při křížení homozygotních rodičů: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x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4365104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Všichni potomci budou heterozygotní v obou znacích </a:t>
            </a:r>
            <a:r>
              <a:rPr lang="cs-CZ" sz="2400" dirty="0" err="1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4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229200"/>
            <a:ext cx="7704856" cy="108132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Mendelův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zákon o uniformitě F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generace platí i při vícenásobné hybridizaci.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animBg="1"/>
      <p:bldP spid="4" grpId="0" uiExpand="1" build="allAtOnce"/>
      <p:bldP spid="5" grpId="0" build="allAtOnce"/>
      <p:bldP spid="6" grpId="0" build="allAtOnce"/>
      <p:bldP spid="7" grpId="0" build="allAtOnce"/>
      <p:bldP spid="8" grpId="0" animBg="1"/>
      <p:bldP spid="9" grpId="0" build="allAtOnce"/>
      <p:bldP spid="10" grpId="0" build="allAtOnce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Mendelův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kombinační čtverec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15616" y="1124744"/>
          <a:ext cx="5616624" cy="3600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6394"/>
                <a:gridCol w="1021554"/>
                <a:gridCol w="1021554"/>
                <a:gridCol w="1107002"/>
                <a:gridCol w="1080120"/>
              </a:tblGrid>
              <a:tr h="867575"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\ </a:t>
                      </a:r>
                    </a:p>
                    <a:p>
                      <a:pPr algn="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AaBb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832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832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832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8320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4941168"/>
            <a:ext cx="81369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GŠP =  AABB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1     :    2       :     1    :     2     :     4    :    2     :     1   :     2    :     1                                    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92696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Křížení jedinců heterozygotních v obou znacích: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2060848"/>
            <a:ext cx="936104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63888" y="2060848"/>
            <a:ext cx="936104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55776" y="2708920"/>
            <a:ext cx="936104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63888" y="2708920"/>
            <a:ext cx="936104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555776" y="3429000"/>
            <a:ext cx="93610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63888" y="3429000"/>
            <a:ext cx="93610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55776" y="4077072"/>
            <a:ext cx="93610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63888" y="4077072"/>
            <a:ext cx="93610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44008" y="2060848"/>
            <a:ext cx="93610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644008" y="2708920"/>
            <a:ext cx="93610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724128" y="2060848"/>
            <a:ext cx="93610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24128" y="2708920"/>
            <a:ext cx="936104" cy="57606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44008" y="3429000"/>
            <a:ext cx="936104" cy="576064"/>
          </a:xfrm>
          <a:prstGeom prst="rect">
            <a:avLst/>
          </a:prstGeom>
          <a:solidFill>
            <a:srgbClr val="FF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644008" y="4077072"/>
            <a:ext cx="936104" cy="576064"/>
          </a:xfrm>
          <a:prstGeom prst="rect">
            <a:avLst/>
          </a:prstGeom>
          <a:solidFill>
            <a:srgbClr val="FF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724128" y="3429000"/>
            <a:ext cx="936104" cy="576064"/>
          </a:xfrm>
          <a:prstGeom prst="rect">
            <a:avLst/>
          </a:prstGeom>
          <a:solidFill>
            <a:srgbClr val="FF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724128" y="4077072"/>
            <a:ext cx="936104" cy="576064"/>
          </a:xfrm>
          <a:prstGeom prst="rect">
            <a:avLst/>
          </a:prstGeom>
          <a:solidFill>
            <a:srgbClr val="FF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0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aabb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267744" y="5805264"/>
            <a:ext cx="3528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FŠP = 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: 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:   </a:t>
            </a:r>
            <a:r>
              <a:rPr lang="cs-CZ" sz="24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:   </a:t>
            </a:r>
            <a:r>
              <a:rPr lang="cs-CZ" sz="24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(úplná dominance)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1331640" y="5013176"/>
            <a:ext cx="72008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2195736" y="5013176"/>
            <a:ext cx="72008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3779912" y="5013176"/>
            <a:ext cx="72008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4644008" y="5013176"/>
            <a:ext cx="72008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059832" y="5013176"/>
            <a:ext cx="720080" cy="576064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5364088" y="5013176"/>
            <a:ext cx="720080" cy="576064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6156176" y="5013176"/>
            <a:ext cx="720080" cy="57606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6876256" y="5013176"/>
            <a:ext cx="720080" cy="576064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7668344" y="5085184"/>
            <a:ext cx="720080" cy="57606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67544" y="4869160"/>
            <a:ext cx="3312368" cy="720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779912" y="4941168"/>
            <a:ext cx="2304256" cy="6480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084168" y="4941168"/>
            <a:ext cx="2376264" cy="7920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2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9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  <p:bldP spid="22" grpId="0" build="allAtOnce" animBg="1"/>
      <p:bldP spid="23" grpId="0" build="allAtOnce" animBg="1"/>
      <p:bldP spid="24" grpId="0" build="allAtOnce" animBg="1"/>
      <p:bldP spid="25" grpId="0" build="allAtOnce" animBg="1"/>
      <p:bldP spid="26" grpId="0" build="allAtOnce" animBg="1"/>
      <p:bldP spid="27" grpId="0" build="allAtOnce" animBg="1"/>
      <p:bldP spid="28" grpId="0" build="allAtOnce" animBg="1"/>
      <p:bldP spid="33" grpId="0" build="allAtOnce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Mendelovy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zákony – příklady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052736"/>
            <a:ext cx="8028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320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76470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Odpověz na následující otázky: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1412776"/>
            <a:ext cx="8280920" cy="333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 koček je černé zbarvení srsti (B) úplně dominantní nad bílým a krátká srst (S) je úplně dominantní nad dlouhou.</a:t>
            </a:r>
          </a:p>
          <a:p>
            <a:pPr marL="457200" indent="-457200">
              <a:buAutoNum type="arabicPeriod"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914400" lvl="1" indent="-457200">
              <a:lnSpc>
                <a:spcPct val="120000"/>
              </a:lnSpc>
              <a:spcAft>
                <a:spcPts val="6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Jaké genotypy může mít černá krátkosrstá kočka?</a:t>
            </a:r>
          </a:p>
          <a:p>
            <a:pPr marL="914400" lvl="1" indent="-457200">
              <a:lnSpc>
                <a:spcPct val="120000"/>
              </a:lnSpc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Uveď všechny možnosti: ………………………………………….</a:t>
            </a:r>
          </a:p>
          <a:p>
            <a:pPr marL="914400" lvl="1" indent="-457200">
              <a:lnSpc>
                <a:spcPct val="120000"/>
              </a:lnSpc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  Jakou mají srst a barvu rodiče z následujícího křížení?  Jaký budou mít genotyp a fenotyp jejich potomci?</a:t>
            </a:r>
          </a:p>
          <a:p>
            <a:pPr marL="1828800" lvl="3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P: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BBss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X     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bbSS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=     F1:  ………..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………..…....……     …………………      …………………..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139952" y="2636912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BBSS, </a:t>
            </a:r>
            <a:r>
              <a:rPr lang="cs-CZ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BBSs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BbSS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BbSs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44208" y="386104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BbSs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619672" y="4293096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černá dlouhosrstá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51920" y="4293096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bílá krátkosrstá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12160" y="4293096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černá krátkosrstá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allAtOnce"/>
      <p:bldP spid="25" grpId="0" build="allAtOnce"/>
      <p:bldP spid="26" grpId="0" build="allAtOnce"/>
      <p:bldP spid="27" grpId="0" build="allAtOnce"/>
      <p:bldP spid="28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Mendelovy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zákony – příklady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052736"/>
            <a:ext cx="8028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320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764704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Odpověz na následující otázky: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1412776"/>
            <a:ext cx="828092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AutoNum type="arabicPeriod" startAt="2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Máme heterozygotní černou krátkosrstou kočku a homozygotního bílého dlouhosrstého kocoura jako v předchozím případě.  </a:t>
            </a:r>
          </a:p>
          <a:p>
            <a:pPr marL="457200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a) Jaké budou genotypy a fenotypy potomků? (použij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Mendelův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čtverec)</a:t>
            </a:r>
          </a:p>
          <a:p>
            <a:pPr marL="457200" indent="-457200"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914400" lvl="1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b) S jakou pravděpodobností bude kotě bílé?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467544" y="3573016"/>
          <a:ext cx="8352928" cy="1706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296"/>
                <a:gridCol w="1422158"/>
                <a:gridCol w="1422158"/>
                <a:gridCol w="1422158"/>
                <a:gridCol w="142215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černá krátkosrstá </a:t>
                      </a:r>
                      <a:r>
                        <a:rPr lang="cs-CZ" sz="20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BbSs</a:t>
                      </a:r>
                      <a:endParaRPr lang="cs-CZ" sz="20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bílý dlouhosrstý    </a:t>
                      </a:r>
                      <a:r>
                        <a:rPr lang="cs-CZ" sz="20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bbss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BS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Bs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bS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bs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bs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BbSs</a:t>
                      </a:r>
                      <a:endParaRPr lang="cs-CZ" sz="2000" b="1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černá krátkosrstá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Bbss</a:t>
                      </a:r>
                      <a:endParaRPr lang="cs-CZ" sz="2000" b="1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černá dlouhosrstá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bbSs</a:t>
                      </a:r>
                      <a:endParaRPr lang="cs-CZ" sz="2000" b="1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bílá krátkosrstá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bbss</a:t>
                      </a:r>
                      <a:endParaRPr lang="cs-CZ" sz="2000" b="1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bílá dlouhosrstá</a:t>
                      </a:r>
                      <a:endParaRPr lang="cs-CZ" sz="20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971600" y="5733256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50% koťat bude bílých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81369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SOKOLOVSKAJA, B. Ch. a Petr PIKÁLEK.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 v příkladech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3.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Státní pedagogické nakladatelství, 1979. ISBN 14-147-79.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ŠMARDA, Jan.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Genetika: pro gymnázia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Fortuna, 2003, 143 s. ISBN 80-716-8851-7.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1314</TotalTime>
  <Words>666</Words>
  <Application>Microsoft Office PowerPoint</Application>
  <PresentationFormat>Předvádění na obrazovce (4:3)</PresentationFormat>
  <Paragraphs>142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159</cp:revision>
  <dcterms:created xsi:type="dcterms:W3CDTF">2013-09-11T07:00:04Z</dcterms:created>
  <dcterms:modified xsi:type="dcterms:W3CDTF">2013-12-10T08:15:59Z</dcterms:modified>
</cp:coreProperties>
</file>