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8" r:id="rId3"/>
    <p:sldId id="256" r:id="rId4"/>
    <p:sldId id="260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E2D3991-E2EF-4890-99FA-99F8822D2408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E7FCF06-7714-449B-BA7D-7947AE66BF9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620101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VY_62_INOVACE_0201_OSOBNÍ AKTIVA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OSOBNÍ AKTIVA A PASIVA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25. 7.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2269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			Prezentace je určena pro žáky 6. – 9. ročníku., vzdělávací oblast finanční gramotnost, tematický okruh osobní rozpočet. Cílem matriálu je, přivést žáky k uvědomění si, co jsou osobní aktiva a co pasiva.</a:t>
            </a:r>
          </a:p>
        </p:txBody>
      </p:sp>
    </p:spTree>
    <p:extLst>
      <p:ext uri="{BB962C8B-B14F-4D97-AF65-F5344CB8AC3E}">
        <p14:creationId xmlns:p14="http://schemas.microsoft.com/office/powerpoint/2010/main" val="85042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+mn-lt"/>
              </a:rPr>
              <a:t>Osobní aktiva</a:t>
            </a:r>
            <a:endParaRPr lang="cs-CZ" b="1" i="1" dirty="0"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>
                <a:latin typeface="Bookman Old Style" panose="02050604050505020204" pitchFamily="18" charset="0"/>
              </a:rPr>
              <a:t>	Za </a:t>
            </a:r>
            <a:r>
              <a:rPr lang="cs-CZ" b="1" i="1" dirty="0">
                <a:latin typeface="Bookman Old Style" panose="02050604050505020204" pitchFamily="18" charset="0"/>
              </a:rPr>
              <a:t>osobní </a:t>
            </a:r>
            <a:r>
              <a:rPr lang="cs-CZ" b="1" i="1" dirty="0" smtClean="0">
                <a:latin typeface="Bookman Old Style" panose="02050604050505020204" pitchFamily="18" charset="0"/>
              </a:rPr>
              <a:t>aktiva</a:t>
            </a:r>
            <a:r>
              <a:rPr lang="cs-CZ" i="1" dirty="0" smtClean="0">
                <a:latin typeface="Bookman Old Style" panose="02050604050505020204" pitchFamily="18" charset="0"/>
              </a:rPr>
              <a:t> považujeme takový </a:t>
            </a:r>
            <a:r>
              <a:rPr lang="cs-CZ" i="1" dirty="0">
                <a:latin typeface="Bookman Old Style" panose="02050604050505020204" pitchFamily="18" charset="0"/>
              </a:rPr>
              <a:t>majetek, který nám přináší osobní příjmy. </a:t>
            </a:r>
            <a:r>
              <a:rPr lang="cs-CZ" i="1" dirty="0" smtClean="0">
                <a:latin typeface="Bookman Old Style" panose="02050604050505020204" pitchFamily="18" charset="0"/>
              </a:rPr>
              <a:t>Je to takový majetek</a:t>
            </a:r>
            <a:r>
              <a:rPr lang="cs-CZ" i="1" dirty="0">
                <a:latin typeface="Bookman Old Style" panose="02050604050505020204" pitchFamily="18" charset="0"/>
              </a:rPr>
              <a:t>, který díky tomu, že jsme si jej pořídili, nám může přinášet příjmy.</a:t>
            </a:r>
          </a:p>
        </p:txBody>
      </p:sp>
      <p:pic>
        <p:nvPicPr>
          <p:cNvPr id="1027" name="Picture 3" descr="C:\Users\ucitel\AppData\Local\Microsoft\Windows\Temporary Internet Files\Content.IE5\KKCO0J7T\MC9003700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968" y="5301208"/>
            <a:ext cx="1548000" cy="1029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61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Osobní aktiva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/>
              <a:t>Většina </a:t>
            </a:r>
            <a:r>
              <a:rPr lang="cs-CZ" sz="2800" b="1" i="1" dirty="0" smtClean="0"/>
              <a:t>z nás považuje </a:t>
            </a:r>
            <a:r>
              <a:rPr lang="cs-CZ" sz="2800" b="1" i="1" dirty="0"/>
              <a:t>byt či dům za svůj největší majetek, osobní aktivum</a:t>
            </a:r>
            <a:r>
              <a:rPr lang="cs-CZ" sz="2800" b="1" i="1" dirty="0" smtClean="0"/>
              <a:t>.</a:t>
            </a:r>
          </a:p>
          <a:p>
            <a:pPr marL="0" indent="0">
              <a:buNone/>
            </a:pPr>
            <a:endParaRPr lang="cs-CZ" sz="2800" b="1" i="1" dirty="0"/>
          </a:p>
          <a:p>
            <a:pPr marL="0" indent="0">
              <a:buNone/>
            </a:pPr>
            <a:r>
              <a:rPr lang="cs-CZ" sz="2800" i="1" dirty="0"/>
              <a:t>Je ale pravdou, že byt či dům je spojen s mnoha výdaji – např. na údržbu, pojištění,</a:t>
            </a:r>
          </a:p>
          <a:p>
            <a:pPr marL="0" indent="0">
              <a:buNone/>
            </a:pPr>
            <a:r>
              <a:rPr lang="cs-CZ" sz="2800" i="1" dirty="0"/>
              <a:t>opravy, daně. Proto z tohoto pohledu není osobním aktivem, </a:t>
            </a:r>
            <a:r>
              <a:rPr lang="cs-CZ" sz="2800" b="1" i="1" dirty="0"/>
              <a:t>nepřináší příjmy</a:t>
            </a:r>
            <a:endParaRPr lang="cs-CZ" sz="2800" b="1" i="1" dirty="0" smtClean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5886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Osobní aktiva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100" b="1" i="1" dirty="0"/>
              <a:t>Co jsou vhodná osobní aktiva</a:t>
            </a:r>
          </a:p>
          <a:p>
            <a:r>
              <a:rPr lang="cs-CZ" sz="2800" i="1" dirty="0"/>
              <a:t>Je to vše, co přináší příjem svou existencí. Můžeme je seřadit podle toho, jak snadno </a:t>
            </a:r>
            <a:r>
              <a:rPr lang="cs-CZ" sz="2800" i="1" dirty="0" smtClean="0"/>
              <a:t>jsou dostupná </a:t>
            </a:r>
            <a:r>
              <a:rPr lang="cs-CZ" sz="2800" i="1" dirty="0"/>
              <a:t>(a podle toho, jak velké množství lidí je může vlastnit</a:t>
            </a:r>
            <a:r>
              <a:rPr lang="cs-CZ" sz="2800" i="1" dirty="0" smtClean="0"/>
              <a:t>):</a:t>
            </a:r>
          </a:p>
          <a:p>
            <a:endParaRPr lang="cs-CZ" sz="2800" i="1" u="sng" dirty="0"/>
          </a:p>
          <a:p>
            <a:r>
              <a:rPr lang="cs-CZ" sz="2800" i="1" u="sng" dirty="0"/>
              <a:t>1</a:t>
            </a:r>
            <a:r>
              <a:rPr lang="cs-CZ" sz="2800" b="1" i="1" u="sng" dirty="0"/>
              <a:t>. finanční aktiva </a:t>
            </a:r>
            <a:r>
              <a:rPr lang="cs-CZ" sz="2800" i="1" dirty="0"/>
              <a:t>– akcie, dluhopisy, podílové </a:t>
            </a:r>
            <a:r>
              <a:rPr lang="cs-CZ" sz="2800" i="1" dirty="0" smtClean="0"/>
              <a:t>listy</a:t>
            </a:r>
            <a:endParaRPr lang="cs-CZ" sz="2800" i="1" dirty="0"/>
          </a:p>
          <a:p>
            <a:r>
              <a:rPr lang="cs-CZ" sz="2800" b="1" i="1" u="sng" dirty="0"/>
              <a:t>2. </a:t>
            </a:r>
            <a:r>
              <a:rPr lang="cs-CZ" sz="2800" b="1" i="1" u="sng" dirty="0" smtClean="0"/>
              <a:t>majetek</a:t>
            </a:r>
            <a:r>
              <a:rPr lang="cs-CZ" sz="2800" i="1" dirty="0"/>
              <a:t> </a:t>
            </a:r>
            <a:r>
              <a:rPr lang="cs-CZ" sz="2800" i="1" dirty="0" smtClean="0"/>
              <a:t>- </a:t>
            </a:r>
            <a:r>
              <a:rPr lang="cs-CZ" sz="2800" i="1" dirty="0"/>
              <a:t>v čase stoupá na hodnotě a je dobře prodejný – umělecké </a:t>
            </a:r>
            <a:r>
              <a:rPr lang="cs-CZ" sz="2800" i="1" dirty="0" smtClean="0"/>
              <a:t>předměty</a:t>
            </a:r>
            <a:endParaRPr lang="cs-CZ" sz="2800" i="1" dirty="0"/>
          </a:p>
          <a:p>
            <a:r>
              <a:rPr lang="cs-CZ" sz="2800" b="1" i="1" u="sng" dirty="0"/>
              <a:t>3. </a:t>
            </a:r>
            <a:r>
              <a:rPr lang="cs-CZ" sz="2800" b="1" i="1" u="sng" dirty="0" smtClean="0"/>
              <a:t>nemovitosti</a:t>
            </a:r>
            <a:r>
              <a:rPr lang="cs-CZ" sz="2800" i="1" dirty="0"/>
              <a:t> </a:t>
            </a:r>
            <a:r>
              <a:rPr lang="cs-CZ" sz="2800" i="1" dirty="0" smtClean="0"/>
              <a:t>-  </a:t>
            </a:r>
            <a:r>
              <a:rPr lang="cs-CZ" sz="2800" i="1" dirty="0"/>
              <a:t>vytvářejí </a:t>
            </a:r>
            <a:r>
              <a:rPr lang="cs-CZ" sz="2800" i="1" dirty="0" smtClean="0"/>
              <a:t>příjem</a:t>
            </a:r>
            <a:endParaRPr lang="cs-CZ" sz="2800" i="1" dirty="0"/>
          </a:p>
          <a:p>
            <a:r>
              <a:rPr lang="cs-CZ" sz="2800" b="1" i="1" u="sng" dirty="0"/>
              <a:t>4. autorská práva </a:t>
            </a:r>
            <a:r>
              <a:rPr lang="cs-CZ" sz="2800" i="1" dirty="0"/>
              <a:t>– knihy, hudba, patenty </a:t>
            </a:r>
          </a:p>
          <a:p>
            <a:r>
              <a:rPr lang="cs-CZ" sz="2800" b="1" i="1" u="sng" dirty="0"/>
              <a:t>5. </a:t>
            </a:r>
            <a:r>
              <a:rPr lang="cs-CZ" sz="2800" b="1" i="1" u="sng" dirty="0" smtClean="0"/>
              <a:t>podnikání</a:t>
            </a:r>
            <a:r>
              <a:rPr lang="cs-CZ" sz="2800" i="1" dirty="0"/>
              <a:t> </a:t>
            </a:r>
            <a:r>
              <a:rPr lang="cs-CZ" sz="2800" i="1" dirty="0" smtClean="0"/>
              <a:t>-  </a:t>
            </a:r>
            <a:r>
              <a:rPr lang="cs-CZ" sz="2800" i="1" dirty="0"/>
              <a:t>nevyžaduje osobní přítomnost – může být největším zdrojem </a:t>
            </a:r>
            <a:r>
              <a:rPr lang="cs-CZ" sz="2800" i="1" dirty="0" smtClean="0"/>
              <a:t>příjmů, avšak </a:t>
            </a:r>
            <a:r>
              <a:rPr lang="cs-CZ" sz="2800" i="1" dirty="0"/>
              <a:t>také nejobtížněji získatelným</a:t>
            </a:r>
            <a:endParaRPr lang="cs-CZ" sz="2800" b="1" i="1" dirty="0" smtClean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977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Osobní </a:t>
            </a:r>
            <a:r>
              <a:rPr lang="cs-CZ" b="1" i="1" dirty="0" smtClean="0"/>
              <a:t>pasiva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i="1" dirty="0" smtClean="0"/>
          </a:p>
          <a:p>
            <a:pPr marL="0" indent="0">
              <a:buNone/>
            </a:pPr>
            <a:r>
              <a:rPr lang="cs-CZ" sz="2800" b="1" i="1" dirty="0"/>
              <a:t>	</a:t>
            </a:r>
            <a:r>
              <a:rPr lang="cs-CZ" sz="2800" b="1" i="1" dirty="0" smtClean="0"/>
              <a:t>Za </a:t>
            </a:r>
            <a:r>
              <a:rPr lang="cs-CZ" sz="2800" b="1" i="1" dirty="0"/>
              <a:t>osobní pasiva budeme považovat </a:t>
            </a:r>
            <a:r>
              <a:rPr lang="cs-CZ" sz="2800" b="1" i="1" dirty="0" smtClean="0"/>
              <a:t>	majetek</a:t>
            </a:r>
            <a:r>
              <a:rPr lang="cs-CZ" sz="2800" b="1" i="1" dirty="0"/>
              <a:t>, který </a:t>
            </a:r>
            <a:r>
              <a:rPr lang="cs-CZ" sz="2800" b="1" i="1" dirty="0" smtClean="0"/>
              <a:t>vytváří </a:t>
            </a:r>
            <a:r>
              <a:rPr lang="cs-CZ" sz="2800" b="1" i="1" dirty="0"/>
              <a:t>výdaje</a:t>
            </a:r>
            <a:r>
              <a:rPr lang="cs-CZ" sz="2800" b="1" i="1" dirty="0" smtClean="0"/>
              <a:t>.</a:t>
            </a:r>
          </a:p>
          <a:p>
            <a:pPr marL="0" indent="0">
              <a:buNone/>
            </a:pPr>
            <a:endParaRPr lang="cs-CZ" sz="2800" b="1" i="1" dirty="0" smtClean="0"/>
          </a:p>
          <a:p>
            <a:r>
              <a:rPr lang="cs-CZ" sz="1800" i="1" dirty="0"/>
              <a:t>Podobně </a:t>
            </a:r>
            <a:r>
              <a:rPr lang="cs-CZ" sz="1800" i="1" dirty="0" smtClean="0"/>
              <a:t>jako s domem je tomu </a:t>
            </a:r>
            <a:r>
              <a:rPr lang="cs-CZ" sz="1800" i="1" dirty="0"/>
              <a:t>s autem. Auto také vyvolává náklady na údržbu, </a:t>
            </a:r>
            <a:r>
              <a:rPr lang="cs-CZ" sz="1800" i="1" dirty="0" smtClean="0"/>
              <a:t>opravy, pojištění</a:t>
            </a:r>
            <a:r>
              <a:rPr lang="cs-CZ" sz="1800" i="1" dirty="0"/>
              <a:t>, daně aj. Je tedy také osobním pasivem.</a:t>
            </a:r>
            <a:endParaRPr lang="cs-CZ" sz="1800" b="1" i="1" dirty="0" smtClean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13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Osobní </a:t>
            </a:r>
            <a:r>
              <a:rPr lang="cs-CZ" b="1" i="1" dirty="0" smtClean="0"/>
              <a:t>pasiva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i="1" dirty="0" smtClean="0"/>
          </a:p>
          <a:p>
            <a:pPr marL="0" indent="0" algn="ctr">
              <a:buNone/>
            </a:pPr>
            <a:r>
              <a:rPr lang="cs-CZ" sz="2800" b="1" i="1" dirty="0"/>
              <a:t>	</a:t>
            </a:r>
            <a:r>
              <a:rPr lang="cs-CZ" b="1" i="1" dirty="0"/>
              <a:t>Co </a:t>
            </a:r>
            <a:r>
              <a:rPr lang="cs-CZ" b="1" i="1" dirty="0" smtClean="0"/>
              <a:t>jsou </a:t>
            </a:r>
            <a:r>
              <a:rPr lang="cs-CZ" b="1" i="1" dirty="0"/>
              <a:t>osobní </a:t>
            </a:r>
            <a:r>
              <a:rPr lang="cs-CZ" b="1" i="1" dirty="0" smtClean="0"/>
              <a:t>pasiva????</a:t>
            </a:r>
            <a:endParaRPr lang="cs-CZ" b="1" i="1" dirty="0"/>
          </a:p>
          <a:p>
            <a:pPr marL="0" indent="0">
              <a:buNone/>
            </a:pPr>
            <a:r>
              <a:rPr lang="cs-CZ" sz="2800" i="1" dirty="0"/>
              <a:t>Jsou‑li pasiva vše, co vytváří svou existencí výdaje, pak typickými případy jsou:</a:t>
            </a:r>
          </a:p>
          <a:p>
            <a:r>
              <a:rPr lang="cs-CZ" sz="2800" b="1" i="1" dirty="0"/>
              <a:t>nemovitosti</a:t>
            </a:r>
            <a:r>
              <a:rPr lang="cs-CZ" sz="2800" i="1" dirty="0"/>
              <a:t> k osobní potřebě (byt, dům, rekreační objekt),</a:t>
            </a:r>
          </a:p>
          <a:p>
            <a:r>
              <a:rPr lang="cs-CZ" sz="2800" b="1" i="1" dirty="0"/>
              <a:t>automobil</a:t>
            </a:r>
            <a:r>
              <a:rPr lang="cs-CZ" sz="2800" i="1" dirty="0"/>
              <a:t> k osobní potřebě,</a:t>
            </a:r>
          </a:p>
          <a:p>
            <a:r>
              <a:rPr lang="cs-CZ" sz="2800" b="1" i="1" dirty="0"/>
              <a:t>osobní spotřební předměty</a:t>
            </a:r>
            <a:r>
              <a:rPr lang="cs-CZ" sz="2800" dirty="0"/>
              <a:t>.</a:t>
            </a:r>
            <a:endParaRPr lang="cs-CZ" sz="1800" b="1" i="1" dirty="0" smtClean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399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Osobní </a:t>
            </a:r>
            <a:r>
              <a:rPr lang="cs-CZ" b="1" i="1" dirty="0" smtClean="0"/>
              <a:t>pasiva i aktiva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i="1" dirty="0" smtClean="0"/>
              <a:t>	</a:t>
            </a:r>
            <a:r>
              <a:rPr lang="cs-CZ" sz="3500" b="1" i="1" dirty="0" smtClean="0"/>
              <a:t>Majetek </a:t>
            </a:r>
            <a:r>
              <a:rPr lang="cs-CZ" sz="3500" b="1" i="1" dirty="0"/>
              <a:t>může být současně osobním </a:t>
            </a:r>
            <a:r>
              <a:rPr lang="cs-CZ" sz="3500" b="1" i="1" dirty="0" smtClean="0"/>
              <a:t>aktivem </a:t>
            </a:r>
            <a:r>
              <a:rPr lang="cs-CZ" sz="3500" b="1" i="1" dirty="0"/>
              <a:t>i osobním pasivem</a:t>
            </a:r>
          </a:p>
          <a:p>
            <a:r>
              <a:rPr lang="cs-CZ" sz="2800" i="1" dirty="0"/>
              <a:t>To, čím určitá věc je, záleží na tom, jak ji využíváme. Jestliže dům nepoužijeme k </a:t>
            </a:r>
            <a:r>
              <a:rPr lang="cs-CZ" sz="2800" i="1" dirty="0" smtClean="0"/>
              <a:t>bydlení, ale </a:t>
            </a:r>
            <a:r>
              <a:rPr lang="cs-CZ" sz="2800" i="1" dirty="0"/>
              <a:t>pronajmeme ho, pak kromě nákladů na údržbu a provoz je také zdrojem příjmů. </a:t>
            </a:r>
            <a:r>
              <a:rPr lang="cs-CZ" sz="2800" i="1" dirty="0" smtClean="0"/>
              <a:t>Dům je </a:t>
            </a:r>
            <a:r>
              <a:rPr lang="cs-CZ" sz="2800" i="1" dirty="0"/>
              <a:t>tedy osobním aktivem.</a:t>
            </a:r>
          </a:p>
          <a:p>
            <a:r>
              <a:rPr lang="cs-CZ" sz="2800" i="1" dirty="0"/>
              <a:t>Obdobně je tomu s autem. Použijeme‑li ho k podnikání, stává se osobním aktivem.</a:t>
            </a:r>
            <a:endParaRPr lang="cs-CZ" sz="1800" b="1" i="1" dirty="0" smtClean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02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/>
              <a:t>Osobní </a:t>
            </a:r>
            <a:r>
              <a:rPr lang="cs-CZ" b="1" i="1" dirty="0" smtClean="0"/>
              <a:t>pasiva i aktiva</a:t>
            </a:r>
            <a:endParaRPr lang="cs-CZ" b="1" i="1" dirty="0">
              <a:latin typeface="Arial Rounded MT Bold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1628801"/>
            <a:ext cx="7125112" cy="46085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i="1" dirty="0" smtClean="0"/>
              <a:t>	</a:t>
            </a:r>
          </a:p>
          <a:p>
            <a:pPr marL="0" indent="0">
              <a:buNone/>
            </a:pPr>
            <a:endParaRPr lang="cs-CZ" sz="3000" b="1" i="1" dirty="0" smtClean="0"/>
          </a:p>
          <a:p>
            <a:pPr marL="0" indent="0">
              <a:buNone/>
            </a:pPr>
            <a:r>
              <a:rPr lang="cs-CZ" sz="3000" b="1" i="1" dirty="0" smtClean="0"/>
              <a:t>	</a:t>
            </a:r>
            <a:r>
              <a:rPr lang="cs-CZ" sz="3500" b="1" i="1" dirty="0" smtClean="0"/>
              <a:t>Vymyslíte nějaká jiná osobní 	pasiva, nebo aktiva??????</a:t>
            </a:r>
            <a:endParaRPr lang="cs-CZ" sz="4400" b="1" i="1" dirty="0" smtClean="0"/>
          </a:p>
          <a:p>
            <a:pPr marL="0" indent="0">
              <a:buNone/>
            </a:pPr>
            <a:endParaRPr lang="cs-CZ" sz="4400" b="1" i="1"/>
          </a:p>
          <a:p>
            <a:pPr marL="0" indent="0">
              <a:buNone/>
            </a:pPr>
            <a:r>
              <a:rPr lang="cs-CZ" sz="2100" i="1" smtClean="0"/>
              <a:t>Citace</a:t>
            </a:r>
            <a:r>
              <a:rPr lang="cs-CZ" sz="2100" i="1" dirty="0"/>
              <a:t>: </a:t>
            </a:r>
            <a:br>
              <a:rPr lang="cs-CZ" sz="2100" i="1" dirty="0"/>
            </a:br>
            <a:r>
              <a:rPr lang="cs-CZ" sz="2100" i="1" dirty="0"/>
              <a:t>STRECKOVÁ, Yvonne – MALÝ, Ivan a kol. Veřejná ekonomie pro školu i praxi. Praha : </a:t>
            </a:r>
            <a:r>
              <a:rPr lang="cs-CZ" sz="2100" i="1" dirty="0" err="1"/>
              <a:t>Computer</a:t>
            </a:r>
            <a:r>
              <a:rPr lang="cs-CZ" sz="2100" i="1" dirty="0"/>
              <a:t> </a:t>
            </a:r>
            <a:r>
              <a:rPr lang="cs-CZ" sz="2100" i="1" dirty="0" err="1"/>
              <a:t>Press</a:t>
            </a:r>
            <a:r>
              <a:rPr lang="cs-CZ" sz="2100" i="1" dirty="0"/>
              <a:t>, 1998. ISBN 80-7226-112-6.</a:t>
            </a:r>
            <a:br>
              <a:rPr lang="cs-CZ" sz="2100" i="1" dirty="0"/>
            </a:br>
            <a:r>
              <a:rPr lang="cs-CZ" sz="2100" i="1" dirty="0"/>
              <a:t>Petr </a:t>
            </a:r>
            <a:r>
              <a:rPr lang="cs-CZ" sz="2100" i="1" dirty="0" err="1"/>
              <a:t>Klínský</a:t>
            </a:r>
            <a:r>
              <a:rPr lang="cs-CZ" sz="21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2100" dirty="0"/>
              <a:t> </a:t>
            </a:r>
            <a:r>
              <a:rPr lang="cs-CZ" sz="2100" i="1" dirty="0"/>
              <a:t>ISBN 978‑80‑87063‑13‑2</a:t>
            </a:r>
            <a:r>
              <a:rPr lang="cs-CZ" sz="5600" i="1" dirty="0"/>
              <a:t/>
            </a:r>
            <a:br>
              <a:rPr lang="cs-CZ" sz="5600" i="1" dirty="0"/>
            </a:br>
            <a:endParaRPr lang="cs-CZ" sz="2100" b="1" i="1" dirty="0" smtClean="0">
              <a:solidFill>
                <a:srgbClr val="0070C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818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130</TotalTime>
  <Words>206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Osobní aktiva</vt:lpstr>
      <vt:lpstr>Osobní aktiva</vt:lpstr>
      <vt:lpstr>Osobní aktiva</vt:lpstr>
      <vt:lpstr>Osobní pasiva</vt:lpstr>
      <vt:lpstr>Osobní pasiva</vt:lpstr>
      <vt:lpstr>Osobní pasiva i aktiva</vt:lpstr>
      <vt:lpstr>Osobní pasiva i aktiva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18</cp:revision>
  <dcterms:created xsi:type="dcterms:W3CDTF">2013-07-25T12:31:09Z</dcterms:created>
  <dcterms:modified xsi:type="dcterms:W3CDTF">2013-11-02T20:43:12Z</dcterms:modified>
</cp:coreProperties>
</file>