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2A36A94-8A78-492C-9E91-7186ADBACF2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490D2F3-DE9E-4F95-9A61-5CBF7A76DA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roky.com/RPS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8710312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VY_62_INOVACE_3001_LICHVA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LICHVÁŘSKÉ PRAKTIKY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27. 3.2013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17.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2451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</a:t>
            </a:r>
            <a:r>
              <a:rPr lang="cs-CZ" sz="2800" i="1" dirty="0" smtClean="0">
                <a:latin typeface="Baskerville Old Face" pitchFamily="18" charset="0"/>
              </a:rPr>
              <a:t>okruh Lichvářské praktiky.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jaké </a:t>
            </a:r>
            <a:r>
              <a:rPr lang="cs-CZ" i="1" dirty="0" smtClean="0">
                <a:latin typeface="Baskerville Old Face" pitchFamily="18" charset="0"/>
              </a:rPr>
              <a:t>t</a:t>
            </a:r>
            <a:r>
              <a:rPr lang="cs-CZ" sz="2800" i="1" dirty="0" smtClean="0">
                <a:latin typeface="Baskerville Old Face" pitchFamily="18" charset="0"/>
              </a:rPr>
              <a:t>riky používají lichvářské společnosti a jak se jim úplně vyhnout a nenaletět jim.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70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		</a:t>
            </a:r>
            <a:r>
              <a:rPr lang="cs-CZ" sz="2400" b="1" i="1" dirty="0" smtClean="0"/>
              <a:t>§ 253 zní </a:t>
            </a:r>
            <a:endParaRPr lang="cs-CZ" sz="1800" b="1" i="1" dirty="0" smtClean="0"/>
          </a:p>
          <a:p>
            <a:pPr marL="0" indent="0">
              <a:buNone/>
            </a:pPr>
            <a:endParaRPr lang="cs-CZ" sz="1800" i="1" dirty="0"/>
          </a:p>
          <a:p>
            <a:pPr marL="0" indent="0">
              <a:buNone/>
            </a:pPr>
            <a:endParaRPr lang="cs-CZ" sz="1800" i="1" dirty="0" smtClean="0"/>
          </a:p>
          <a:p>
            <a:pPr marL="0" indent="0">
              <a:buNone/>
            </a:pPr>
            <a:r>
              <a:rPr lang="cs-CZ" sz="1800" i="1" dirty="0"/>
              <a:t>	</a:t>
            </a:r>
            <a:r>
              <a:rPr lang="cs-CZ" sz="1800" i="1" dirty="0" smtClean="0"/>
              <a:t>Kdo </a:t>
            </a:r>
            <a:r>
              <a:rPr lang="cs-CZ" sz="1800" i="1" dirty="0"/>
              <a:t>zneužívaje něčí tísně, nezkušenosti nebo rozumové slabosti nebo něčího rozrušení, dá sobě nebo jinému poskytnout nebo slíbit plnění, jehož hodnota je k hodnotě vzájemného plnění v hrubém nepoměru, nebo kdo takovou pohledávku uplatní nebo v úmyslu uplatnit ji na sebe převede, bude potrestán odnětím svobody až na dvě léta nebo peněžitým trestem.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6005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sz="2400" b="1" i="1" dirty="0" smtClean="0"/>
              <a:t>	 Díky</a:t>
            </a:r>
            <a:r>
              <a:rPr lang="cs-CZ" sz="2000" b="1" i="1" dirty="0" smtClean="0"/>
              <a:t> </a:t>
            </a:r>
            <a:r>
              <a:rPr lang="cs-CZ" b="1" i="1" dirty="0" smtClean="0"/>
              <a:t>§ 253 je v ČR </a:t>
            </a:r>
            <a:endParaRPr lang="cs-CZ" sz="1800" i="1" dirty="0" smtClean="0"/>
          </a:p>
          <a:p>
            <a:pPr marL="0" indent="0">
              <a:buNone/>
            </a:pPr>
            <a:r>
              <a:rPr lang="cs-CZ" sz="2400" i="1" dirty="0" smtClean="0"/>
              <a:t>pamatováno </a:t>
            </a:r>
            <a:r>
              <a:rPr lang="cs-CZ" sz="2400" i="1" dirty="0"/>
              <a:t>zvláště na různé </a:t>
            </a:r>
            <a:r>
              <a:rPr lang="cs-CZ" sz="2400" i="1" dirty="0" smtClean="0"/>
              <a:t>půjčky </a:t>
            </a:r>
            <a:r>
              <a:rPr lang="cs-CZ" sz="2400" i="1" dirty="0"/>
              <a:t>v nouzi nebo lidem, kteří nejsou schopni řádně domyslet důsledky svého jednání. V samotném zákoně však není jasně uvedené kolik už lichva </a:t>
            </a:r>
            <a:r>
              <a:rPr lang="cs-CZ" sz="2400" i="1" dirty="0" smtClean="0"/>
              <a:t>je.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63982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sz="2400" b="1" i="1" dirty="0" smtClean="0"/>
              <a:t>	</a:t>
            </a:r>
            <a:r>
              <a:rPr lang="cs-CZ" i="1" dirty="0" smtClean="0"/>
              <a:t>Setkal jsi se ve svém okolí, nebo ve  	</a:t>
            </a:r>
            <a:r>
              <a:rPr lang="cs-CZ" i="1" dirty="0"/>
              <a:t>s</a:t>
            </a:r>
            <a:r>
              <a:rPr lang="cs-CZ" i="1" dirty="0" smtClean="0"/>
              <a:t>dělovacích  prostředcích s něčím co 	připomínalo nekalé praktiky?????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80550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sz="2400" b="1" i="1" dirty="0" smtClean="0"/>
              <a:t>	</a:t>
            </a:r>
            <a:r>
              <a:rPr lang="cs-CZ" sz="3200" i="1" dirty="0" smtClean="0"/>
              <a:t> Často </a:t>
            </a:r>
            <a:r>
              <a:rPr lang="cs-CZ" sz="3200" i="1" dirty="0"/>
              <a:t>je </a:t>
            </a:r>
            <a:r>
              <a:rPr lang="cs-CZ" sz="3200" i="1" dirty="0" smtClean="0"/>
              <a:t>možné, že se setkáte </a:t>
            </a:r>
            <a:r>
              <a:rPr lang="cs-CZ" sz="3200" i="1" dirty="0"/>
              <a:t>s </a:t>
            </a:r>
            <a:r>
              <a:rPr lang="cs-CZ" sz="3200" i="1" dirty="0" smtClean="0"/>
              <a:t>	</a:t>
            </a:r>
            <a:r>
              <a:rPr lang="cs-CZ" sz="3200" i="1" dirty="0"/>
              <a:t>  </a:t>
            </a:r>
            <a:r>
              <a:rPr lang="cs-CZ" sz="3200" i="1" dirty="0" smtClean="0"/>
              <a:t>půjčkou s </a:t>
            </a:r>
            <a:r>
              <a:rPr lang="cs-CZ" sz="3200" i="1" u="sng" dirty="0" smtClean="0">
                <a:hlinkClick r:id="rId2" tooltip="roční procentní sazba nákladů"/>
              </a:rPr>
              <a:t>RPSN</a:t>
            </a:r>
            <a:r>
              <a:rPr lang="cs-CZ" sz="3200" i="1" dirty="0" smtClean="0"/>
              <a:t> </a:t>
            </a:r>
            <a:r>
              <a:rPr lang="cs-CZ" sz="3200" i="1" dirty="0"/>
              <a:t>nad 50%. </a:t>
            </a:r>
            <a:endParaRPr lang="cs-CZ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3914913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sz="2400" b="1" i="1" dirty="0" smtClean="0"/>
              <a:t>	</a:t>
            </a:r>
            <a:r>
              <a:rPr lang="cs-CZ" sz="3200" i="1" dirty="0" smtClean="0"/>
              <a:t> </a:t>
            </a:r>
            <a:r>
              <a:rPr lang="cs-CZ" sz="3600" i="1" dirty="0" smtClean="0"/>
              <a:t>K jakému účelu se takové		  půjčky poskytují?????</a:t>
            </a:r>
          </a:p>
        </p:txBody>
      </p:sp>
    </p:spTree>
    <p:extLst>
      <p:ext uri="{BB962C8B-B14F-4D97-AF65-F5344CB8AC3E}">
        <p14:creationId xmlns:p14="http://schemas.microsoft.com/office/powerpoint/2010/main" val="422124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sz="2400" b="1" i="1" dirty="0" smtClean="0"/>
              <a:t>	</a:t>
            </a:r>
            <a:r>
              <a:rPr lang="cs-CZ" sz="3200" i="1" dirty="0" smtClean="0"/>
              <a:t> </a:t>
            </a:r>
            <a:r>
              <a:rPr lang="cs-CZ" sz="3600" i="1" dirty="0" smtClean="0"/>
              <a:t>Jsou to hlavně velice nízké 	půjčky na několik tisíc korun</a:t>
            </a:r>
            <a:r>
              <a:rPr lang="cs-CZ" sz="3200" i="1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20391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	</a:t>
            </a:r>
            <a:r>
              <a:rPr lang="cs-CZ" b="1" i="1" dirty="0" smtClean="0"/>
              <a:t>Jak takové půjčky poznáme????</a:t>
            </a:r>
          </a:p>
          <a:p>
            <a:pPr marL="0" indent="0">
              <a:buNone/>
            </a:pPr>
            <a:r>
              <a:rPr lang="cs-CZ" sz="2400" b="1" i="1" dirty="0" smtClean="0"/>
              <a:t>	Většinou znějí: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>
              <a:buFontTx/>
              <a:buChar char="-"/>
            </a:pPr>
            <a:r>
              <a:rPr lang="cs-CZ" sz="2400" b="1" i="1" dirty="0" smtClean="0"/>
              <a:t>Půjčka bez doložení příjmů</a:t>
            </a:r>
          </a:p>
          <a:p>
            <a:pPr>
              <a:buFontTx/>
              <a:buChar char="-"/>
            </a:pPr>
            <a:r>
              <a:rPr lang="cs-CZ" sz="2400" b="1" i="1" dirty="0" smtClean="0"/>
              <a:t>Půjčíme hned přijedeme k Vám domů</a:t>
            </a:r>
          </a:p>
          <a:p>
            <a:pPr>
              <a:buFontTx/>
              <a:buChar char="-"/>
            </a:pPr>
            <a:r>
              <a:rPr lang="cs-CZ" sz="2400" b="1" i="1" dirty="0" smtClean="0"/>
              <a:t>Peníze do 10 min.</a:t>
            </a:r>
            <a:endParaRPr lang="cs-CZ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239263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Lichva</a:t>
            </a:r>
            <a:endParaRPr lang="cs-CZ" sz="54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i="1" dirty="0" smtClean="0"/>
              <a:t>	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	</a:t>
            </a:r>
            <a:r>
              <a:rPr lang="cs-CZ" sz="2400" i="1" dirty="0" smtClean="0"/>
              <a:t>Většinou si půjčují lidé, kteří chtějí věci na které jejich příjmy nestačí, nebo musí mít vše hned, místo, aby si našetřili a koupili  si danou věc později. Tito lidé se pak většinou dostávají do nepříjemné </a:t>
            </a:r>
            <a:r>
              <a:rPr lang="cs-CZ" sz="2400" i="1" dirty="0" smtClean="0">
                <a:solidFill>
                  <a:srgbClr val="FF0000"/>
                </a:solidFill>
              </a:rPr>
              <a:t>dluhové pasti </a:t>
            </a:r>
            <a:r>
              <a:rPr lang="cs-CZ" sz="2400" i="1" dirty="0" smtClean="0"/>
              <a:t>a dosti často si půjčují na splacení jiné půjčky!!!!!!!</a:t>
            </a:r>
            <a:endParaRPr lang="cs-CZ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32200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149080"/>
            <a:ext cx="8183880" cy="1888070"/>
          </a:xfrm>
        </p:spPr>
        <p:txBody>
          <a:bodyPr>
            <a:normAutofit/>
          </a:bodyPr>
          <a:lstStyle/>
          <a:p>
            <a:r>
              <a:rPr lang="cs-CZ" sz="1800" i="1" dirty="0"/>
              <a:t>Citace: </a:t>
            </a:r>
            <a:br>
              <a:rPr lang="cs-CZ" sz="1800" i="1" dirty="0"/>
            </a:br>
            <a:r>
              <a:rPr lang="cs-CZ" sz="1800" i="1" dirty="0"/>
              <a:t>STRECKOVÁ, Yvonne – MALÝ, Ivan a kol. Veřejná ekonomie pro školu i praxi. Praha : </a:t>
            </a:r>
            <a:r>
              <a:rPr lang="cs-CZ" sz="1800" i="1" dirty="0" err="1"/>
              <a:t>Computer</a:t>
            </a:r>
            <a:r>
              <a:rPr lang="cs-CZ" sz="1800" i="1" dirty="0"/>
              <a:t> </a:t>
            </a:r>
            <a:r>
              <a:rPr lang="cs-CZ" sz="1800" i="1" dirty="0" err="1"/>
              <a:t>Press</a:t>
            </a:r>
            <a:r>
              <a:rPr lang="cs-CZ" sz="1800" i="1" dirty="0"/>
              <a:t>, 1998. ISBN 80-7226-112-6.</a:t>
            </a:r>
            <a:br>
              <a:rPr lang="cs-CZ" sz="1800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70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49</TotalTime>
  <Words>94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Anotace</vt:lpstr>
      <vt:lpstr>Lichva</vt:lpstr>
      <vt:lpstr>Lichva</vt:lpstr>
      <vt:lpstr>Lichva</vt:lpstr>
      <vt:lpstr>Lichva</vt:lpstr>
      <vt:lpstr>Lichva</vt:lpstr>
      <vt:lpstr>Lichva</vt:lpstr>
      <vt:lpstr>Lichva</vt:lpstr>
      <vt:lpstr>Lichva</vt:lpstr>
      <vt:lpstr>Citace:  STRECKOVÁ, Yvonne – MALÝ, Ivan a kol. Veřejná ekonomie pro školu i praxi. Praha : Computer Press, 1998. ISBN 80-7226-112-6.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11</cp:revision>
  <dcterms:created xsi:type="dcterms:W3CDTF">2013-10-27T21:36:55Z</dcterms:created>
  <dcterms:modified xsi:type="dcterms:W3CDTF">2013-11-14T08:57:48Z</dcterms:modified>
</cp:coreProperties>
</file>