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4"/>
  </p:notesMasterIdLst>
  <p:sldIdLst>
    <p:sldId id="257" r:id="rId2"/>
    <p:sldId id="258" r:id="rId3"/>
    <p:sldId id="266" r:id="rId4"/>
    <p:sldId id="276" r:id="rId5"/>
    <p:sldId id="279" r:id="rId6"/>
    <p:sldId id="278" r:id="rId7"/>
    <p:sldId id="277" r:id="rId8"/>
    <p:sldId id="281" r:id="rId9"/>
    <p:sldId id="282" r:id="rId10"/>
    <p:sldId id="283" r:id="rId11"/>
    <p:sldId id="284" r:id="rId12"/>
    <p:sldId id="27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A3A3"/>
    <a:srgbClr val="FF7171"/>
    <a:srgbClr val="FFFF66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EEE193-9E8A-41CB-960C-DB524A1E8AA6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CBB541-08D7-4F71-97F6-4C3AF6092B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00290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3FDF40D4-147E-4EF0-9B1D-55A1644DDA0B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3FDF40D4-147E-4EF0-9B1D-55A1644DDA0B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3FDF40D4-147E-4EF0-9B1D-55A1644DDA0B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riznaky-projevy.cz/geneticke-nemoci/syndrom-testikularni-feminizace-morrisuv-syndrom-priznaky-projevy-symptomy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646906"/>
            <a:ext cx="5759450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7088" y="2447131"/>
            <a:ext cx="7489825" cy="92333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 err="1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Gonozomální</a:t>
            </a:r>
            <a:r>
              <a:rPr lang="cs-CZ" sz="5400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dědičnost</a:t>
            </a:r>
            <a:endParaRPr lang="cs-CZ" sz="5400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 descr="GT-COL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738" y="5183981"/>
            <a:ext cx="1152525" cy="72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900112" y="4642643"/>
            <a:ext cx="309562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cs-CZ" dirty="0"/>
              <a:t>Autor</a:t>
            </a:r>
            <a:r>
              <a:rPr lang="cs-CZ" dirty="0" smtClean="0"/>
              <a:t>: Mgr. Jitka Mašková</a:t>
            </a:r>
            <a:endParaRPr lang="cs-CZ" dirty="0"/>
          </a:p>
        </p:txBody>
      </p:sp>
      <p:sp>
        <p:nvSpPr>
          <p:cNvPr id="8" name="TextovéPole 8"/>
          <p:cNvSpPr txBox="1">
            <a:spLocks noChangeArrowheads="1"/>
          </p:cNvSpPr>
          <p:nvPr/>
        </p:nvSpPr>
        <p:spPr bwMode="auto">
          <a:xfrm>
            <a:off x="5940152" y="4642643"/>
            <a:ext cx="230373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r"/>
            <a:r>
              <a:rPr lang="cs-CZ" dirty="0"/>
              <a:t>Datum</a:t>
            </a:r>
            <a:r>
              <a:rPr lang="cs-CZ" dirty="0" smtClean="0"/>
              <a:t>: 3. 9. 2013</a:t>
            </a:r>
            <a:endParaRPr lang="cs-CZ" dirty="0"/>
          </a:p>
        </p:txBody>
      </p:sp>
      <p:sp>
        <p:nvSpPr>
          <p:cNvPr id="9" name="TextovéPole 9"/>
          <p:cNvSpPr txBox="1">
            <a:spLocks noChangeArrowheads="1"/>
          </p:cNvSpPr>
          <p:nvPr/>
        </p:nvSpPr>
        <p:spPr bwMode="auto">
          <a:xfrm>
            <a:off x="1692275" y="5903118"/>
            <a:ext cx="6048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/>
            <a:r>
              <a:rPr lang="cs-CZ" sz="1400"/>
              <a:t>Gymnázium, Třeboň, Na Sadech 308</a:t>
            </a:r>
          </a:p>
        </p:txBody>
      </p:sp>
    </p:spTree>
    <p:extLst>
      <p:ext uri="{BB962C8B-B14F-4D97-AF65-F5344CB8AC3E}">
        <p14:creationId xmlns:p14="http://schemas.microsoft.com/office/powerpoint/2010/main" val="3745606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44866945"/>
              </p:ext>
            </p:extLst>
          </p:nvPr>
        </p:nvGraphicFramePr>
        <p:xfrm>
          <a:off x="1475656" y="908720"/>
          <a:ext cx="6696744" cy="4454533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036938"/>
                <a:gridCol w="4659806"/>
              </a:tblGrid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CZ.1.07/1.5.00/34.0702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VY_32_INOVACE_BIO.oktava .2</a:t>
                      </a:r>
                      <a:r>
                        <a:rPr lang="cs-CZ" sz="1100" baseline="0" dirty="0" smtClean="0">
                          <a:effectLst/>
                        </a:rPr>
                        <a:t>8_</a:t>
                      </a:r>
                      <a:r>
                        <a:rPr lang="cs-CZ" sz="1100" baseline="0" dirty="0" err="1" smtClean="0">
                          <a:effectLst/>
                        </a:rPr>
                        <a:t>gonozomální</a:t>
                      </a:r>
                      <a:r>
                        <a:rPr lang="cs-CZ" sz="1100" baseline="0" dirty="0" smtClean="0">
                          <a:effectLst/>
                        </a:rPr>
                        <a:t> dědičnost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Škola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Gymnázium, Třeboň, Na Sadech 308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Jitka Mašková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Název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Gonozomální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dědičnost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Biologie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929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Tematická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genetika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156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Šablona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III/2 </a:t>
                      </a:r>
                      <a:r>
                        <a:rPr lang="cs-CZ" sz="1000" dirty="0">
                          <a:effectLst/>
                        </a:rPr>
                        <a:t>- Inovace a zkvalitnění výuky prostřednictvím </a:t>
                      </a:r>
                      <a:r>
                        <a:rPr lang="cs-CZ" sz="1000" dirty="0" smtClean="0">
                          <a:effectLst/>
                        </a:rPr>
                        <a:t>ICT</a:t>
                      </a:r>
                      <a:endParaRPr lang="cs-CZ" sz="1100" dirty="0">
                        <a:effectLst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oktáva, 4. ročník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Metodický list/Anotace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má formu výkladu s poznámkami. Nejprve jsou vysvětleny používané pojmy a s tím spojené způsoby určení pohlaví u organismů. Na příkladech jsou  ukázány znaky vázané na pohlaví, pak znaky ovládané a nakonec ovlivněné pohlavím.</a:t>
                      </a:r>
                      <a:endParaRPr lang="cs-CZ" sz="1100" baseline="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Pokud není uvedeno jinak, použitý materiál je z vlastních zdrojů autora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52410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39552" y="1052736"/>
            <a:ext cx="8064896" cy="47551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Autozom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= somatický chromozom</a:t>
            </a:r>
          </a:p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- v páru jsou shodné tvarově i funkčně</a:t>
            </a:r>
          </a:p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- nezáleží na pohlaví nositele</a:t>
            </a:r>
          </a:p>
          <a:p>
            <a:pPr>
              <a:spcAft>
                <a:spcPts val="600"/>
              </a:spcAft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spcAft>
                <a:spcPts val="600"/>
              </a:spcAft>
            </a:pPr>
            <a:r>
              <a:rPr lang="cs-CZ" sz="2400" i="1" dirty="0" err="1" smtClean="0">
                <a:latin typeface="Times New Roman" pitchFamily="18" charset="0"/>
                <a:cs typeface="Times New Roman" pitchFamily="18" charset="0"/>
              </a:rPr>
              <a:t>Gonozom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= pohlavní chromozom</a:t>
            </a:r>
          </a:p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- nejčastěji existuje ve dvou variantách (např.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nebo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W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Z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- pohlaví určuje jejich kombinace</a:t>
            </a:r>
          </a:p>
          <a:p>
            <a:pPr lvl="6"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homogametické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= oba shodné (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XX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 lvl="6"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- vytváří všechny gamety stejné</a:t>
            </a:r>
          </a:p>
          <a:p>
            <a:pPr lvl="6"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heterogametické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= různé (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XY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 lvl="6"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- vytváří dva typy gamet v poměru 1:1</a:t>
            </a:r>
          </a:p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</p:txBody>
      </p:sp>
      <p:sp>
        <p:nvSpPr>
          <p:cNvPr id="8194" name="AutoShape 2" descr="http://upload.wikimedia.org/wikipedia/commons/thumb/e/ee/Examples_of_mammalian_chromosomes.jpeg/440px-Examples_of_mammalian_chromosomes.jpe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196" name="AutoShape 4" descr="File:Examples of mammalian chromosomes.jpeg"/>
          <p:cNvSpPr>
            <a:spLocks noChangeAspect="1" noChangeArrowheads="1"/>
          </p:cNvSpPr>
          <p:nvPr/>
        </p:nvSpPr>
        <p:spPr bwMode="auto">
          <a:xfrm>
            <a:off x="155575" y="-2743200"/>
            <a:ext cx="5238750" cy="57150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198" name="AutoShape 6" descr="http://upload.wikimedia.org/wikipedia/commons/thumb/9/9d/Human_female_metaphase_chromosomes.tif/lossy-page1-489px-Human_female_metaphase_chromosomes.tif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67544" y="332656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Chromozomové určení pohlaví</a:t>
            </a:r>
            <a:endParaRPr lang="cs-CZ" sz="2800" b="1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39552" y="1052736"/>
            <a:ext cx="8064896" cy="42319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typ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i="1" dirty="0" err="1" smtClean="0">
                <a:latin typeface="Times New Roman" pitchFamily="18" charset="0"/>
                <a:cs typeface="Times New Roman" pitchFamily="18" charset="0"/>
              </a:rPr>
              <a:t>Drosophila</a:t>
            </a:r>
            <a:endParaRPr lang="cs-CZ" sz="2400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-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homogametické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pohlaví je samičí (XX)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♀</a:t>
            </a:r>
          </a:p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-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heterogametické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pohlaví je samčí (XY)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♂</a:t>
            </a:r>
          </a:p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- př. většina zástupců hmyzu, některé druhy ryb a plazů,</a:t>
            </a:r>
          </a:p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většina savců, většina dvoudomých rostlin</a:t>
            </a:r>
          </a:p>
          <a:p>
            <a:pPr>
              <a:spcAft>
                <a:spcPts val="600"/>
              </a:spcAft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spcAft>
                <a:spcPts val="600"/>
              </a:spcAft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typ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i="1" dirty="0" err="1" smtClean="0">
                <a:latin typeface="Times New Roman" pitchFamily="18" charset="0"/>
                <a:cs typeface="Times New Roman" pitchFamily="18" charset="0"/>
              </a:rPr>
              <a:t>Abraxas</a:t>
            </a:r>
            <a:endParaRPr lang="cs-CZ" sz="2400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-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homogametické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pohlaví je samčí (WW)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♂</a:t>
            </a:r>
          </a:p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-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heterogametické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pohlaví je samičí (WZ)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♀</a:t>
            </a:r>
          </a:p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- př. všichni ptáci, všichni motýli, někteří obojživelníci</a:t>
            </a:r>
          </a:p>
        </p:txBody>
      </p:sp>
      <p:sp>
        <p:nvSpPr>
          <p:cNvPr id="8194" name="AutoShape 2" descr="http://upload.wikimedia.org/wikipedia/commons/thumb/e/ee/Examples_of_mammalian_chromosomes.jpeg/440px-Examples_of_mammalian_chromosomes.jpe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196" name="AutoShape 4" descr="File:Examples of mammalian chromosomes.jpeg"/>
          <p:cNvSpPr>
            <a:spLocks noChangeAspect="1" noChangeArrowheads="1"/>
          </p:cNvSpPr>
          <p:nvPr/>
        </p:nvSpPr>
        <p:spPr bwMode="auto">
          <a:xfrm>
            <a:off x="155575" y="-2743200"/>
            <a:ext cx="5238750" cy="57150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198" name="AutoShape 6" descr="http://upload.wikimedia.org/wikipedia/commons/thumb/9/9d/Human_female_metaphase_chromosomes.tif/lossy-page1-489px-Human_female_metaphase_chromosomes.tif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67544" y="332656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Chromozomové určení pohlaví</a:t>
            </a:r>
            <a:endParaRPr lang="cs-CZ" sz="2800" b="1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AutoShape 2" descr="http://upload.wikimedia.org/wikipedia/commons/thumb/e/ee/Examples_of_mammalian_chromosomes.jpeg/440px-Examples_of_mammalian_chromosomes.jpe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196" name="AutoShape 4" descr="File:Examples of mammalian chromosomes.jpeg"/>
          <p:cNvSpPr>
            <a:spLocks noChangeAspect="1" noChangeArrowheads="1"/>
          </p:cNvSpPr>
          <p:nvPr/>
        </p:nvSpPr>
        <p:spPr bwMode="auto">
          <a:xfrm>
            <a:off x="155575" y="-2743200"/>
            <a:ext cx="5238750" cy="57150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198" name="AutoShape 6" descr="http://upload.wikimedia.org/wikipedia/commons/thumb/9/9d/Human_female_metaphase_chromosomes.tif/lossy-page1-489px-Human_female_metaphase_chromosomes.tif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67544" y="332656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Gonozomy</a:t>
            </a:r>
            <a:endParaRPr lang="cs-CZ" sz="2800" b="1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Elipsa 9"/>
          <p:cNvSpPr/>
          <p:nvPr/>
        </p:nvSpPr>
        <p:spPr>
          <a:xfrm>
            <a:off x="2915816" y="2060848"/>
            <a:ext cx="288032" cy="28803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3563888" y="2060848"/>
            <a:ext cx="288032" cy="28803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196752"/>
            <a:ext cx="1389161" cy="34934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1268760"/>
            <a:ext cx="1087088" cy="259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467544" y="1196752"/>
            <a:ext cx="8136904" cy="116955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lvl="6">
              <a:spcAft>
                <a:spcPts val="600"/>
              </a:spcAft>
            </a:pPr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Homologická část </a:t>
            </a:r>
            <a:r>
              <a:rPr lang="cs-CZ" sz="2000" u="sng" dirty="0" err="1" smtClean="0">
                <a:latin typeface="Times New Roman" pitchFamily="18" charset="0"/>
                <a:cs typeface="Times New Roman" pitchFamily="18" charset="0"/>
              </a:rPr>
              <a:t>gonozomu</a:t>
            </a:r>
            <a:endParaRPr lang="cs-CZ" sz="2000" u="sng" dirty="0" smtClean="0">
              <a:latin typeface="Times New Roman" pitchFamily="18" charset="0"/>
              <a:cs typeface="Times New Roman" pitchFamily="18" charset="0"/>
            </a:endParaRPr>
          </a:p>
          <a:p>
            <a:pPr lvl="6"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- geny jsou v párech</a:t>
            </a:r>
          </a:p>
          <a:p>
            <a:pPr lvl="6"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omezeně dochází ke crossing-overu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1907704" y="2492896"/>
            <a:ext cx="6696744" cy="1246495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lvl="2">
              <a:spcBef>
                <a:spcPts val="600"/>
              </a:spcBef>
              <a:spcAft>
                <a:spcPts val="300"/>
              </a:spcAft>
            </a:pPr>
            <a:r>
              <a:rPr lang="cs-CZ" sz="2000" u="sng" dirty="0" err="1" smtClean="0">
                <a:latin typeface="Times New Roman" pitchFamily="18" charset="0"/>
                <a:cs typeface="Times New Roman" pitchFamily="18" charset="0"/>
              </a:rPr>
              <a:t>Heterologická</a:t>
            </a:r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 část chromozomu Y</a:t>
            </a:r>
          </a:p>
          <a:p>
            <a:pPr lvl="2">
              <a:spcBef>
                <a:spcPts val="600"/>
              </a:spcBef>
              <a:spcAft>
                <a:spcPts val="3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minimum genů </a:t>
            </a:r>
          </a:p>
          <a:p>
            <a:pPr lvl="2">
              <a:spcBef>
                <a:spcPts val="600"/>
              </a:spcBef>
              <a:spcAft>
                <a:spcPts val="3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důležitá genová oblast SRY (sex-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determining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region)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907704" y="3861048"/>
            <a:ext cx="6696744" cy="116955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lvl="1"/>
            <a:r>
              <a:rPr lang="cs-CZ" sz="2000" u="sng" dirty="0" err="1" smtClean="0">
                <a:latin typeface="Times New Roman" pitchFamily="18" charset="0"/>
                <a:cs typeface="Times New Roman" pitchFamily="18" charset="0"/>
              </a:rPr>
              <a:t>Heterologická</a:t>
            </a:r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 část chromozomu X</a:t>
            </a:r>
          </a:p>
          <a:p>
            <a:pPr lvl="1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větší množství genů</a:t>
            </a:r>
          </a:p>
          <a:p>
            <a:pPr lvl="1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dědičnost je závislá na pohlaví nositele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var L 17"/>
          <p:cNvSpPr/>
          <p:nvPr/>
        </p:nvSpPr>
        <p:spPr>
          <a:xfrm>
            <a:off x="467544" y="2492896"/>
            <a:ext cx="8136904" cy="2664296"/>
          </a:xfrm>
          <a:prstGeom prst="corner">
            <a:avLst/>
          </a:prstGeom>
          <a:noFill/>
          <a:ln>
            <a:solidFill>
              <a:srgbClr val="FFC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15" grpId="0" build="allAtOnce" animBg="1"/>
      <p:bldP spid="17" grpId="0" build="allAtOnce"/>
      <p:bldP spid="1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332656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Znaky vázané na pohlaví</a:t>
            </a:r>
            <a:endParaRPr lang="cs-CZ" sz="2800" b="1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1052736"/>
            <a:ext cx="71287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4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Znaky úplně vázané</a:t>
            </a:r>
          </a:p>
          <a:p>
            <a:pPr marL="342900" indent="-342900">
              <a:buFontTx/>
              <a:buChar char="-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geny pro ně leží na nehomologické části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gonozomu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1988840"/>
            <a:ext cx="8208912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a) </a:t>
            </a:r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Geny ležící na chromozomu Y </a:t>
            </a:r>
          </a:p>
          <a:p>
            <a:pPr lvl="2"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dědí se jen s chromozomem Y (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patroklinně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) </a:t>
            </a:r>
            <a:r>
              <a:rPr lang="cs-CZ" sz="2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= </a:t>
            </a:r>
            <a:r>
              <a:rPr lang="cs-CZ" sz="20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dědičnost přímá</a:t>
            </a:r>
          </a:p>
          <a:p>
            <a:pPr lvl="2"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jsou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monoploidní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a proto se projevují vždy (dominantně)</a:t>
            </a:r>
          </a:p>
          <a:p>
            <a:pPr lvl="2"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je jich velmi malý počet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552" y="3789040"/>
            <a:ext cx="8136904" cy="29084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b) </a:t>
            </a:r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Geny ležící na chromozomu X</a:t>
            </a:r>
          </a:p>
          <a:p>
            <a:pPr lvl="2"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u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homogametického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pohlaví se vyskytují alely v párech a fenotypový projev je určen vztahem mezi těmito alelami</a:t>
            </a:r>
          </a:p>
          <a:p>
            <a:pPr lvl="2"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u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heterogametického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pohlaví se projeví alela vždy, protože je jen jedna</a:t>
            </a:r>
          </a:p>
          <a:p>
            <a:pPr lvl="2"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při předávání alel záleží na pohlaví předávajícího rodiče =</a:t>
            </a:r>
          </a:p>
          <a:p>
            <a:pPr lvl="2" algn="ctr"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</a:t>
            </a:r>
            <a:r>
              <a:rPr lang="cs-CZ" sz="20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dědičnost křížem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  <p:bldP spid="7" grpId="0" build="allAtOnce"/>
      <p:bldP spid="8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AutoShape 2" descr="http://upload.wikimedia.org/wikipedia/commons/thumb/e/ee/Examples_of_mammalian_chromosomes.jpeg/440px-Examples_of_mammalian_chromosomes.jpe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196" name="AutoShape 4" descr="File:Examples of mammalian chromosomes.jpeg"/>
          <p:cNvSpPr>
            <a:spLocks noChangeAspect="1" noChangeArrowheads="1"/>
          </p:cNvSpPr>
          <p:nvPr/>
        </p:nvSpPr>
        <p:spPr bwMode="auto">
          <a:xfrm>
            <a:off x="155575" y="-2743200"/>
            <a:ext cx="5238750" cy="57150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198" name="AutoShape 6" descr="http://upload.wikimedia.org/wikipedia/commons/thumb/9/9d/Human_female_metaphase_chromosomes.tif/lossy-page1-489px-Human_female_metaphase_chromosomes.tif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67544" y="332656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Znaky vázané na pohlaví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908720"/>
            <a:ext cx="806489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Př. Dominantní alela pro barvu oka u octomilky způsobí karmínově červené oči, recesivní alela tohoto genu způsobí bílé zbarvení. Tato vlastnost je řízena jedním genem umístěným na chromozomu X.  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a) Jaké bude potomstvo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bělookého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samečka s homozygotní červenookou samičkou?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2492896"/>
            <a:ext cx="24482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sz="2000" baseline="-25000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– červené oči</a:t>
            </a:r>
          </a:p>
          <a:p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sz="2000" baseline="-25000" dirty="0" err="1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– bílé oči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Y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75856" y="2348880"/>
            <a:ext cx="504056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sameček              x                samička </a:t>
            </a:r>
          </a:p>
          <a:p>
            <a:pPr 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bílé oči                              červené oči</a:t>
            </a:r>
          </a:p>
          <a:p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dcery:                              synové: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851920" y="2276872"/>
            <a:ext cx="1224136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sz="2400" baseline="-25000" dirty="0" err="1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Y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444208" y="2276872"/>
            <a:ext cx="1368152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sz="2400" baseline="-25000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sz="2400" baseline="-250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732240" y="3068960"/>
            <a:ext cx="1008112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sz="2400" baseline="-25000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Y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067944" y="3068960"/>
            <a:ext cx="1008112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sz="2400" baseline="-25000" dirty="0" err="1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sz="2400" baseline="-25000" dirty="0" err="1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059832" y="3501008"/>
            <a:ext cx="56166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Všichni potomci budou mít červené oči.</a:t>
            </a:r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11560" y="4005064"/>
            <a:ext cx="80648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b) Jaké bude potomstvo červenookého samečka s homozygotní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bělookou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samičkou?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203848" y="4437112"/>
            <a:ext cx="504056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sameček              x                samička </a:t>
            </a:r>
          </a:p>
          <a:p>
            <a:pPr 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červené oči                              bílé oči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dcery:                              synové: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779912" y="4509120"/>
            <a:ext cx="1224136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sz="2400" baseline="-25000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Y</a:t>
            </a:r>
          </a:p>
          <a:p>
            <a:pPr algn="ctr"/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516216" y="4509120"/>
            <a:ext cx="1224136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sz="2400" baseline="-25000" dirty="0" err="1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sz="2400" baseline="-25000" dirty="0" err="1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067944" y="5301208"/>
            <a:ext cx="122413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sz="2400" baseline="-25000" dirty="0" err="1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sz="2400" baseline="-25000" dirty="0" err="1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732240" y="5301208"/>
            <a:ext cx="122413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sz="2400" baseline="-25000" dirty="0" err="1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Y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195736" y="5733256"/>
            <a:ext cx="64087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Samičky budou mít červené oči,  samečci bílé oči.</a:t>
            </a:r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2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2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2000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2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2000"/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2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2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allAtOnce"/>
      <p:bldP spid="8" grpId="0" build="allAtOnce"/>
      <p:bldP spid="10" grpId="0" build="allAtOnce" animBg="1"/>
      <p:bldP spid="12" grpId="0" build="allAtOnce" animBg="1"/>
      <p:bldP spid="13" grpId="0" build="allAtOnce" animBg="1"/>
      <p:bldP spid="14" grpId="0" build="allAtOnce" animBg="1"/>
      <p:bldP spid="15" grpId="0" build="allAtOnce"/>
      <p:bldP spid="16" grpId="0" build="allAtOnce"/>
      <p:bldP spid="17" grpId="0" build="allAtOnce"/>
      <p:bldP spid="18" grpId="0" build="allAtOnce" animBg="1"/>
      <p:bldP spid="19" grpId="0" build="allAtOnce" animBg="1"/>
      <p:bldP spid="20" grpId="0" build="allAtOnce" animBg="1"/>
      <p:bldP spid="21" grpId="0" build="allAtOnce" animBg="1"/>
      <p:bldP spid="22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AutoShape 2" descr="http://upload.wikimedia.org/wikipedia/commons/thumb/e/ee/Examples_of_mammalian_chromosomes.jpeg/440px-Examples_of_mammalian_chromosomes.jpe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196" name="AutoShape 4" descr="File:Examples of mammalian chromosomes.jpeg"/>
          <p:cNvSpPr>
            <a:spLocks noChangeAspect="1" noChangeArrowheads="1"/>
          </p:cNvSpPr>
          <p:nvPr/>
        </p:nvSpPr>
        <p:spPr bwMode="auto">
          <a:xfrm>
            <a:off x="155575" y="-2743200"/>
            <a:ext cx="5238750" cy="57150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198" name="AutoShape 6" descr="http://upload.wikimedia.org/wikipedia/commons/thumb/9/9d/Human_female_metaphase_chromosomes.tif/lossy-page1-489px-Human_female_metaphase_chromosomes.tif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67544" y="332656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Znaky vázané na pohlaví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1052736"/>
            <a:ext cx="80648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c) Jaké bude potomstvo červenookého samečka s heterozygotní samičkou?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1556792"/>
            <a:ext cx="24482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sz="2000" baseline="-25000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– červené oči</a:t>
            </a:r>
          </a:p>
          <a:p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sz="2000" baseline="-25000" dirty="0" err="1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– bílé oči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Y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27784" y="1556792"/>
            <a:ext cx="576064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sameček              x                samička </a:t>
            </a:r>
          </a:p>
          <a:p>
            <a:pPr 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červené oči                              červené oči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dcery:                                    synové: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19872" y="1556792"/>
            <a:ext cx="1224136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sz="2400" baseline="-25000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Y</a:t>
            </a:r>
          </a:p>
          <a:p>
            <a:pPr algn="ctr"/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372200" y="1556793"/>
            <a:ext cx="1368152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sz="2400" baseline="-25000" dirty="0" err="1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sz="2400" baseline="-25000" dirty="0" err="1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588224" y="2420888"/>
            <a:ext cx="187220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sz="2400" baseline="-25000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Y  : 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sz="2400" baseline="-25000" dirty="0" err="1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Y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491880" y="2420888"/>
            <a:ext cx="194421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sz="2400" baseline="-25000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sz="2400" baseline="-25000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: </a:t>
            </a:r>
            <a:r>
              <a:rPr lang="cs-CZ" sz="2400" baseline="-25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sz="2400" baseline="-25000" dirty="0" err="1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sz="2400" baseline="-25000" dirty="0" err="1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2400" baseline="-250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339752" y="2852936"/>
            <a:ext cx="6264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GŠP:            1    :     </a:t>
            </a:r>
            <a:r>
              <a:rPr lang="cs-CZ" sz="2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      </a:t>
            </a:r>
            <a:r>
              <a:rPr lang="cs-CZ" sz="2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:     </a:t>
            </a:r>
            <a:r>
              <a:rPr lang="cs-CZ" sz="2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endParaRPr lang="cs-CZ" sz="24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339752" y="3573016"/>
            <a:ext cx="32403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100% bude mít červené oči</a:t>
            </a:r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724128" y="3573016"/>
            <a:ext cx="32403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50% bude mít červené oči</a:t>
            </a:r>
          </a:p>
          <a:p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50% bude mít bílé oči</a:t>
            </a:r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allAtOnce"/>
      <p:bldP spid="8" grpId="0" build="allAtOnce"/>
      <p:bldP spid="10" grpId="0" build="allAtOnce" animBg="1"/>
      <p:bldP spid="12" grpId="0" build="allAtOnce" animBg="1"/>
      <p:bldP spid="13" grpId="0" build="allAtOnce" animBg="1"/>
      <p:bldP spid="14" grpId="0" build="allAtOnce" animBg="1"/>
      <p:bldP spid="15" grpId="0" build="allAtOnce"/>
      <p:bldP spid="16" grpId="0" build="allAtOnce"/>
      <p:bldP spid="17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332656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Znaky vázané na pohlaví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1052736"/>
            <a:ext cx="71287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/>
            <a:r>
              <a:rPr lang="cs-CZ" sz="24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2. Znaky neúplně vázané</a:t>
            </a:r>
          </a:p>
          <a:p>
            <a:pPr marL="342900" indent="-342900">
              <a:buFontTx/>
              <a:buChar char="-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geny pro ně leží na homologické části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gonozomu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1988840"/>
            <a:ext cx="8064896" cy="10926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alely jsou vždy dvě, fenotyp je určen jejich vzájemným vztahem  (dominance, recesivita)</a:t>
            </a:r>
          </a:p>
          <a:p>
            <a:pPr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záleží na pohlaví dárce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187624" y="4221088"/>
            <a:ext cx="6696744" cy="187743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Rodiče:                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sz="2400" baseline="-25000" dirty="0" err="1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400" baseline="-25000" dirty="0" err="1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x      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sz="2400" baseline="-25000" dirty="0" err="1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sz="2400" baseline="-25000" dirty="0" err="1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červený                   červená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synové :                                 dcery: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sz="2400" baseline="-25000" dirty="0" err="1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400" baseline="-25000" dirty="0" err="1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:   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sz="2400" baseline="-25000" dirty="0" err="1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400" baseline="-25000" dirty="0" err="1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sz="2400" baseline="-25000" dirty="0" err="1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sz="2400" baseline="-25000" dirty="0" err="1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:  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sz="2400" baseline="-25000" dirty="0" err="1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sz="2400" baseline="-25000" dirty="0" err="1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2000" baseline="-25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50% bílých   50% červených         100% červené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3140968"/>
            <a:ext cx="83529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Př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: U rybky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medaky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japonské je gen pro barvu lokalizován na homologické části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gonozomu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Dominantní alela zajistí červenou barvu, recesivní bílou. Oba rodiče jsou v daném genu heterozygotní. Jaké můžeme očekávat potomstvo?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  <p:bldP spid="7" grpId="0" build="allAtOnce"/>
      <p:bldP spid="6" grpId="0" build="p" animBg="1"/>
      <p:bldP spid="8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Znaky pohlavím ovládané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052736"/>
            <a:ext cx="828092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geny pro ně leží na autozomech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dědičnost alel se řídí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Mendelovými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zákony</a:t>
            </a:r>
          </a:p>
          <a:p>
            <a:pPr marL="342900" indent="-342900">
              <a:lnSpc>
                <a:spcPct val="150000"/>
              </a:lnSpc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!ALE! - fenotypový projev je určen hladinou hormonů organismu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tj. znak se projeví jen v samičím nebo samčím organismu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při hormonální poruše  se projeví i v nesprávném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např. sekundární pohlavní znaky nebo znaky užitkovosti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2"/>
              </a:rPr>
              <a:t>syndrom-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testikularni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2"/>
              </a:rPr>
              <a:t>-feminizace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Znaky pohlavím ovlivněné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836712"/>
            <a:ext cx="828092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geny pro ně leží na autozomech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dědičnost alel se řídí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Mendelovými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zákony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fenotypový projev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heterozygota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je modifikován hladinou hormonů organismu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67544" y="3284984"/>
            <a:ext cx="82809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Např. U člověka je předčasná plešatost podmíněna jedním genem s dvěma alelami - 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 </a:t>
            </a:r>
          </a:p>
          <a:p>
            <a:pPr algn="just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U mužů a žen se genotypy heterozygota projevují odlišně: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187624" y="4509120"/>
          <a:ext cx="6984777" cy="137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80120"/>
                <a:gridCol w="1968219"/>
                <a:gridCol w="1968219"/>
                <a:gridCol w="1968219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7030A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PP</a:t>
                      </a:r>
                      <a:endParaRPr lang="cs-CZ" sz="2400" dirty="0">
                        <a:solidFill>
                          <a:srgbClr val="7030A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>
                          <a:solidFill>
                            <a:srgbClr val="7030A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Pp</a:t>
                      </a:r>
                      <a:endParaRPr lang="cs-CZ" sz="2400" dirty="0">
                        <a:solidFill>
                          <a:srgbClr val="7030A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>
                          <a:solidFill>
                            <a:srgbClr val="7030A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pp</a:t>
                      </a:r>
                      <a:endParaRPr lang="cs-CZ" sz="2400" dirty="0">
                        <a:solidFill>
                          <a:srgbClr val="7030A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7030A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muži</a:t>
                      </a:r>
                      <a:endParaRPr lang="cs-CZ" sz="2400" dirty="0">
                        <a:solidFill>
                          <a:srgbClr val="7030A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pleš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pleš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normální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7030A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ženy</a:t>
                      </a:r>
                      <a:endParaRPr lang="cs-CZ" sz="2400" dirty="0">
                        <a:solidFill>
                          <a:srgbClr val="7030A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pleš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mírně řídké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normální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allAtOnce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908720"/>
            <a:ext cx="81369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ŠMARDA, Jan.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Genetika: pro gymnázia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1.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Praha: Fortuna, 2003, 143 s. ISBN 80-716-8851-7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1799</TotalTime>
  <Words>850</Words>
  <Application>Microsoft Office PowerPoint</Application>
  <PresentationFormat>Předvádění na obrazovce (4:3)</PresentationFormat>
  <Paragraphs>151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Administrativní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Your Company Name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Your User Name</dc:creator>
  <cp:lastModifiedBy>User</cp:lastModifiedBy>
  <cp:revision>207</cp:revision>
  <dcterms:created xsi:type="dcterms:W3CDTF">2013-09-11T07:00:04Z</dcterms:created>
  <dcterms:modified xsi:type="dcterms:W3CDTF">2013-12-10T08:35:11Z</dcterms:modified>
</cp:coreProperties>
</file>