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23" r:id="rId2"/>
    <p:sldMasterId id="2147483738" r:id="rId3"/>
  </p:sldMasterIdLst>
  <p:notesMasterIdLst>
    <p:notesMasterId r:id="rId66"/>
  </p:notesMasterIdLst>
  <p:sldIdLst>
    <p:sldId id="537" r:id="rId4"/>
    <p:sldId id="538" r:id="rId5"/>
    <p:sldId id="539" r:id="rId6"/>
    <p:sldId id="540" r:id="rId7"/>
    <p:sldId id="541" r:id="rId8"/>
    <p:sldId id="542" r:id="rId9"/>
    <p:sldId id="543" r:id="rId10"/>
    <p:sldId id="544" r:id="rId11"/>
    <p:sldId id="545" r:id="rId12"/>
    <p:sldId id="546" r:id="rId13"/>
    <p:sldId id="547" r:id="rId14"/>
    <p:sldId id="548" r:id="rId15"/>
    <p:sldId id="549" r:id="rId16"/>
    <p:sldId id="550" r:id="rId17"/>
    <p:sldId id="551" r:id="rId18"/>
    <p:sldId id="552" r:id="rId19"/>
    <p:sldId id="553" r:id="rId20"/>
    <p:sldId id="554" r:id="rId21"/>
    <p:sldId id="555" r:id="rId22"/>
    <p:sldId id="556" r:id="rId23"/>
    <p:sldId id="557" r:id="rId24"/>
    <p:sldId id="558" r:id="rId25"/>
    <p:sldId id="559" r:id="rId26"/>
    <p:sldId id="560" r:id="rId27"/>
    <p:sldId id="561" r:id="rId28"/>
    <p:sldId id="562" r:id="rId29"/>
    <p:sldId id="563" r:id="rId30"/>
    <p:sldId id="564" r:id="rId31"/>
    <p:sldId id="565" r:id="rId32"/>
    <p:sldId id="566" r:id="rId33"/>
    <p:sldId id="567" r:id="rId34"/>
    <p:sldId id="506" r:id="rId35"/>
    <p:sldId id="507" r:id="rId36"/>
    <p:sldId id="508" r:id="rId37"/>
    <p:sldId id="509" r:id="rId38"/>
    <p:sldId id="510" r:id="rId39"/>
    <p:sldId id="511" r:id="rId40"/>
    <p:sldId id="512" r:id="rId41"/>
    <p:sldId id="513" r:id="rId42"/>
    <p:sldId id="514" r:id="rId43"/>
    <p:sldId id="515" r:id="rId44"/>
    <p:sldId id="516" r:id="rId45"/>
    <p:sldId id="517" r:id="rId46"/>
    <p:sldId id="518" r:id="rId47"/>
    <p:sldId id="519" r:id="rId48"/>
    <p:sldId id="520" r:id="rId49"/>
    <p:sldId id="521" r:id="rId50"/>
    <p:sldId id="522" r:id="rId51"/>
    <p:sldId id="523" r:id="rId52"/>
    <p:sldId id="524" r:id="rId53"/>
    <p:sldId id="525" r:id="rId54"/>
    <p:sldId id="526" r:id="rId55"/>
    <p:sldId id="527" r:id="rId56"/>
    <p:sldId id="528" r:id="rId57"/>
    <p:sldId id="529" r:id="rId58"/>
    <p:sldId id="530" r:id="rId59"/>
    <p:sldId id="531" r:id="rId60"/>
    <p:sldId id="532" r:id="rId61"/>
    <p:sldId id="533" r:id="rId62"/>
    <p:sldId id="534" r:id="rId63"/>
    <p:sldId id="535" r:id="rId64"/>
    <p:sldId id="536" r:id="rId6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184"/>
    <a:srgbClr val="FF3BFF"/>
    <a:srgbClr val="FF66FF"/>
    <a:srgbClr val="8439BD"/>
    <a:srgbClr val="FFFF99"/>
    <a:srgbClr val="663300"/>
    <a:srgbClr val="F8B2D5"/>
    <a:srgbClr val="9E5ECE"/>
    <a:srgbClr val="8CF204"/>
    <a:srgbClr val="AC7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5" autoAdjust="0"/>
    <p:restoredTop sz="91437" autoAdjust="0"/>
  </p:normalViewPr>
  <p:slideViewPr>
    <p:cSldViewPr>
      <p:cViewPr varScale="1">
        <p:scale>
          <a:sx n="68" d="100"/>
          <a:sy n="68" d="100"/>
        </p:scale>
        <p:origin x="79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FE094AC-C553-4E22-BF2F-27EE2C107E6A}" type="datetimeFigureOut">
              <a:rPr lang="cs-CZ"/>
              <a:pPr>
                <a:defRPr/>
              </a:pPr>
              <a:t>27. 8. 2013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E37CB23-F0C9-4FF4-B93B-70C1869D8A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7593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>
              <a:latin typeface="Arial" panose="020B0604020202020204" pitchFamily="34" charset="0"/>
            </a:endParaRPr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4440C8F3-27B0-45B5-A1E5-567810805F1E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1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092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>
              <a:latin typeface="Arial" panose="020B0604020202020204" pitchFamily="34" charset="0"/>
            </a:endParaRPr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636B24D7-8EFA-4224-83F1-24E0959D027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57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Kolem dominantní postavy Jana Husa, jež zde ční nad dohořívající hranicí a je symbolicky obrácena k hlavnímu husitskému chrámu P. Marie před Týnem, se roztáčí jakési pomyslné „kolo dějin“, jehož jedna strana se zvedá v expresívní skupině husitských bojovníků, zatímco druhá strana naopak klesá ve skupině pokořených exulantů obrácených k místu pobělohorských poprav v roce 1621.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168103B6-01CC-445C-BDE7-7A5526C0F8E2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18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940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Hlavní díl pomníku, sedící postavu Františka Palackého ztvárnil Stanislav Sucharda v žule, kterou považoval za nejdůstojnější materiál pro tento účel. Duchovního vůdce a buditele národa obklopuje na pylonu alegorická bronzová skupina znázorňující génia historie a hlasy dějin, kterým Palacký uctivě naslouchá. Vpravo a vlevo, nízko u země na výběžcích podstavce se nacházejí bronzové alegorie Útisku a Probuzení národa. Slavnostní odhalení pomníku se konalo 1. července 1912.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77942D3C-BB77-4BED-BD9F-CB876DB7BA9E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20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04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Neobvyklé, ale pro secesní symbolismus typické téma somnambulního spánku, zde Kafka pojal jako nekonvenční studii volného, psychikou nekontrolovaného pohybu, jehož jakoby beztížný stav vyjadřuje několika sochařskými prostředky, mj. i nerovnovážnou kompozicí lukovitě rozvinutou do prostoru a světlem, které zde převádí pevné objemy do malebné hry světelně vibrujících křivek.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007FD0C2-81B8-4EA5-A424-91E77C61A2AA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21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94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Statný kůň stojí na všech čtyřech a v jeho sedle je vojevůdce Žižka ve středověké kroužkové zbroji a v ruce drží palcát. Sochař konzultoval s mnoha historiky i hipology. Například model koně byl vybrán ze státních hřebčinců. Diskuse se týkaly i toho, zda by Žižka neměl mít v roce bibli, jak mu mají vlát vlasy a podobně. Bohumil Kafka však stihl dokončit jen sádrový model a v roce 1942 zemřel.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E8B957D7-64F8-42AB-8718-B1CFCC08893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23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472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 Motivem většiny jeho prací byla žena s květinami zasazená v romanticky řešeném pozadí.</a:t>
            </a:r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5E638C6B-51F1-4862-BC15-A196B21ABA6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26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94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>
              <a:latin typeface="Arial" panose="020B0604020202020204" pitchFamily="34" charset="0"/>
            </a:endParaRPr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4440C8F3-27B0-45B5-A1E5-567810805F1E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32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706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>
              <a:latin typeface="Arial" panose="020B0604020202020204" pitchFamily="34" charset="0"/>
            </a:endParaRPr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636B24D7-8EFA-4224-83F1-24E0959D027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33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0737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Kolem dominantní postavy Jana Husa, jež zde ční nad dohořívající hranicí a je symbolicky obrácena k hlavnímu husitskému chrámu P. Marie před Týnem, se roztáčí jakési pomyslné „kolo dějin“, jehož jedna strana se zvedá v expresívní skupině husitských bojovníků, zatímco druhá strana naopak klesá ve skupině pokořených exulantů obrácených k místu pobělohorských poprav v roce 1621.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168103B6-01CC-445C-BDE7-7A5526C0F8E2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49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069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Hlavní díl pomníku, sedící postavu Františka Palackého ztvárnil Stanislav Sucharda v žule, kterou považoval za nejdůstojnější materiál pro tento účel. Duchovního vůdce a buditele národa obklopuje na pylonu alegorická bronzová skupina znázorňující génia historie a hlasy dějin, kterým Palacký uctivě naslouchá. Vpravo a vlevo, nízko u země na výběžcích podstavce se nacházejí bronzové alegorie Útisku a Probuzení národa. Slavnostní odhalení pomníku se konalo 1. července 1912.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77942D3C-BB77-4BED-BD9F-CB876DB7BA9E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51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640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Neobvyklé, ale pro secesní symbolismus typické téma somnambulního spánku, zde Kafka pojal jako nekonvenční studii volného, psychikou nekontrolovaného pohybu, jehož jakoby beztížný stav vyjadřuje několika sochařskými prostředky, mj. i nerovnovážnou kompozicí lukovitě rozvinutou do prostoru a světlem, které zde převádí pevné objemy do malebné hry světelně vibrujících křivek.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007FD0C2-81B8-4EA5-A424-91E77C61A2AA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52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4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Statný kůň stojí na všech čtyřech a v jeho sedle je vojevůdce Žižka ve středověké kroužkové zbroji a v ruce drží palcát. Sochař konzultoval s mnoha historiky i hipology. Například model koně byl vybrán ze státních hřebčinců. Diskuse se týkaly i toho, zda by Žižka neměl mít v roce bibli, jak mu mají vlát vlasy a podobně. Bohumil Kafka však stihl dokončit jen sádrový model a v roce 1942 zemřel.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E8B957D7-64F8-42AB-8718-B1CFCC08893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54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511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mtClean="0">
                <a:latin typeface="Arial" panose="020B0604020202020204" pitchFamily="34" charset="0"/>
              </a:rPr>
              <a:t> Motivem většiny jeho prací byla žena s květinami zasazená v romanticky řešeném pozadí.</a:t>
            </a:r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lackadder ITC" panose="04020505051007020D02" pitchFamily="82" charset="0"/>
                <a:cs typeface="Arial" panose="020B0604020202020204" pitchFamily="34" charset="0"/>
              </a:defRPr>
            </a:lvl9pPr>
          </a:lstStyle>
          <a:p>
            <a:fld id="{5E638C6B-51F1-4862-BC15-A196B21ABA65}" type="slidenum">
              <a:rPr lang="cs-CZ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57</a:t>
            </a:fld>
            <a:endParaRPr lang="cs-CZ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952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7B9153-639B-4397-A78C-E9BC40CB998E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42B3E-17EC-4FAC-8820-F065F005DC7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6016" y="1600200"/>
            <a:ext cx="3970784" cy="4645025"/>
          </a:xfrm>
        </p:spPr>
        <p:txBody>
          <a:bodyPr anchor="ctr"/>
          <a:lstStyle>
            <a:lvl1pPr marL="342900" indent="-342900">
              <a:buFont typeface="Arial" panose="020B0604020202020204" pitchFamily="34" charset="0"/>
              <a:buChar char="♠"/>
              <a:defRPr sz="3000"/>
            </a:lvl1pPr>
          </a:lstStyle>
          <a:p>
            <a:pPr lvl="0"/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styly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textu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Druhá</a:t>
            </a:r>
            <a:r>
              <a:rPr lang="en-US" dirty="0"/>
              <a:t> </a:t>
            </a:r>
            <a:r>
              <a:rPr lang="en-US" dirty="0" err="1"/>
              <a:t>úroveň</a:t>
            </a:r>
            <a:endParaRPr lang="en-US" dirty="0"/>
          </a:p>
          <a:p>
            <a:pPr lvl="2"/>
            <a:r>
              <a:rPr lang="en-US" dirty="0" err="1"/>
              <a:t>Třetí</a:t>
            </a:r>
            <a:r>
              <a:rPr lang="en-US" dirty="0"/>
              <a:t> </a:t>
            </a:r>
            <a:r>
              <a:rPr lang="en-US" dirty="0" err="1"/>
              <a:t>úroveň</a:t>
            </a:r>
            <a:endParaRPr lang="en-US" dirty="0"/>
          </a:p>
          <a:p>
            <a:pPr lvl="3"/>
            <a:r>
              <a:rPr lang="en-US" dirty="0" err="1"/>
              <a:t>Čtvrtá</a:t>
            </a:r>
            <a:r>
              <a:rPr lang="en-US" dirty="0"/>
              <a:t> </a:t>
            </a:r>
            <a:r>
              <a:rPr lang="en-US" dirty="0" err="1"/>
              <a:t>úroveň</a:t>
            </a:r>
            <a:endParaRPr lang="en-US" dirty="0"/>
          </a:p>
          <a:p>
            <a:pPr lvl="4"/>
            <a:r>
              <a:rPr lang="en-US" dirty="0" err="1"/>
              <a:t>Pátá</a:t>
            </a:r>
            <a:r>
              <a:rPr lang="en-US" dirty="0"/>
              <a:t> </a:t>
            </a:r>
            <a:r>
              <a:rPr lang="en-US" dirty="0" err="1"/>
              <a:t>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DCC533-8196-41BB-8E4E-4299E08495BE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36117-033B-4CFA-AB29-1F93DAE6EC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E5C037-9E66-4261-B994-305C8FF67CAF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49C18-D01F-44E4-9ADF-FCF3087B07D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EE2CC3-FEDD-402D-9770-45E38714FF55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22F44-AE95-4643-AB8D-D7A1C45DB51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BD011A-5E79-49BA-8D3D-12B6696FD71E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02A65-C0AF-474F-B22D-1C8D8B382CE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9CC033-D45C-4404-B7F1-39FDB0F09492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FE07A-603C-4A9F-B0A4-E12ABDDB1C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A3CF79-EDA6-483C-AC18-CEE55C638AE3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0BAF4-2DB5-4AA7-83AF-64DB460501B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2D745F-C3E9-42CC-9D72-0A9E7F02284C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FEBE8-8215-4680-8DF6-C3A2032D5B5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1C082B-1FCE-453F-8A14-3C610814394D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B6A07-DF9D-43CF-B3B2-EF9FBE02C3B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20BF9E-CC0E-438E-A255-F1A3C08820A4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2FD34-C138-428C-B75F-097B00ACAD5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8925" y="188913"/>
            <a:ext cx="2058988" cy="5937250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29325" cy="5937250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2FF4B2-E217-4F52-BC15-2D932BCB0E27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BFD49-9B70-4429-951F-AD19281E718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2D0F4-9F27-44DC-A2B5-25538263B10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002595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2060"/>
                </a:solidFill>
                <a:latin typeface="Calisto MT" panose="020406030505050303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SzPct val="120000"/>
              <a:buFontTx/>
              <a:buBlip>
                <a:blip r:embed="rId2"/>
              </a:buBlip>
              <a:defRPr sz="2400">
                <a:latin typeface="Calisto MT" panose="02040603050505030304" pitchFamily="18" charset="0"/>
              </a:defRPr>
            </a:lvl1pPr>
            <a:lvl2pPr>
              <a:defRPr sz="2000">
                <a:latin typeface="Calisto MT" panose="02040603050505030304" pitchFamily="18" charset="0"/>
              </a:defRPr>
            </a:lvl2pPr>
            <a:lvl3pPr>
              <a:defRPr>
                <a:latin typeface="Calisto MT" panose="020406030505050303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20C9B-D7FD-4E44-BED5-43ACF660038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9281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800080"/>
              </a:buClr>
              <a:buSzPct val="140000"/>
              <a:buFont typeface="Courier New" panose="02070309020205020404" pitchFamily="49" charset="0"/>
              <a:buChar char="o"/>
              <a:defRPr sz="2400">
                <a:latin typeface="Bookman Old Style" panose="02050604050505020204" pitchFamily="18" charset="0"/>
              </a:defRPr>
            </a:lvl1pPr>
            <a:lvl2pPr marL="742950" indent="-285750">
              <a:buFont typeface="Calibri" panose="020F0502020204030204" pitchFamily="34" charset="0"/>
              <a:buChar char="‒"/>
              <a:defRPr sz="2400">
                <a:latin typeface="Bookman Old Style" panose="02050604050505020204" pitchFamily="18" charset="0"/>
              </a:defRPr>
            </a:lvl2pPr>
            <a:lvl3pPr>
              <a:defRPr sz="2400">
                <a:latin typeface="Bookman Old Style" panose="020506040505050202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F6C1-5884-4CAB-9415-069E07D44C0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2616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Au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4464496" cy="4525963"/>
          </a:xfrm>
        </p:spPr>
        <p:txBody>
          <a:bodyPr/>
          <a:lstStyle>
            <a:lvl1pPr marL="342900" indent="-342900">
              <a:buClr>
                <a:srgbClr val="990099"/>
              </a:buClr>
              <a:buSzPct val="120000"/>
              <a:buFont typeface="Courier New" panose="02070309020205020404" pitchFamily="49" charset="0"/>
              <a:buChar char="o"/>
              <a:defRPr sz="2400">
                <a:latin typeface="Calisto MT" panose="02040603050505030304" pitchFamily="18" charset="0"/>
              </a:defRPr>
            </a:lvl1pPr>
            <a:lvl2pPr marL="742950" indent="-285750">
              <a:buClr>
                <a:srgbClr val="990099"/>
              </a:buClr>
              <a:buFont typeface="Arial" panose="020B0604020202020204" pitchFamily="34" charset="0"/>
              <a:buChar char="‒"/>
              <a:defRPr>
                <a:latin typeface="Calisto MT" panose="02040603050505030304" pitchFamily="18" charset="0"/>
              </a:defRPr>
            </a:lvl2pPr>
            <a:lvl3pPr>
              <a:defRPr>
                <a:latin typeface="Calisto MT" panose="020406030505050303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F2D84-3A9D-4D0D-B44F-ECDE95D9DD5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2189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>
            <a:lvl1pPr>
              <a:defRPr sz="3200" b="1">
                <a:solidFill>
                  <a:srgbClr val="002060"/>
                </a:solidFill>
                <a:latin typeface="Calisto MT" panose="020406030505050303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812755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200">
                <a:latin typeface="Calisto MT" panose="02040603050505030304" pitchFamily="18" charset="0"/>
              </a:defRPr>
            </a:lvl1pPr>
            <a:lvl2pPr marL="457200" indent="0">
              <a:buNone/>
              <a:defRPr sz="1200">
                <a:latin typeface="Calisto MT" panose="02040603050505030304" pitchFamily="18" charset="0"/>
              </a:defRPr>
            </a:lvl2pPr>
            <a:lvl3pPr marL="914400" indent="0">
              <a:buNone/>
              <a:defRPr sz="1200">
                <a:latin typeface="Calisto MT" panose="02040603050505030304" pitchFamily="18" charset="0"/>
              </a:defRPr>
            </a:lvl3pPr>
            <a:lvl4pPr marL="1371600" indent="0">
              <a:buNone/>
              <a:defRPr sz="1200">
                <a:latin typeface="Calisto MT" panose="02040603050505030304" pitchFamily="18" charset="0"/>
              </a:defRPr>
            </a:lvl4pPr>
            <a:lvl5pPr marL="1828800" indent="0">
              <a:buNone/>
              <a:defRPr sz="1200"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BE4EC-FD3B-4ED1-99E2-8541C4172A7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4340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18977-43B1-49ED-8777-069C81C53CA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474116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529B3-A84E-4AD7-BB2E-DF6EB826665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49337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9469F-F894-401D-92A3-CCB5E53E8BA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902213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40966"/>
          </a:xfrm>
        </p:spPr>
        <p:txBody>
          <a:bodyPr/>
          <a:lstStyle>
            <a:lvl1pPr>
              <a:defRPr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3E84C-A052-476A-BDA4-FB7D9D2AC3E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4990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177B0-4CA2-4EE0-8773-7D3E074B4D6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80699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F70CB-ABE6-49E4-B7BF-703113E8648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145430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8A6E1-0BD1-4CAA-B4D6-C9B45D4A919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902377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3713B-6131-42C6-AFC4-6373FCF2315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447328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4A413-E92A-4E2A-87E9-51AA0658D98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56893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2D0F4-9F27-44DC-A2B5-25538263B10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05669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2060"/>
                </a:solidFill>
                <a:latin typeface="Calisto MT" panose="020406030505050303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SzPct val="120000"/>
              <a:buFontTx/>
              <a:buBlip>
                <a:blip r:embed="rId2"/>
              </a:buBlip>
              <a:defRPr sz="2400">
                <a:latin typeface="Calisto MT" panose="02040603050505030304" pitchFamily="18" charset="0"/>
              </a:defRPr>
            </a:lvl1pPr>
            <a:lvl2pPr>
              <a:defRPr sz="2000">
                <a:latin typeface="Calisto MT" panose="02040603050505030304" pitchFamily="18" charset="0"/>
              </a:defRPr>
            </a:lvl2pPr>
            <a:lvl3pPr>
              <a:defRPr>
                <a:latin typeface="Calisto MT" panose="020406030505050303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20C9B-D7FD-4E44-BED5-43ACF660038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4330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800080"/>
              </a:buClr>
              <a:buSzPct val="140000"/>
              <a:buFont typeface="Courier New" panose="02070309020205020404" pitchFamily="49" charset="0"/>
              <a:buChar char="o"/>
              <a:defRPr sz="2400">
                <a:latin typeface="Bookman Old Style" panose="02050604050505020204" pitchFamily="18" charset="0"/>
              </a:defRPr>
            </a:lvl1pPr>
            <a:lvl2pPr marL="742950" indent="-285750">
              <a:buFont typeface="Calibri" panose="020F0502020204030204" pitchFamily="34" charset="0"/>
              <a:buChar char="‒"/>
              <a:defRPr sz="2400">
                <a:latin typeface="Bookman Old Style" panose="02050604050505020204" pitchFamily="18" charset="0"/>
              </a:defRPr>
            </a:lvl2pPr>
            <a:lvl3pPr>
              <a:defRPr sz="2400">
                <a:latin typeface="Bookman Old Style" panose="020506040505050202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F6C1-5884-4CAB-9415-069E07D44C0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4430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Au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4464496" cy="4525963"/>
          </a:xfrm>
        </p:spPr>
        <p:txBody>
          <a:bodyPr/>
          <a:lstStyle>
            <a:lvl1pPr marL="342900" indent="-342900">
              <a:buClr>
                <a:srgbClr val="990099"/>
              </a:buClr>
              <a:buSzPct val="120000"/>
              <a:buFont typeface="Courier New" panose="02070309020205020404" pitchFamily="49" charset="0"/>
              <a:buChar char="o"/>
              <a:defRPr sz="2400">
                <a:latin typeface="Calisto MT" panose="02040603050505030304" pitchFamily="18" charset="0"/>
              </a:defRPr>
            </a:lvl1pPr>
            <a:lvl2pPr marL="742950" indent="-285750">
              <a:buClr>
                <a:srgbClr val="990099"/>
              </a:buClr>
              <a:buFont typeface="Arial" panose="020B0604020202020204" pitchFamily="34" charset="0"/>
              <a:buChar char="‒"/>
              <a:defRPr>
                <a:latin typeface="Calisto MT" panose="02040603050505030304" pitchFamily="18" charset="0"/>
              </a:defRPr>
            </a:lvl2pPr>
            <a:lvl3pPr>
              <a:defRPr>
                <a:latin typeface="Calisto MT" panose="02040603050505030304" pitchFamily="18" charset="0"/>
              </a:defRPr>
            </a:lvl3pPr>
            <a:lvl4pPr>
              <a:defRPr>
                <a:latin typeface="Calisto MT" panose="02040603050505030304" pitchFamily="18" charset="0"/>
              </a:defRPr>
            </a:lvl4pPr>
            <a:lvl5pPr>
              <a:defRPr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F2D84-3A9D-4D0D-B44F-ECDE95D9DD5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9742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>
            <a:lvl1pPr>
              <a:defRPr sz="3200" b="1">
                <a:solidFill>
                  <a:srgbClr val="002060"/>
                </a:solidFill>
                <a:latin typeface="Calisto MT" panose="020406030505050303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812755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200">
                <a:latin typeface="Calisto MT" panose="02040603050505030304" pitchFamily="18" charset="0"/>
              </a:defRPr>
            </a:lvl1pPr>
            <a:lvl2pPr marL="457200" indent="0">
              <a:buNone/>
              <a:defRPr sz="1200">
                <a:latin typeface="Calisto MT" panose="02040603050505030304" pitchFamily="18" charset="0"/>
              </a:defRPr>
            </a:lvl2pPr>
            <a:lvl3pPr marL="914400" indent="0">
              <a:buNone/>
              <a:defRPr sz="1200">
                <a:latin typeface="Calisto MT" panose="02040603050505030304" pitchFamily="18" charset="0"/>
              </a:defRPr>
            </a:lvl3pPr>
            <a:lvl4pPr marL="1371600" indent="0">
              <a:buNone/>
              <a:defRPr sz="1200">
                <a:latin typeface="Calisto MT" panose="02040603050505030304" pitchFamily="18" charset="0"/>
              </a:defRPr>
            </a:lvl4pPr>
            <a:lvl5pPr marL="1828800" indent="0">
              <a:buNone/>
              <a:defRPr sz="1200">
                <a:latin typeface="Calisto MT" panose="02040603050505030304" pitchFamily="18" charset="0"/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BE4EC-FD3B-4ED1-99E2-8541C4172A7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7384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18977-43B1-49ED-8777-069C81C53CA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743989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529B3-A84E-4AD7-BB2E-DF6EB826665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57652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9469F-F894-401D-92A3-CCB5E53E8BA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703031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40966"/>
          </a:xfrm>
        </p:spPr>
        <p:txBody>
          <a:bodyPr/>
          <a:lstStyle>
            <a:lvl1pPr>
              <a:defRPr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3E84C-A052-476A-BDA4-FB7D9D2AC3E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863680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177B0-4CA2-4EE0-8773-7D3E074B4D6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80251"/>
      </p:ext>
    </p:extLst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F70CB-ABE6-49E4-B7BF-703113E8648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64265"/>
      </p:ext>
    </p:extLst>
  </p:cSld>
  <p:clrMapOvr>
    <a:masterClrMapping/>
  </p:clrMapOvr>
  <p:transition spd="slow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8A6E1-0BD1-4CAA-B4D6-C9B45D4A919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91435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3713B-6131-42C6-AFC4-6373FCF2315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066828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4A413-E92A-4E2A-87E9-51AA0658D98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6527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88913"/>
            <a:ext cx="8229600" cy="11430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</a:p>
        </p:txBody>
      </p:sp>
      <p:sp>
        <p:nvSpPr>
          <p:cNvPr id="1239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A553526-4377-4BE1-A56E-14F57686B5B8}" type="datetimeFigureOut">
              <a:rPr lang="cs-CZ"/>
              <a:pPr/>
              <a:t>27. 8. 2013</a:t>
            </a:fld>
            <a:endParaRPr lang="cs-CZ"/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243C22-6CAC-4A4C-96E5-77218253F18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F0D0D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FF9900">
                <a:alpha val="46000"/>
              </a:srgbClr>
            </a:gs>
            <a:gs pos="0">
              <a:srgbClr val="990099">
                <a:alpha val="54000"/>
              </a:srgbClr>
            </a:gs>
            <a:gs pos="79000">
              <a:srgbClr val="FFD500">
                <a:alpha val="37000"/>
              </a:srgbClr>
            </a:gs>
            <a:gs pos="52000">
              <a:srgbClr val="FFFF00">
                <a:alpha val="33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1C28BE4-8197-4655-A976-FB0B95174A95}" type="slidenum">
              <a:rPr lang="cs-CZ">
                <a:solidFill>
                  <a:srgbClr val="000000"/>
                </a:solidFill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FF9900">
                <a:alpha val="46000"/>
              </a:srgbClr>
            </a:gs>
            <a:gs pos="0">
              <a:srgbClr val="990099">
                <a:alpha val="54000"/>
              </a:srgbClr>
            </a:gs>
            <a:gs pos="79000">
              <a:srgbClr val="FFD500">
                <a:alpha val="37000"/>
              </a:srgbClr>
            </a:gs>
            <a:gs pos="52000">
              <a:srgbClr val="FFFF00">
                <a:alpha val="33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1C28BE4-8197-4655-A976-FB0B95174A95}" type="slidenum">
              <a:rPr lang="cs-CZ">
                <a:solidFill>
                  <a:srgbClr val="000000"/>
                </a:solidFill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97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ecnidum.cz/cz/virtualni-prohlidka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Zpfg3-tv2X4" TargetMode="Externa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Mohyla_m%C3%ADru_-_Austria.jpg" TargetMode="External"/><Relationship Id="rId13" Type="http://schemas.openxmlformats.org/officeDocument/2006/relationships/hyperlink" Target="http://cs.wikipedia.org/wiki/Soubor:Prag_obecni_d%C3%BBm_gemeindehaus.jpg" TargetMode="External"/><Relationship Id="rId3" Type="http://schemas.openxmlformats.org/officeDocument/2006/relationships/hyperlink" Target="http://commons.wikimedia.org/wiki/File:Luha%C4%8Dovice_-_Jurkovi%C4%8D%C5%AFv_d%C5%AFm.jpg?uselang=cs" TargetMode="External"/><Relationship Id="rId7" Type="http://schemas.openxmlformats.org/officeDocument/2006/relationships/hyperlink" Target="http://cs.wikipedia.org/wiki/Soubor:Divadlo_(Prost%C4%9Bjov-_czech_republic).jpg" TargetMode="External"/><Relationship Id="rId12" Type="http://schemas.openxmlformats.org/officeDocument/2006/relationships/hyperlink" Target="http://cs.wikipedia.org/wiki/Soubor:Osvald_Polivka_1896_Tomas.png" TargetMode="External"/><Relationship Id="rId2" Type="http://schemas.openxmlformats.org/officeDocument/2006/relationships/hyperlink" Target="http://commons.wikimedia.org/wiki/File:Jin%C3%A1_turistick%C3%A1_stavba_-_are%C3%A1l_Pustevny5.JPG?uselang=cs" TargetMode="External"/><Relationship Id="rId1" Type="http://schemas.openxmlformats.org/officeDocument/2006/relationships/slideLayout" Target="../slideLayouts/slideLayout30.xml"/><Relationship Id="rId6" Type="http://schemas.openxmlformats.org/officeDocument/2006/relationships/hyperlink" Target="http://cs.wikipedia.org/wiki/Soubor:Kotera_Jan_-_Desigh_of_a_House_in_Pilsen_218.jpg" TargetMode="External"/><Relationship Id="rId11" Type="http://schemas.openxmlformats.org/officeDocument/2006/relationships/hyperlink" Target="http://cs.wikipedia.org/wiki/Soubor:Prag_Prague_Cafe_im_Hauptbahnhof_Totale_(2005).JPG" TargetMode="External"/><Relationship Id="rId5" Type="http://schemas.openxmlformats.org/officeDocument/2006/relationships/hyperlink" Target="http://www.stavebnictvi3000.cz/clanky/vyroci-jana-kotery/" TargetMode="External"/><Relationship Id="rId10" Type="http://schemas.openxmlformats.org/officeDocument/2006/relationships/hyperlink" Target="http://cs.wikipedia.org/wiki/Soubor:Prag_Prague_Hauptbahnhof_Eingang_(2005).JPG" TargetMode="External"/><Relationship Id="rId4" Type="http://schemas.openxmlformats.org/officeDocument/2006/relationships/hyperlink" Target="http://cs.wikipedia.org/wiki/Soubor:Jan_Kotera_1914_Bufka.png" TargetMode="External"/><Relationship Id="rId9" Type="http://schemas.openxmlformats.org/officeDocument/2006/relationships/hyperlink" Target="http://cs.wikipedia.org/wiki/Soubor:Mohyla_miru_2.jpg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farm4.staticflickr.com/3410/3230779845_f05ae0f1cb_b.jpg" TargetMode="External"/><Relationship Id="rId3" Type="http://schemas.openxmlformats.org/officeDocument/2006/relationships/hyperlink" Target="http://cs.wikipedia.org/wiki/Soubor:Prague_hus_statue.jpg" TargetMode="External"/><Relationship Id="rId7" Type="http://schemas.openxmlformats.org/officeDocument/2006/relationships/hyperlink" Target="http://img.radio.cz/pictures/c/socharstvi/kafka_bohumilx.jpg" TargetMode="External"/><Relationship Id="rId2" Type="http://schemas.openxmlformats.org/officeDocument/2006/relationships/hyperlink" Target="http://commons.wikimedia.org/wiki/File:%C5%A0aloun-Jungfrau_und_Teufel.jpg" TargetMode="External"/><Relationship Id="rId1" Type="http://schemas.openxmlformats.org/officeDocument/2006/relationships/slideLayout" Target="../slideLayouts/slideLayout30.xml"/><Relationship Id="rId6" Type="http://schemas.openxmlformats.org/officeDocument/2006/relationships/hyperlink" Target="http://cs.wikipedia.org/wiki/Soubor:Frantisek_Palacky_monument_(global).JPG" TargetMode="External"/><Relationship Id="rId11" Type="http://schemas.openxmlformats.org/officeDocument/2006/relationships/hyperlink" Target="http://cs.wikipedia.org/wiki/Soubor:Jan_Zizka_Vitkov_Prague_CZ_007.jpg" TargetMode="External"/><Relationship Id="rId5" Type="http://schemas.openxmlformats.org/officeDocument/2006/relationships/hyperlink" Target="http://commons.wikimedia.org/wiki/File:Frantisek_Palacky_monumet_-_detail.jpg?uselang=cs" TargetMode="External"/><Relationship Id="rId10" Type="http://schemas.openxmlformats.org/officeDocument/2006/relationships/hyperlink" Target="http://commons.wikimedia.org/wiki/File:Statue_of_Josef_M%C3%A1nes_by_Bohumil_Kafka_01.jpg" TargetMode="External"/><Relationship Id="rId4" Type="http://schemas.openxmlformats.org/officeDocument/2006/relationships/hyperlink" Target="http://commons.wikimedia.org/wiki/File:Frantisek_Palacky_monument.jpg?uselang=cs" TargetMode="External"/><Relationship Id="rId9" Type="http://schemas.openxmlformats.org/officeDocument/2006/relationships/hyperlink" Target="http://img8.rajce.idnes.cz/d0801/6/6045/6045214_accc46d23502247c98bf956a01ec4657/thumb/58.jpg?ver=0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ecnidum.cz/cz/virtualni-prohlidka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Zpfg3-tv2X4" TargetMode="External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Mohyla_m%C3%ADru_-_Austria.jpg" TargetMode="External"/><Relationship Id="rId13" Type="http://schemas.openxmlformats.org/officeDocument/2006/relationships/hyperlink" Target="http://cs.wikipedia.org/wiki/Soubor:Prag_obecni_d%C3%BBm_gemeindehaus.jpg" TargetMode="External"/><Relationship Id="rId3" Type="http://schemas.openxmlformats.org/officeDocument/2006/relationships/hyperlink" Target="http://commons.wikimedia.org/wiki/File:Luha%C4%8Dovice_-_Jurkovi%C4%8D%C5%AFv_d%C5%AFm.jpg?uselang=cs" TargetMode="External"/><Relationship Id="rId7" Type="http://schemas.openxmlformats.org/officeDocument/2006/relationships/hyperlink" Target="http://cs.wikipedia.org/wiki/Soubor:Divadlo_(Prost%C4%9Bjov-_czech_republic).jpg" TargetMode="External"/><Relationship Id="rId12" Type="http://schemas.openxmlformats.org/officeDocument/2006/relationships/hyperlink" Target="http://cs.wikipedia.org/wiki/Soubor:Osvald_Polivka_1896_Tomas.png" TargetMode="External"/><Relationship Id="rId2" Type="http://schemas.openxmlformats.org/officeDocument/2006/relationships/hyperlink" Target="http://commons.wikimedia.org/wiki/File:Jin%C3%A1_turistick%C3%A1_stavba_-_are%C3%A1l_Pustevny5.JPG?uselang=cs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://cs.wikipedia.org/wiki/Soubor:Kotera_Jan_-_Desigh_of_a_House_in_Pilsen_218.jpg" TargetMode="External"/><Relationship Id="rId11" Type="http://schemas.openxmlformats.org/officeDocument/2006/relationships/hyperlink" Target="http://cs.wikipedia.org/wiki/Soubor:Prag_Prague_Cafe_im_Hauptbahnhof_Totale_(2005).JPG" TargetMode="External"/><Relationship Id="rId5" Type="http://schemas.openxmlformats.org/officeDocument/2006/relationships/hyperlink" Target="http://www.stavebnictvi3000.cz/clanky/vyroci-jana-kotery/" TargetMode="External"/><Relationship Id="rId10" Type="http://schemas.openxmlformats.org/officeDocument/2006/relationships/hyperlink" Target="http://cs.wikipedia.org/wiki/Soubor:Prag_Prague_Hauptbahnhof_Eingang_(2005).JPG" TargetMode="External"/><Relationship Id="rId4" Type="http://schemas.openxmlformats.org/officeDocument/2006/relationships/hyperlink" Target="http://cs.wikipedia.org/wiki/Soubor:Jan_Kotera_1914_Bufka.png" TargetMode="External"/><Relationship Id="rId9" Type="http://schemas.openxmlformats.org/officeDocument/2006/relationships/hyperlink" Target="http://cs.wikipedia.org/wiki/Soubor:Mohyla_miru_2.jpg" TargetMode="Externa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farm4.staticflickr.com/3410/3230779845_f05ae0f1cb_b.jpg" TargetMode="External"/><Relationship Id="rId3" Type="http://schemas.openxmlformats.org/officeDocument/2006/relationships/hyperlink" Target="http://cs.wikipedia.org/wiki/Soubor:Prague_hus_statue.jpg" TargetMode="External"/><Relationship Id="rId7" Type="http://schemas.openxmlformats.org/officeDocument/2006/relationships/hyperlink" Target="http://img.radio.cz/pictures/c/socharstvi/kafka_bohumilx.jpg" TargetMode="External"/><Relationship Id="rId2" Type="http://schemas.openxmlformats.org/officeDocument/2006/relationships/hyperlink" Target="http://commons.wikimedia.org/wiki/File:%C5%A0aloun-Jungfrau_und_Teufel.jpg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://cs.wikipedia.org/wiki/Soubor:Frantisek_Palacky_monument_(global).JPG" TargetMode="External"/><Relationship Id="rId11" Type="http://schemas.openxmlformats.org/officeDocument/2006/relationships/hyperlink" Target="http://cs.wikipedia.org/wiki/Soubor:Jan_Zizka_Vitkov_Prague_CZ_007.jpg" TargetMode="External"/><Relationship Id="rId5" Type="http://schemas.openxmlformats.org/officeDocument/2006/relationships/hyperlink" Target="http://commons.wikimedia.org/wiki/File:Frantisek_Palacky_monumet_-_detail.jpg?uselang=cs" TargetMode="External"/><Relationship Id="rId10" Type="http://schemas.openxmlformats.org/officeDocument/2006/relationships/hyperlink" Target="http://commons.wikimedia.org/wiki/File:Statue_of_Josef_M%C3%A1nes_by_Bohumil_Kafka_01.jpg" TargetMode="External"/><Relationship Id="rId4" Type="http://schemas.openxmlformats.org/officeDocument/2006/relationships/hyperlink" Target="http://commons.wikimedia.org/wiki/File:Frantisek_Palacky_monument.jpg?uselang=cs" TargetMode="External"/><Relationship Id="rId9" Type="http://schemas.openxmlformats.org/officeDocument/2006/relationships/hyperlink" Target="http://img8.rajce.idnes.cz/d0801/6/6045/6045214_accc46d23502247c98bf956a01ec4657/thumb/58.jpg?ver=0" TargetMode="Externa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692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>
                    <a:solidFill>
                      <a:srgbClr val="990099">
                        <a:alpha val="5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>
                    <a:solidFill>
                      <a:srgbClr val="990099">
                        <a:alpha val="32000"/>
                      </a:srgbClr>
                    </a:solidFill>
                  </a:tcPr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VY_32_INOVACE_05B_20_Secese III</a:t>
                      </a: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19.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20.04.2013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719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0235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379413"/>
            <a:ext cx="8229600" cy="746125"/>
          </a:xfrm>
        </p:spPr>
        <p:txBody>
          <a:bodyPr/>
          <a:lstStyle/>
          <a:p>
            <a:pPr>
              <a:defRPr/>
            </a:pPr>
            <a:r>
              <a:rPr lang="cs-CZ" sz="3200" b="0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ANOTACE</a:t>
            </a:r>
            <a:endParaRPr lang="cs-CZ" sz="3600" b="0" dirty="0" smtClean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323850" y="1125538"/>
            <a:ext cx="8569325" cy="5256212"/>
          </a:xfrm>
        </p:spPr>
        <p:txBody>
          <a:bodyPr>
            <a:noAutofit/>
          </a:bodyPr>
          <a:lstStyle/>
          <a:p>
            <a:pPr marL="0" indent="0">
              <a:buFontTx/>
              <a:buNone/>
              <a:defRPr/>
            </a:pPr>
            <a:r>
              <a:rPr lang="cs-CZ" sz="1500" dirty="0">
                <a:latin typeface="Calibri" panose="020F0502020204030204" pitchFamily="34" charset="0"/>
              </a:rPr>
              <a:t>Prezentace je určena pro výklad, opakování a upevnění nového tématu z historie umění. Její součástí </a:t>
            </a:r>
            <a:r>
              <a:rPr lang="cs-CZ" sz="1500" dirty="0" smtClean="0">
                <a:latin typeface="Calibri" panose="020F0502020204030204" pitchFamily="34" charset="0"/>
              </a:rPr>
              <a:t>je </a:t>
            </a:r>
            <a:r>
              <a:rPr lang="cs-CZ" sz="1500" dirty="0">
                <a:latin typeface="Calibri" panose="020F0502020204030204" pitchFamily="34" charset="0"/>
              </a:rPr>
              <a:t>motivační </a:t>
            </a:r>
            <a:r>
              <a:rPr lang="cs-CZ" sz="1500" dirty="0" smtClean="0">
                <a:latin typeface="Calibri" panose="020F0502020204030204" pitchFamily="34" charset="0"/>
              </a:rPr>
              <a:t>úkol formou práce s internetem </a:t>
            </a:r>
            <a:r>
              <a:rPr lang="cs-CZ" sz="1500" dirty="0">
                <a:latin typeface="Calibri" panose="020F0502020204030204" pitchFamily="34" charset="0"/>
              </a:rPr>
              <a:t>pro interaktivní zapojení žáků do vyučovacího procesu.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Je věnována českému secesnímu umění. Obsahově navazuje na úvodní část o secesní architektuře a užitém umění ve světě a část věnovanou evropskému secesnímu malířství a sochařství, kterou dále rozvíjí. Žáci se jejím prostřednictvím seznámí s nejvýznamnějšími </a:t>
            </a:r>
            <a:r>
              <a:rPr lang="cs-CZ" sz="1500" dirty="0">
                <a:latin typeface="Calibri" panose="020F0502020204030204" pitchFamily="34" charset="0"/>
              </a:rPr>
              <a:t>osobnostmi </a:t>
            </a:r>
            <a:r>
              <a:rPr lang="cs-CZ" sz="1500" dirty="0" smtClean="0">
                <a:latin typeface="Calibri" panose="020F0502020204030204" pitchFamily="34" charset="0"/>
              </a:rPr>
              <a:t>české secese a </a:t>
            </a:r>
            <a:r>
              <a:rPr lang="cs-CZ" sz="1500" dirty="0">
                <a:latin typeface="Calibri" panose="020F0502020204030204" pitchFamily="34" charset="0"/>
              </a:rPr>
              <a:t>jejich </a:t>
            </a:r>
            <a:r>
              <a:rPr lang="cs-CZ" sz="1500" dirty="0" smtClean="0">
                <a:latin typeface="Calibri" panose="020F0502020204030204" pitchFamily="34" charset="0"/>
              </a:rPr>
              <a:t>dílem.</a:t>
            </a:r>
            <a:r>
              <a:rPr lang="cs-CZ" sz="1500" dirty="0">
                <a:latin typeface="Calibri" panose="020F0502020204030204" pitchFamily="34" charset="0"/>
              </a:rPr>
              <a:t> </a:t>
            </a:r>
            <a:endParaRPr lang="cs-CZ" sz="1500" dirty="0" smtClean="0">
              <a:latin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Jako motivační prvek je do prezentace zařazena práce s filmovým dokumentem na internetu pro interaktivní </a:t>
            </a:r>
            <a:r>
              <a:rPr lang="cs-CZ" sz="1500" dirty="0">
                <a:latin typeface="Calibri" panose="020F0502020204030204" pitchFamily="34" charset="0"/>
              </a:rPr>
              <a:t>zapojení žáků do </a:t>
            </a:r>
            <a:r>
              <a:rPr lang="cs-CZ" sz="1500" dirty="0" smtClean="0">
                <a:latin typeface="Calibri" panose="020F0502020204030204" pitchFamily="34" charset="0"/>
              </a:rPr>
              <a:t>tématu. Po úvodu </a:t>
            </a:r>
            <a:r>
              <a:rPr lang="cs-CZ" sz="1500" dirty="0">
                <a:latin typeface="Calibri" panose="020F0502020204030204" pitchFamily="34" charset="0"/>
              </a:rPr>
              <a:t>výkladu </a:t>
            </a:r>
            <a:r>
              <a:rPr lang="cs-CZ" sz="1500" dirty="0" smtClean="0">
                <a:latin typeface="Calibri" panose="020F0502020204030204" pitchFamily="34" charset="0"/>
              </a:rPr>
              <a:t>o českém secesním malířství žáci shlédnou krátkou šestiminutovou ukázku o Alfonsi Muchovi, s jehož životem a tvorbou se již seznámili v předešlé hodině, kde bylo toto téma zařazeno v rámci výkladu o  evropském secesním malířství (odkaz na adresu internetové stránky s ukázkou a úkoly </a:t>
            </a:r>
            <a:r>
              <a:rPr lang="cs-CZ" sz="1500" dirty="0" smtClean="0">
                <a:latin typeface="Calibri" panose="020F0502020204030204" pitchFamily="34" charset="0"/>
              </a:rPr>
              <a:t>pro </a:t>
            </a:r>
            <a:r>
              <a:rPr lang="cs-CZ" sz="1500" dirty="0" smtClean="0">
                <a:latin typeface="Calibri" panose="020F0502020204030204" pitchFamily="34" charset="0"/>
              </a:rPr>
              <a:t>žáky je na snímku č. 25). Tímto dokumentem si mohou osobnost A. Muchy připomenout a doplnit si interaktivní formou nové informace o tomto slavném Čechovi. Po shlédnutí ukázky následuje diskuse, během níž žáci odpovídají na otázky na snímku č. 26 a kliknutím na plochu snímku si ověřují správnost odpovědí. Stránka </a:t>
            </a:r>
            <a:r>
              <a:rPr lang="cs-CZ" sz="1500" dirty="0" smtClean="0">
                <a:latin typeface="Calibri" panose="020F0502020204030204" pitchFamily="34" charset="0"/>
              </a:rPr>
              <a:t>č. 27 </a:t>
            </a:r>
            <a:r>
              <a:rPr lang="cs-CZ" sz="1500" dirty="0" smtClean="0">
                <a:latin typeface="Calibri" panose="020F0502020204030204" pitchFamily="34" charset="0"/>
              </a:rPr>
              <a:t>obsahuje komentář k obsahu ukázky.</a:t>
            </a:r>
          </a:p>
          <a:p>
            <a:pPr marL="0" indent="0">
              <a:buFontTx/>
              <a:buNone/>
              <a:defRPr/>
            </a:pPr>
            <a:r>
              <a:rPr lang="cs-CZ" sz="1500" dirty="0">
                <a:latin typeface="Calibri" panose="020F0502020204030204" pitchFamily="34" charset="0"/>
              </a:rPr>
              <a:t>P</a:t>
            </a:r>
            <a:r>
              <a:rPr lang="cs-CZ" sz="1500" dirty="0" smtClean="0">
                <a:latin typeface="Calibri" panose="020F0502020204030204" pitchFamily="34" charset="0"/>
              </a:rPr>
              <a:t>odle </a:t>
            </a:r>
            <a:r>
              <a:rPr lang="cs-CZ" sz="1500" dirty="0">
                <a:latin typeface="Calibri" panose="020F0502020204030204" pitchFamily="34" charset="0"/>
              </a:rPr>
              <a:t>časových možností </a:t>
            </a:r>
            <a:r>
              <a:rPr lang="cs-CZ" sz="1500" dirty="0" smtClean="0">
                <a:latin typeface="Calibri" panose="020F0502020204030204" pitchFamily="34" charset="0"/>
              </a:rPr>
              <a:t>lze využít i odkaz na internetovou stránku s virtuální prohlídkou Obecního domu v Praze v části věnované české secesní architektuře (viz snímek č. 15).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Látka je určena pro studenty 2. ročníků čtyřletého a 3. ročníků šestiletého gymnázia.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Může být využita i jako podklad pro samostatné studium žáka.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Vzdělávací cíle:</a:t>
            </a: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doplnit </a:t>
            </a:r>
            <a:r>
              <a:rPr lang="cs-CZ" sz="1500" dirty="0">
                <a:latin typeface="Calibri" panose="020F0502020204030204" pitchFamily="34" charset="0"/>
              </a:rPr>
              <a:t>probrané učivo o </a:t>
            </a:r>
            <a:r>
              <a:rPr lang="cs-CZ" sz="1500" dirty="0" smtClean="0">
                <a:latin typeface="Calibri" panose="020F0502020204030204" pitchFamily="34" charset="0"/>
              </a:rPr>
              <a:t>vzniku, charakteristice a vývoji </a:t>
            </a:r>
            <a:r>
              <a:rPr lang="cs-CZ" sz="1500" dirty="0">
                <a:latin typeface="Calibri" panose="020F0502020204030204" pitchFamily="34" charset="0"/>
              </a:rPr>
              <a:t>secesního </a:t>
            </a:r>
            <a:r>
              <a:rPr lang="cs-CZ" sz="1500" dirty="0" smtClean="0">
                <a:latin typeface="Calibri" panose="020F0502020204030204" pitchFamily="34" charset="0"/>
              </a:rPr>
              <a:t>slohu</a:t>
            </a: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seznámit žáky se stěžejními osobnostmi české secese a jejich díly</a:t>
            </a:r>
            <a:endParaRPr lang="cs-CZ" sz="1500" dirty="0">
              <a:latin typeface="Calibri" panose="020F0502020204030204" pitchFamily="34" charset="0"/>
            </a:endParaRP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zopakovat a doplnit interaktivní formou informace o Alfonsi Muchovi</a:t>
            </a:r>
          </a:p>
        </p:txBody>
      </p:sp>
    </p:spTree>
    <p:extLst>
      <p:ext uri="{BB962C8B-B14F-4D97-AF65-F5344CB8AC3E}">
        <p14:creationId xmlns:p14="http://schemas.microsoft.com/office/powerpoint/2010/main" val="128124940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168"/>
            <a:ext cx="6155055" cy="6858000"/>
          </a:xfrm>
          <a:prstGeom prst="rect">
            <a:avLst/>
          </a:prstGeom>
        </p:spPr>
      </p:pic>
      <p:sp>
        <p:nvSpPr>
          <p:cNvPr id="4" name="WordArt 4" descr="k--k"/>
          <p:cNvSpPr>
            <a:spLocks noChangeArrowheads="1" noChangeShapeType="1" noTextEdit="1"/>
          </p:cNvSpPr>
          <p:nvPr/>
        </p:nvSpPr>
        <p:spPr bwMode="auto">
          <a:xfrm>
            <a:off x="647564" y="3068960"/>
            <a:ext cx="7848872" cy="1944216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  <p:txBody>
          <a:bodyPr wrap="none" fromWordArt="1">
            <a:prstTxWarp prst="textPlain">
              <a:avLst>
                <a:gd name="adj" fmla="val 50190"/>
              </a:avLst>
            </a:prstTxWarp>
          </a:bodyPr>
          <a:lstStyle/>
          <a:p>
            <a:pPr algn="ctr" eaLnBrk="0" hangingPunct="0">
              <a:defRPr/>
            </a:pPr>
            <a:r>
              <a:rPr lang="cs-CZ" sz="3600" kern="10" dirty="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SECESE III</a:t>
            </a:r>
          </a:p>
        </p:txBody>
      </p:sp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8656638" y="6488113"/>
            <a:ext cx="469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83716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4" descr="k--k"/>
          <p:cNvSpPr>
            <a:spLocks noChangeArrowheads="1" noChangeShapeType="1" noTextEdit="1"/>
          </p:cNvSpPr>
          <p:nvPr/>
        </p:nvSpPr>
        <p:spPr bwMode="auto">
          <a:xfrm>
            <a:off x="395536" y="2852936"/>
            <a:ext cx="8496944" cy="1944216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  <p:txBody>
          <a:bodyPr wrap="none" fromWordArt="1">
            <a:prstTxWarp prst="textPlain">
              <a:avLst>
                <a:gd name="adj" fmla="val 50190"/>
              </a:avLst>
            </a:prstTxWarp>
          </a:bodyPr>
          <a:lstStyle/>
          <a:p>
            <a:pPr algn="ctr" eaLnBrk="0" hangingPunct="0">
              <a:defRPr/>
            </a:pPr>
            <a:r>
              <a:rPr lang="cs-CZ" sz="3600" kern="10" dirty="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ČESKÁ SECESE</a:t>
            </a:r>
          </a:p>
        </p:txBody>
      </p:sp>
    </p:spTree>
    <p:extLst>
      <p:ext uri="{BB962C8B-B14F-4D97-AF65-F5344CB8AC3E}">
        <p14:creationId xmlns:p14="http://schemas.microsoft.com/office/powerpoint/2010/main" val="262443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eaLnBrk="1" hangingPunct="1">
              <a:defRPr/>
            </a:pPr>
            <a:r>
              <a:rPr lang="cs-CZ" sz="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</a:rPr>
              <a:t>ARCHITEKTURA</a:t>
            </a:r>
            <a:endParaRPr lang="cs-CZ" dirty="0" smtClean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fornian FB" pitchFamily="18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84313"/>
            <a:ext cx="5761037" cy="55451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česká secesní architektura se vyvíjela v souvislosti s vídeňskou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90. léta – přežívající </a:t>
            </a:r>
            <a:r>
              <a:rPr lang="cs-CZ" sz="2200" dirty="0" smtClean="0"/>
              <a:t>historismus</a:t>
            </a:r>
          </a:p>
          <a:p>
            <a:pPr lvl="1"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neorenezance</a:t>
            </a:r>
            <a:r>
              <a:rPr lang="cs-CZ" sz="2200" dirty="0" smtClean="0"/>
              <a:t>, později v období </a:t>
            </a:r>
            <a:r>
              <a:rPr lang="cs-CZ" sz="2200" dirty="0" err="1" smtClean="0"/>
              <a:t>neobaroka</a:t>
            </a:r>
            <a:r>
              <a:rPr lang="cs-CZ" sz="2200" dirty="0" smtClean="0"/>
              <a:t> 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secese – první důsledný </a:t>
            </a:r>
            <a:r>
              <a:rPr lang="cs-CZ" sz="2200" dirty="0" err="1" smtClean="0"/>
              <a:t>antihistorizující</a:t>
            </a:r>
            <a:r>
              <a:rPr lang="cs-CZ" sz="2200" dirty="0" smtClean="0"/>
              <a:t> sloh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nové podněty v lidové architektuře</a:t>
            </a:r>
            <a:endParaRPr lang="cs-CZ" sz="2200" dirty="0"/>
          </a:p>
          <a:p>
            <a:pPr marL="0" indent="0" eaLnBrk="1" hangingPunct="1"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None/>
              <a:defRPr/>
            </a:pPr>
            <a:r>
              <a:rPr lang="cs-CZ" sz="2800" b="1" dirty="0" smtClean="0">
                <a:solidFill>
                  <a:srgbClr val="A828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600" b="1" dirty="0" smtClean="0">
                <a:solidFill>
                  <a:srgbClr val="A828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Dušan Jurkovič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(1868 – 1947)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000" dirty="0"/>
              <a:t>slovenský </a:t>
            </a:r>
            <a:r>
              <a:rPr lang="cs-CZ" sz="2000" dirty="0" smtClean="0"/>
              <a:t>architekt, který </a:t>
            </a:r>
            <a:r>
              <a:rPr lang="cs-CZ" sz="2000" dirty="0"/>
              <a:t>tvořil i v Českých zemích</a:t>
            </a:r>
            <a:endParaRPr lang="cs-CZ" sz="2000" dirty="0" smtClean="0"/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/>
              <a:t>horské chaty na Pustevnách v Beskydech a lázeňské domy v </a:t>
            </a:r>
            <a:r>
              <a:rPr lang="cs-CZ" sz="2000" dirty="0" smtClean="0"/>
              <a:t>Luhačovicích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jeho stavby provedeny ve dřevu a kameni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jejich malebnost umocňuje živá barevnost a dekorativní detail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084888" y="1844675"/>
            <a:ext cx="2897187" cy="4295775"/>
            <a:chOff x="6084168" y="1692303"/>
            <a:chExt cx="2898550" cy="429553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 flipH="1">
              <a:off x="5615852" y="2325796"/>
              <a:ext cx="3835182" cy="25681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Rectangle 4"/>
            <p:cNvSpPr/>
            <p:nvPr/>
          </p:nvSpPr>
          <p:spPr>
            <a:xfrm>
              <a:off x="6084168" y="5463989"/>
              <a:ext cx="2898550" cy="5238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cs-CZ" kern="0" dirty="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1. Chata na Pustevnách</a:t>
              </a:r>
              <a:endParaRPr lang="cs-CZ" sz="2800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1797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419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cs-CZ" dirty="0"/>
              <a:t>Jurkovičův </a:t>
            </a:r>
            <a:r>
              <a:rPr lang="cs-CZ" dirty="0" smtClean="0"/>
              <a:t>lázeňský dům </a:t>
            </a:r>
            <a:r>
              <a:rPr lang="cs-CZ" dirty="0"/>
              <a:t>(</a:t>
            </a:r>
            <a:r>
              <a:rPr lang="cs-CZ" dirty="0" smtClean="0"/>
              <a:t>Luhačovice)</a:t>
            </a:r>
            <a:endParaRPr lang="cs-CZ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71550" y="1614488"/>
            <a:ext cx="7450138" cy="5127625"/>
            <a:chOff x="899592" y="1340768"/>
            <a:chExt cx="7449958" cy="5127180"/>
          </a:xfrm>
        </p:grpSpPr>
        <p:pic>
          <p:nvPicPr>
            <p:cNvPr id="14340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1340768"/>
              <a:ext cx="7449958" cy="5127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1" name="TextBox 3"/>
            <p:cNvSpPr txBox="1">
              <a:spLocks noChangeArrowheads="1"/>
            </p:cNvSpPr>
            <p:nvPr/>
          </p:nvSpPr>
          <p:spPr bwMode="auto">
            <a:xfrm>
              <a:off x="7668344" y="6098616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416429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Jan </a:t>
            </a:r>
            <a:r>
              <a:rPr lang="cs-CZ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Kotěra</a:t>
            </a: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(1871 – 1923)</a:t>
            </a:r>
            <a:endParaRPr lang="cs-CZ" b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3779838" y="1628775"/>
            <a:ext cx="5113337" cy="49688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architekt, reprezentant racionálního, funkčního pojetí</a:t>
            </a:r>
          </a:p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žák Otto Wagnera</a:t>
            </a:r>
          </a:p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první secesní stavba pojatá v jednotném stylu - dům č. p. 762, tzv. Peterkův dům na Václavském náměstí z let 1899-1900, s dekorativní fasádou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55650" y="1628775"/>
            <a:ext cx="2722563" cy="4306888"/>
            <a:chOff x="755576" y="1628800"/>
            <a:chExt cx="2721907" cy="4306607"/>
          </a:xfrm>
        </p:grpSpPr>
        <p:pic>
          <p:nvPicPr>
            <p:cNvPr id="57349" name="Picture 5" descr="http://upload.wikimedia.org/wikipedia/commons/d/dd/Jan_Kotera_1914_Bufka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628800"/>
              <a:ext cx="2563692" cy="3914827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66" name="TextBox 4"/>
            <p:cNvSpPr txBox="1">
              <a:spLocks noChangeArrowheads="1"/>
            </p:cNvSpPr>
            <p:nvPr/>
          </p:nvSpPr>
          <p:spPr bwMode="auto">
            <a:xfrm>
              <a:off x="3117443" y="5566075"/>
              <a:ext cx="360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809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93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800" b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Peterkův dům na Václavském náměstí v </a:t>
            </a:r>
            <a:r>
              <a:rPr lang="cs-CZ" sz="3800" b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Praze,1899-1900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66825" y="1557338"/>
            <a:ext cx="6977063" cy="5149850"/>
            <a:chOff x="1065460" y="846138"/>
            <a:chExt cx="6978352" cy="5149998"/>
          </a:xfrm>
        </p:grpSpPr>
        <p:pic>
          <p:nvPicPr>
            <p:cNvPr id="58373" name="Picture 5" descr="http://www.stavebnictvi3000.cz/obr/xlarge/2011/06_kaspar_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65460" y="846138"/>
              <a:ext cx="6690961" cy="501823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89" name="TextBox 3"/>
            <p:cNvSpPr txBox="1">
              <a:spLocks noChangeArrowheads="1"/>
            </p:cNvSpPr>
            <p:nvPr/>
          </p:nvSpPr>
          <p:spPr bwMode="auto">
            <a:xfrm>
              <a:off x="7716478" y="5626804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23447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>
              <a:defRPr/>
            </a:pPr>
            <a:r>
              <a:rPr lang="pl-PL" smtClean="0"/>
              <a:t>Návrh domu v Plzni (1897)</a:t>
            </a:r>
            <a:endParaRPr lang="cs-CZ" smtClean="0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051050" y="1557338"/>
            <a:ext cx="5411788" cy="4895850"/>
            <a:chOff x="2051720" y="1395976"/>
            <a:chExt cx="5411788" cy="4896929"/>
          </a:xfrm>
        </p:grpSpPr>
        <p:pic>
          <p:nvPicPr>
            <p:cNvPr id="137218" name="Picture 2" descr="http://upload.wikimedia.org/wikipedia/commons/6/64/Kotera_Jan_-_Desigh_of_a_House_in_Pilsen_21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51720" y="1395976"/>
              <a:ext cx="5411788" cy="45174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13" name="TextBox 3"/>
            <p:cNvSpPr txBox="1">
              <a:spLocks noChangeArrowheads="1"/>
            </p:cNvSpPr>
            <p:nvPr/>
          </p:nvSpPr>
          <p:spPr bwMode="auto">
            <a:xfrm>
              <a:off x="7136174" y="5923573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36936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Národní dům v Prostějově</a:t>
            </a:r>
            <a:endParaRPr lang="cs-CZ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9397" name="Picture 5" descr="http://upload.wikimedia.org/wikipedia/commons/b/b5/Divadlo_%28Prost%C4%9Bjov-_czech_republic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420813"/>
            <a:ext cx="6337300" cy="475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7524750" y="6092825"/>
            <a:ext cx="327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98356219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74787"/>
          </a:xfrm>
        </p:spPr>
        <p:txBody>
          <a:bodyPr/>
          <a:lstStyle/>
          <a:p>
            <a:pPr eaLnBrk="1" hangingPunct="1">
              <a:defRPr/>
            </a:pPr>
            <a:r>
              <a:rPr lang="cs-CZ" sz="5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Josef Fanta</a:t>
            </a:r>
            <a:br>
              <a:rPr lang="cs-CZ" sz="5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(1856 – 1954)</a:t>
            </a:r>
            <a:endParaRPr lang="cs-CZ" sz="32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171450" y="3508375"/>
            <a:ext cx="5067300" cy="301625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cs-CZ" sz="2200" dirty="0" smtClean="0">
                <a:latin typeface="Bookman Old Style" panose="02050604050505020204" pitchFamily="18" charset="0"/>
              </a:rPr>
              <a:t>po studiích se stal asistentem Josefa Zítka (svého profesora a architekta, autora např. Národního divadla, </a:t>
            </a:r>
            <a:r>
              <a:rPr lang="cs-CZ" sz="2200" dirty="0" smtClean="0">
                <a:latin typeface="Bookman Old Style" panose="02050604050505020204" pitchFamily="18" charset="0"/>
              </a:rPr>
              <a:t>Rudolfina) při stavbě Národního </a:t>
            </a:r>
            <a:r>
              <a:rPr lang="cs-CZ" sz="2200" dirty="0" smtClean="0">
                <a:latin typeface="Bookman Old Style" panose="02050604050505020204" pitchFamily="18" charset="0"/>
              </a:rPr>
              <a:t>divadla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200" dirty="0" smtClean="0">
                <a:latin typeface="Bookman Old Style" panose="02050604050505020204" pitchFamily="18" charset="0"/>
              </a:rPr>
              <a:t>působil jako asistent na České technice a profesor na ČVUT; byl členem České akademie věd a umění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580063" y="4337050"/>
            <a:ext cx="3576637" cy="2270125"/>
            <a:chOff x="4894516" y="4517055"/>
            <a:chExt cx="3576620" cy="2269569"/>
          </a:xfrm>
        </p:grpSpPr>
        <p:sp>
          <p:nvSpPr>
            <p:cNvPr id="19465" name="Obdélník 2"/>
            <p:cNvSpPr>
              <a:spLocks noChangeArrowheads="1"/>
            </p:cNvSpPr>
            <p:nvPr/>
          </p:nvSpPr>
          <p:spPr bwMode="auto">
            <a:xfrm>
              <a:off x="4894516" y="6417292"/>
              <a:ext cx="35766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8. Mohyla míru od jihozápadu</a:t>
              </a:r>
            </a:p>
          </p:txBody>
        </p:sp>
        <p:pic>
          <p:nvPicPr>
            <p:cNvPr id="62471" name="Picture 7" descr="Soubor:Mohyla miru 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04052" y="4517055"/>
              <a:ext cx="3248010" cy="1899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307138" y="1087438"/>
            <a:ext cx="2633662" cy="3144837"/>
            <a:chOff x="6054416" y="1268760"/>
            <a:chExt cx="2632384" cy="3145006"/>
          </a:xfrm>
        </p:grpSpPr>
        <p:pic>
          <p:nvPicPr>
            <p:cNvPr id="62469" name="Picture 5" descr="http://upload.wikimedia.org/wikipedia/commons/5/57/Mohyla_m%C3%ADru_-_Austri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381282" y="1268760"/>
              <a:ext cx="2305518" cy="3073565"/>
            </a:xfrm>
            <a:prstGeom prst="rect">
              <a:avLst/>
            </a:prstGeom>
            <a:noFill/>
            <a:ln>
              <a:noFill/>
            </a:ln>
            <a:effectLst>
              <a:outerShdw blurRad="292100" dist="139700" dir="2700000" algn="tl" rotWithShape="0">
                <a:srgbClr val="333333">
                  <a:alpha val="6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4" name="TextBox 9"/>
            <p:cNvSpPr txBox="1">
              <a:spLocks noChangeArrowheads="1"/>
            </p:cNvSpPr>
            <p:nvPr/>
          </p:nvSpPr>
          <p:spPr bwMode="auto">
            <a:xfrm>
              <a:off x="6054416" y="4044434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7</a:t>
              </a:r>
            </a:p>
          </p:txBody>
        </p:sp>
      </p:grp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39700" y="1854200"/>
            <a:ext cx="6326188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99"/>
              </a:buClr>
              <a:buSzPct val="120000"/>
              <a:buFont typeface="Courier New" panose="02070309020205020404" pitchFamily="49" charset="0"/>
              <a:buChar char="o"/>
              <a:defRPr sz="2400">
                <a:solidFill>
                  <a:schemeClr val="tx1"/>
                </a:solidFill>
                <a:latin typeface="Calisto MT" panose="02040603050505030304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99"/>
              </a:buClr>
              <a:buFont typeface="Arial" panose="020B0604020202020204" pitchFamily="34" charset="0"/>
              <a:buChar char="‒"/>
              <a:defRPr sz="2800"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cs-CZ" sz="2200" kern="0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jeden z nejvýznamnějších představitelů české secesní architektury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cs-CZ" sz="2200" kern="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návrhář nábytku, malíř, autor mnoha publikací, věnoval se ochraně památek a byl významným mecenášem...</a:t>
            </a:r>
          </a:p>
        </p:txBody>
      </p:sp>
    </p:spTree>
    <p:extLst>
      <p:ext uri="{BB962C8B-B14F-4D97-AF65-F5344CB8AC3E}">
        <p14:creationId xmlns:p14="http://schemas.microsoft.com/office/powerpoint/2010/main" val="322381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 autoUpdateAnimBg="0"/>
      <p:bldP spid="1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Průčelí hlavního nádraží v Praze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35150" y="1341438"/>
            <a:ext cx="5616575" cy="5337175"/>
            <a:chOff x="1835150" y="1341438"/>
            <a:chExt cx="5617170" cy="5337214"/>
          </a:xfrm>
        </p:grpSpPr>
        <p:pic>
          <p:nvPicPr>
            <p:cNvPr id="64517" name="Picture 5" descr="http://upload.wikimedia.org/wikipedia/commons/9/91/Prag_Prague_Hauptbahnhof_Eingang_%282005%29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35150" y="1341438"/>
              <a:ext cx="5486981" cy="49943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85" name="TextBox 3"/>
            <p:cNvSpPr txBox="1">
              <a:spLocks noChangeArrowheads="1"/>
            </p:cNvSpPr>
            <p:nvPr/>
          </p:nvSpPr>
          <p:spPr bwMode="auto">
            <a:xfrm>
              <a:off x="7124986" y="6309320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02408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Původní hala nádraží, dnes Fantova kavárna 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331913" y="1557338"/>
            <a:ext cx="6553200" cy="5194300"/>
            <a:chOff x="1331913" y="1557338"/>
            <a:chExt cx="6552455" cy="5193744"/>
          </a:xfrm>
        </p:grpSpPr>
        <p:pic>
          <p:nvPicPr>
            <p:cNvPr id="63493" name="Picture 5" descr="http://upload.wikimedia.org/wikipedia/commons/d/d8/Prag_Prague_Cafe_im_Hauptbahnhof_Totale_%282005%29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1913" y="1557338"/>
              <a:ext cx="6431819" cy="48238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09" name="TextBox 3"/>
            <p:cNvSpPr txBox="1">
              <a:spLocks noChangeArrowheads="1"/>
            </p:cNvSpPr>
            <p:nvPr/>
          </p:nvSpPr>
          <p:spPr bwMode="auto">
            <a:xfrm>
              <a:off x="7414368" y="6381750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45541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Osvald Polívka</a:t>
            </a:r>
            <a:br>
              <a:rPr lang="cs-CZ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</a:br>
            <a:r>
              <a:rPr lang="cs-CZ" sz="3200" b="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(1959 – 1931)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3419475" y="1628775"/>
            <a:ext cx="55086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významný představitel pozdní neorenesance a průkopník secesní architektury</a:t>
            </a:r>
          </a:p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postavil řadu veřejných budov v Praze</a:t>
            </a:r>
          </a:p>
          <a:p>
            <a:pPr lvl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typické je bohaté </a:t>
            </a:r>
            <a:r>
              <a:rPr lang="cs-CZ" sz="2200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využití štukového, sochařského a malířského </a:t>
            </a: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dekoru</a:t>
            </a:r>
            <a:endParaRPr lang="cs-CZ" sz="2200" dirty="0">
              <a:solidFill>
                <a:srgbClr val="000000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spolu s </a:t>
            </a:r>
            <a:r>
              <a:rPr lang="cs-CZ" sz="2400" b="1" dirty="0" smtClean="0">
                <a:solidFill>
                  <a:srgbClr val="A8283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Antonínem Balšánkem </a:t>
            </a: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navrhl </a:t>
            </a:r>
            <a:r>
              <a:rPr lang="cs-CZ" sz="2400" dirty="0" smtClean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Obecní dům v Praze </a:t>
            </a: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(1904-1912)</a:t>
            </a:r>
          </a:p>
          <a:p>
            <a:pPr lvl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navrhl všechny interiéry (mimo foyer a Smetanovy </a:t>
            </a: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síně), tedy </a:t>
            </a: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např. kavárnu, Francouzskou restauraci a salónky v 1. patře</a:t>
            </a:r>
          </a:p>
          <a:p>
            <a:pPr marL="0" indent="0">
              <a:lnSpc>
                <a:spcPct val="80000"/>
              </a:lnSpc>
              <a:buClr>
                <a:srgbClr val="FFCC66"/>
              </a:buClr>
              <a:buFontTx/>
              <a:buNone/>
              <a:defRPr/>
            </a:pPr>
            <a:endParaRPr lang="cs-CZ" sz="2500" dirty="0" smtClean="0">
              <a:solidFill>
                <a:srgbClr val="000000"/>
              </a:solidFill>
              <a:latin typeface="Californian FB" panose="0207040306080B030204" pitchFamily="18" charset="0"/>
              <a:cs typeface="Arial" panose="020B0604020202020204" pitchFamily="34" charset="0"/>
            </a:endParaRPr>
          </a:p>
        </p:txBody>
      </p:sp>
      <p:grpSp>
        <p:nvGrpSpPr>
          <p:cNvPr id="18436" name="Group 1"/>
          <p:cNvGrpSpPr>
            <a:grpSpLocks/>
          </p:cNvGrpSpPr>
          <p:nvPr/>
        </p:nvGrpSpPr>
        <p:grpSpPr bwMode="auto">
          <a:xfrm>
            <a:off x="425450" y="1577975"/>
            <a:ext cx="2887663" cy="4946650"/>
            <a:chOff x="425542" y="1577267"/>
            <a:chExt cx="2888266" cy="49475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5542" y="1577267"/>
              <a:ext cx="2775439" cy="457817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22534" name="TextBox 4"/>
            <p:cNvSpPr txBox="1">
              <a:spLocks noChangeArrowheads="1"/>
            </p:cNvSpPr>
            <p:nvPr/>
          </p:nvSpPr>
          <p:spPr bwMode="auto">
            <a:xfrm>
              <a:off x="2843808" y="6155445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12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Grp="1" noChangeArrowheads="1"/>
          </p:cNvSpPr>
          <p:nvPr>
            <p:ph type="title"/>
          </p:nvPr>
        </p:nvSpPr>
        <p:spPr>
          <a:xfrm>
            <a:off x="-34925" y="366713"/>
            <a:ext cx="9398000" cy="941387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Obecní dům v Praze,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1904-1912</a:t>
            </a:r>
            <a:endParaRPr lang="cs-CZ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19459" name="Group 1"/>
          <p:cNvGrpSpPr>
            <a:grpSpLocks/>
          </p:cNvGrpSpPr>
          <p:nvPr/>
        </p:nvGrpSpPr>
        <p:grpSpPr bwMode="auto">
          <a:xfrm>
            <a:off x="771525" y="1589088"/>
            <a:ext cx="7688263" cy="4835525"/>
            <a:chOff x="771699" y="1588439"/>
            <a:chExt cx="7688733" cy="4836557"/>
          </a:xfrm>
        </p:grpSpPr>
        <p:pic>
          <p:nvPicPr>
            <p:cNvPr id="66565" name="Picture 5" descr="http://upload.wikimedia.org/wikipedia/commons/4/41/Prag_obecni_d%C3%BBm_gemeindehaus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71699" y="1588439"/>
              <a:ext cx="7617291" cy="45174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58" name="TextBox 3"/>
            <p:cNvSpPr txBox="1">
              <a:spLocks noChangeArrowheads="1"/>
            </p:cNvSpPr>
            <p:nvPr/>
          </p:nvSpPr>
          <p:spPr bwMode="auto">
            <a:xfrm>
              <a:off x="7990432" y="6055664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12</a:t>
              </a:r>
            </a:p>
          </p:txBody>
        </p:sp>
      </p:grp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6324600"/>
            <a:ext cx="8713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Virtuální prohlídka: </a:t>
            </a: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  <a:hlinkClick r:id="rId3"/>
              </a:rPr>
              <a:t>http://www.obecnidum.cz/cz/virtualni-prohlidka.html</a:t>
            </a:r>
            <a:endParaRPr lang="cs-CZ" sz="1800">
              <a:solidFill>
                <a:srgbClr val="000000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958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utoUpdateAnimBg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>
          <a:extLst/>
        </p:spPr>
        <p:txBody>
          <a:bodyPr/>
          <a:lstStyle/>
          <a:p>
            <a:pPr>
              <a:defRPr/>
            </a:pPr>
            <a:r>
              <a:rPr lang="cs-CZ" sz="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</a:rPr>
              <a:t>SOCHAŘSTVÍ</a:t>
            </a:r>
            <a:endParaRPr lang="cs-CZ" dirty="0" smtClean="0"/>
          </a:p>
        </p:txBody>
      </p:sp>
      <p:sp>
        <p:nvSpPr>
          <p:cNvPr id="727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zásadní </a:t>
            </a:r>
            <a:r>
              <a:rPr lang="cs-CZ" dirty="0"/>
              <a:t>vliv na české secesní sochařství </a:t>
            </a:r>
            <a:endParaRPr lang="cs-CZ" dirty="0" smtClean="0"/>
          </a:p>
          <a:p>
            <a:pPr lvl="1">
              <a:defRPr/>
            </a:pPr>
            <a:r>
              <a:rPr lang="cs-CZ" dirty="0" smtClean="0"/>
              <a:t>literární symbolismus</a:t>
            </a:r>
          </a:p>
          <a:p>
            <a:pPr lvl="1">
              <a:defRPr/>
            </a:pPr>
            <a:r>
              <a:rPr lang="cs-CZ" dirty="0" smtClean="0"/>
              <a:t>tvorba </a:t>
            </a:r>
            <a:r>
              <a:rPr lang="cs-CZ" dirty="0"/>
              <a:t>Augusta </a:t>
            </a:r>
            <a:r>
              <a:rPr lang="cs-CZ" dirty="0" smtClean="0"/>
              <a:t>Rodina</a:t>
            </a:r>
            <a:endParaRPr lang="cs-CZ" dirty="0"/>
          </a:p>
          <a:p>
            <a:pPr>
              <a:defRPr/>
            </a:pPr>
            <a:r>
              <a:rPr lang="cs-CZ" dirty="0" smtClean="0"/>
              <a:t>návrhy </a:t>
            </a:r>
            <a:r>
              <a:rPr lang="cs-CZ" dirty="0"/>
              <a:t>na pomníky, alegorie, portréty i akty</a:t>
            </a:r>
          </a:p>
          <a:p>
            <a:pPr lvl="1" indent="-342900">
              <a:buFont typeface="Book Antiqua" panose="02040602050305030304" pitchFamily="18" charset="0"/>
              <a:buChar char="→"/>
              <a:defRPr/>
            </a:pPr>
            <a:r>
              <a:rPr lang="cs-CZ" dirty="0" smtClean="0">
                <a:latin typeface="Book Antiqua" panose="02040602050305030304" pitchFamily="18" charset="0"/>
              </a:rPr>
              <a:t>neusiluje o naturalistické zobrazení,  ale o výraz, gesto, dekorativní působivost</a:t>
            </a:r>
          </a:p>
          <a:p>
            <a:pPr>
              <a:defRPr/>
            </a:pPr>
            <a:r>
              <a:rPr lang="cs-CZ" dirty="0" smtClean="0">
                <a:latin typeface="Book Antiqua" panose="02040602050305030304" pitchFamily="18" charset="0"/>
              </a:rPr>
              <a:t>skulptury se stávají nositeli idejí a nálad</a:t>
            </a:r>
          </a:p>
        </p:txBody>
      </p:sp>
    </p:spTree>
    <p:extLst>
      <p:ext uri="{BB962C8B-B14F-4D97-AF65-F5344CB8AC3E}">
        <p14:creationId xmlns:p14="http://schemas.microsoft.com/office/powerpoint/2010/main" val="116898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Ladislav </a:t>
            </a:r>
            <a:r>
              <a:rPr lang="cs-CZ" dirty="0" err="1" smtClean="0"/>
              <a:t>Šaloun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(1870 – 1946)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" y="1450975"/>
            <a:ext cx="5310188" cy="5135563"/>
          </a:xfrm>
        </p:spPr>
        <p:txBody>
          <a:bodyPr/>
          <a:lstStyle/>
          <a:p>
            <a:r>
              <a:rPr lang="cs-CZ" sz="2200" smtClean="0"/>
              <a:t>hlavní představitel českého secesního sochařství</a:t>
            </a:r>
          </a:p>
          <a:p>
            <a:r>
              <a:rPr lang="cs-CZ" sz="2200" smtClean="0"/>
              <a:t>žák Tomáše Seidana a Bohuslava Schnircha</a:t>
            </a:r>
          </a:p>
          <a:p>
            <a:r>
              <a:rPr lang="cs-CZ" sz="2200" smtClean="0"/>
              <a:t>nejprve pracoval ve stylu neorenesančního akademismu, dekorativismu a naturalismu</a:t>
            </a:r>
          </a:p>
          <a:p>
            <a:pPr lvl="1"/>
            <a:r>
              <a:rPr lang="cs-CZ" sz="2200" smtClean="0"/>
              <a:t>monumentální výzdoba architektury</a:t>
            </a:r>
          </a:p>
          <a:p>
            <a:r>
              <a:rPr lang="cs-CZ" sz="2200" smtClean="0"/>
              <a:t>pod vlivem Augusta Rodina, studia spiritismu a filosofie Friedricha Nietzscheho postupně přecházel k větší míře citovosti, symboličnosti a zduchovnění</a:t>
            </a:r>
          </a:p>
          <a:p>
            <a:pPr lvl="1"/>
            <a:r>
              <a:rPr lang="cs-CZ" sz="2200" smtClean="0"/>
              <a:t>komorní plastika</a:t>
            </a:r>
          </a:p>
          <a:p>
            <a:endParaRPr lang="cs-CZ" smtClean="0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292725" y="1844675"/>
            <a:ext cx="3473450" cy="4775200"/>
            <a:chOff x="2807804" y="1629602"/>
            <a:chExt cx="3617800" cy="524387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07804" y="1629602"/>
              <a:ext cx="3617800" cy="482373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3183143" y="6467286"/>
              <a:ext cx="2920034" cy="4061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cs-CZ" kern="0" dirty="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13. Mladá žena a ďábel</a:t>
              </a:r>
              <a:endParaRPr lang="cs-CZ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600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>
          <a:xfrm>
            <a:off x="107950" y="260350"/>
            <a:ext cx="8856663" cy="941388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Pomník </a:t>
            </a:r>
            <a:r>
              <a:rPr lang="cs-CZ" sz="3200" dirty="0"/>
              <a:t>Jana Husa na Staroměstském náměstí v </a:t>
            </a:r>
            <a:r>
              <a:rPr lang="cs-CZ" sz="3200" dirty="0" smtClean="0"/>
              <a:t>Praze, 1900-1915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438275" y="1468438"/>
            <a:ext cx="6411913" cy="4456112"/>
            <a:chOff x="1437754" y="1468385"/>
            <a:chExt cx="6412558" cy="4456463"/>
          </a:xfrm>
        </p:grpSpPr>
        <p:pic>
          <p:nvPicPr>
            <p:cNvPr id="141314" name="Picture 2" descr="http://upload.wikimedia.org/wikipedia/commons/4/4d/Prague_hus_statue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37754" y="1468385"/>
              <a:ext cx="6268080" cy="41802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630" name="TextBox 3"/>
            <p:cNvSpPr txBox="1">
              <a:spLocks noChangeArrowheads="1"/>
            </p:cNvSpPr>
            <p:nvPr/>
          </p:nvSpPr>
          <p:spPr bwMode="auto">
            <a:xfrm>
              <a:off x="7380312" y="555551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14</a:t>
              </a:r>
            </a:p>
          </p:txBody>
        </p:sp>
      </p:grpSp>
      <p:sp>
        <p:nvSpPr>
          <p:cNvPr id="5" name="Content Placeholder 2"/>
          <p:cNvSpPr txBox="1">
            <a:spLocks/>
          </p:cNvSpPr>
          <p:nvPr/>
        </p:nvSpPr>
        <p:spPr>
          <a:xfrm>
            <a:off x="-73025" y="5740400"/>
            <a:ext cx="9217025" cy="10715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Clr>
                <a:srgbClr val="990099"/>
              </a:buClr>
              <a:defRPr/>
            </a:pPr>
            <a:r>
              <a:rPr lang="cs-CZ" sz="200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kámen, bronz</a:t>
            </a:r>
          </a:p>
          <a:p>
            <a:pPr lvl="1">
              <a:buClr>
                <a:srgbClr val="990099"/>
              </a:buClr>
              <a:defRPr/>
            </a:pPr>
            <a:r>
              <a:rPr lang="cs-CZ" sz="200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postupně opustil ideu neživé klasicistní či historizující formy a směřoval k hlubšímu symbolicko-duchovnímu a expresívně citovému výrazu</a:t>
            </a:r>
          </a:p>
          <a:p>
            <a:pPr>
              <a:defRPr/>
            </a:pPr>
            <a:endParaRPr lang="cs-CZ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36965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>
          <a:xfrm>
            <a:off x="457200" y="21748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4000" dirty="0" smtClean="0"/>
              <a:t>Stanislav Sucharda</a:t>
            </a:r>
            <a:br>
              <a:rPr lang="cs-CZ" sz="4000" dirty="0" smtClean="0"/>
            </a:br>
            <a:r>
              <a:rPr lang="cs-CZ" sz="2800" b="0" dirty="0" smtClean="0">
                <a:solidFill>
                  <a:schemeClr val="tx1"/>
                </a:solidFill>
                <a:effectLst/>
              </a:rPr>
              <a:t>(1866 – 1916) </a:t>
            </a:r>
          </a:p>
        </p:txBody>
      </p:sp>
      <p:sp>
        <p:nvSpPr>
          <p:cNvPr id="74755" name="Content Placeholder 3"/>
          <p:cNvSpPr>
            <a:spLocks noGrp="1"/>
          </p:cNvSpPr>
          <p:nvPr>
            <p:ph idx="1"/>
          </p:nvPr>
        </p:nvSpPr>
        <p:spPr>
          <a:xfrm>
            <a:off x="71438" y="1347788"/>
            <a:ext cx="5292725" cy="5537200"/>
          </a:xfrm>
        </p:spPr>
        <p:txBody>
          <a:bodyPr/>
          <a:lstStyle/>
          <a:p>
            <a:pPr>
              <a:defRPr/>
            </a:pPr>
            <a:r>
              <a:rPr lang="cs-CZ" sz="2200" dirty="0"/>
              <a:t>po Ladislavu Šalounovi nejvýznamnější představitel českého sochařství na přelomu století</a:t>
            </a:r>
          </a:p>
          <a:p>
            <a:pPr>
              <a:defRPr/>
            </a:pPr>
            <a:r>
              <a:rPr lang="cs-CZ" sz="2200" dirty="0" smtClean="0"/>
              <a:t>vedle </a:t>
            </a:r>
            <a:r>
              <a:rPr lang="cs-CZ" sz="2200" dirty="0"/>
              <a:t>monumentální sochařské tvorby (výzdoby architektury, pomníků a náhrobků) → medailérská tvorba</a:t>
            </a:r>
          </a:p>
          <a:p>
            <a:pPr lvl="1">
              <a:defRPr/>
            </a:pPr>
            <a:r>
              <a:rPr lang="cs-CZ" sz="2000" dirty="0"/>
              <a:t>obohatil ji o nové technické i obsahové pojetí</a:t>
            </a:r>
          </a:p>
          <a:p>
            <a:pPr lvl="1">
              <a:defRPr/>
            </a:pPr>
            <a:r>
              <a:rPr lang="cs-CZ" sz="2000" dirty="0"/>
              <a:t>spojoval v ní tři hlavní tendence dobového výtvarného projevu</a:t>
            </a:r>
          </a:p>
          <a:p>
            <a:pPr marL="400050" lvl="1" indent="0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→ </a:t>
            </a:r>
            <a:r>
              <a:rPr lang="cs-CZ" sz="2000" dirty="0"/>
              <a:t>symbolickou obsahovost, impresionistickou citovost a secesní </a:t>
            </a:r>
            <a:r>
              <a:rPr lang="cs-CZ" sz="2000" dirty="0" smtClean="0"/>
              <a:t>stylizaci</a:t>
            </a:r>
          </a:p>
          <a:p>
            <a:pPr>
              <a:defRPr/>
            </a:pPr>
            <a:r>
              <a:rPr lang="cs-CZ" dirty="0" smtClean="0"/>
              <a:t>autor pomníku Františka Palackého v Praze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292725" y="1400175"/>
            <a:ext cx="3629025" cy="5014913"/>
            <a:chOff x="5292080" y="1450826"/>
            <a:chExt cx="3629720" cy="5016242"/>
          </a:xfrm>
        </p:grpSpPr>
        <p:pic>
          <p:nvPicPr>
            <p:cNvPr id="140290" name="Picture 2" descr="http://upload.wikimedia.org/wikipedia/commons/6/60/Frantisek_Palacky_monument.jpg?uselang=cs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292080" y="1450826"/>
              <a:ext cx="3485230" cy="46462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681" name="TextBox 5"/>
            <p:cNvSpPr txBox="1">
              <a:spLocks noChangeArrowheads="1"/>
            </p:cNvSpPr>
            <p:nvPr/>
          </p:nvSpPr>
          <p:spPr bwMode="auto">
            <a:xfrm>
              <a:off x="8451800" y="609773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15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124075" y="3727450"/>
            <a:ext cx="3270250" cy="2884488"/>
            <a:chOff x="2051720" y="3793979"/>
            <a:chExt cx="3271378" cy="2884673"/>
          </a:xfrm>
        </p:grpSpPr>
        <p:pic>
          <p:nvPicPr>
            <p:cNvPr id="140292" name="Picture 4" descr="http://upload.wikimedia.org/wikipedia/commons/d/da/Frantisek_Palacky_monumet_-_detail.jpg?uselang=cs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051720" y="3793979"/>
              <a:ext cx="2783848" cy="278465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679" name="TextBox 6"/>
            <p:cNvSpPr txBox="1">
              <a:spLocks noChangeArrowheads="1"/>
            </p:cNvSpPr>
            <p:nvPr/>
          </p:nvSpPr>
          <p:spPr bwMode="auto">
            <a:xfrm>
              <a:off x="4853098" y="6309320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229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42350" cy="1296988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Pomník </a:t>
            </a:r>
            <a:r>
              <a:rPr lang="cs-CZ" sz="3200" dirty="0"/>
              <a:t>Františka </a:t>
            </a:r>
            <a:r>
              <a:rPr lang="cs-CZ" sz="3200" dirty="0" smtClean="0"/>
              <a:t>Palackého v Praze, 1898-1912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908175" y="1700213"/>
            <a:ext cx="5870575" cy="4722812"/>
            <a:chOff x="1668834" y="1647210"/>
            <a:chExt cx="5870600" cy="4722257"/>
          </a:xfrm>
        </p:grpSpPr>
        <p:pic>
          <p:nvPicPr>
            <p:cNvPr id="138242" name="Picture 2" descr="http://upload.wikimedia.org/wikipedia/commons/0/0e/Frantisek_Palacky_monument_%28global%29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68834" y="1647210"/>
              <a:ext cx="5805513" cy="43524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701" name="TextBox 4"/>
            <p:cNvSpPr txBox="1">
              <a:spLocks noChangeArrowheads="1"/>
            </p:cNvSpPr>
            <p:nvPr/>
          </p:nvSpPr>
          <p:spPr bwMode="auto">
            <a:xfrm>
              <a:off x="7069434" y="6000135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939227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713788" cy="1143000"/>
          </a:xfrm>
        </p:spPr>
        <p:txBody>
          <a:bodyPr/>
          <a:lstStyle/>
          <a:p>
            <a:pPr>
              <a:defRPr/>
            </a:pPr>
            <a:r>
              <a:rPr lang="cs-CZ" sz="4400" dirty="0" smtClean="0"/>
              <a:t>Bohumil Kafka</a:t>
            </a:r>
            <a:br>
              <a:rPr lang="cs-CZ" sz="44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(1878 – 1942)</a:t>
            </a:r>
          </a:p>
        </p:txBody>
      </p:sp>
      <p:sp>
        <p:nvSpPr>
          <p:cNvPr id="79875" name="Content Placeholder 2"/>
          <p:cNvSpPr>
            <a:spLocks noGrp="1"/>
          </p:cNvSpPr>
          <p:nvPr>
            <p:ph idx="1"/>
          </p:nvPr>
        </p:nvSpPr>
        <p:spPr>
          <a:xfrm>
            <a:off x="323850" y="1600200"/>
            <a:ext cx="5789613" cy="5068888"/>
          </a:xfrm>
        </p:spPr>
        <p:txBody>
          <a:bodyPr/>
          <a:lstStyle/>
          <a:p>
            <a:r>
              <a:rPr lang="cs-CZ" sz="2200" smtClean="0"/>
              <a:t>žák Stanislava Suchardy a J. V. Myslbeka</a:t>
            </a:r>
          </a:p>
          <a:p>
            <a:r>
              <a:rPr lang="cs-CZ" sz="2200" smtClean="0"/>
              <a:t>typickou symbolistní tématiku spojuje se secesním dekorem a impresívním způsobem modelace</a:t>
            </a:r>
          </a:p>
          <a:p>
            <a:r>
              <a:rPr lang="cs-CZ" sz="2200" smtClean="0"/>
              <a:t>vytváří sérii symbolických soch, které vynikají neobvyklou tématikou, odvážnou, do prostoru rozvinutou kompozicí</a:t>
            </a:r>
          </a:p>
          <a:p>
            <a:r>
              <a:rPr lang="cs-CZ" sz="2200" smtClean="0"/>
              <a:t>vedle své volné tvorby vytvořil mnoho plastik známých osobností, dekorativních prvků fasád, bust, soch a pomníků</a:t>
            </a:r>
          </a:p>
          <a:p>
            <a:r>
              <a:rPr lang="cs-CZ" sz="2200" smtClean="0"/>
              <a:t>později se vrací ke konzervativnímu realistickému sochařství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5329238" y="4956175"/>
            <a:ext cx="3619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2060"/>
                </a:solidFill>
                <a:latin typeface="Calisto MT" panose="02040603050505030304" pitchFamily="18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defRPr/>
            </a:pPr>
            <a:endParaRPr lang="cs-CZ" sz="3200" kern="0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457950" y="1504950"/>
            <a:ext cx="2228850" cy="3416300"/>
            <a:chOff x="6660232" y="1524000"/>
            <a:chExt cx="2229410" cy="3417168"/>
          </a:xfrm>
        </p:grpSpPr>
        <p:sp>
          <p:nvSpPr>
            <p:cNvPr id="31753" name="TextBox 5"/>
            <p:cNvSpPr txBox="1">
              <a:spLocks noChangeArrowheads="1"/>
            </p:cNvSpPr>
            <p:nvPr/>
          </p:nvSpPr>
          <p:spPr bwMode="auto">
            <a:xfrm>
              <a:off x="8419642" y="457183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18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0232" y="1524000"/>
              <a:ext cx="2086499" cy="30694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738813" y="1039813"/>
            <a:ext cx="3209925" cy="5818187"/>
            <a:chOff x="308333" y="476671"/>
            <a:chExt cx="3211135" cy="596161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3124" y="476671"/>
              <a:ext cx="2664829" cy="55842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1752" name="Rectangle 11"/>
            <p:cNvSpPr>
              <a:spLocks noChangeArrowheads="1"/>
            </p:cNvSpPr>
            <p:nvPr/>
          </p:nvSpPr>
          <p:spPr bwMode="auto">
            <a:xfrm>
              <a:off x="308333" y="6068958"/>
              <a:ext cx="321113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Arial CE" panose="020B0604020202020204" pitchFamily="34" charset="0"/>
                  <a:cs typeface="Arial" panose="020B0604020202020204" pitchFamily="34" charset="0"/>
                </a:rPr>
                <a:t>19. Somnambula,1906; bronz</a:t>
              </a:r>
              <a:endParaRPr lang="cs-CZ" sz="1800">
                <a:solidFill>
                  <a:srgbClr val="000000"/>
                </a:solidFill>
                <a:latin typeface="Blackadder ITC" panose="04020505051007020D02" pitchFamily="82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598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23850" y="481013"/>
            <a:ext cx="4635500" cy="6188075"/>
            <a:chOff x="4546634" y="475636"/>
            <a:chExt cx="4635710" cy="618851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38781" y="475636"/>
              <a:ext cx="3233884" cy="5386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3799" name="Rectangle 6"/>
            <p:cNvSpPr>
              <a:spLocks noChangeArrowheads="1"/>
            </p:cNvSpPr>
            <p:nvPr/>
          </p:nvSpPr>
          <p:spPr bwMode="auto">
            <a:xfrm>
              <a:off x="4546634" y="6017823"/>
              <a:ext cx="463571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ea typeface="SimSun-ExtB" panose="02010609060101010101" pitchFamily="49" charset="-122"/>
                  <a:cs typeface="Arial" panose="020B0604020202020204" pitchFamily="34" charset="0"/>
                </a:rPr>
                <a:t>20. Socha K. H. Borovského v parku Budoucnost v Havlíčkově Brodě, 1924</a:t>
              </a: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979988" y="531813"/>
            <a:ext cx="4140200" cy="6119812"/>
            <a:chOff x="1043606" y="630367"/>
            <a:chExt cx="4140321" cy="611997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43606" y="630367"/>
              <a:ext cx="3568804" cy="538018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3797" name="Rectangle 9"/>
            <p:cNvSpPr>
              <a:spLocks noChangeArrowheads="1"/>
            </p:cNvSpPr>
            <p:nvPr/>
          </p:nvSpPr>
          <p:spPr bwMode="auto">
            <a:xfrm>
              <a:off x="1043606" y="6104011"/>
              <a:ext cx="41403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21. Pomník Josefa Mánesa, Alšovo nábřeží, Praha, 1929-1939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49035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dirty="0"/>
              <a:t>Jezdecká socha Jana Žižky na pražském </a:t>
            </a:r>
            <a:r>
              <a:rPr lang="cs-CZ" sz="4000" dirty="0" smtClean="0"/>
              <a:t>Vítkově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50" y="1624013"/>
            <a:ext cx="4868863" cy="5102225"/>
          </a:xfrm>
        </p:spPr>
        <p:txBody>
          <a:bodyPr/>
          <a:lstStyle/>
          <a:p>
            <a:r>
              <a:rPr lang="cs-CZ" smtClean="0"/>
              <a:t>návrh sochy 1932, hotový model 1937, dokončena po válce, odhalena 14. července 1950</a:t>
            </a:r>
          </a:p>
          <a:p>
            <a:pPr lvl="1"/>
            <a:r>
              <a:rPr lang="cs-CZ" smtClean="0"/>
              <a:t>530. výročí vítězství husitů a Pražanů nad přesilou křižáckých vojsk na Vítkově</a:t>
            </a:r>
          </a:p>
          <a:p>
            <a:r>
              <a:rPr lang="cs-CZ" smtClean="0"/>
              <a:t>socha měří skoro deset metrů, s podstavcem 22, váží 16,5 tuny a patří mezi největší svého druhu na světě</a:t>
            </a:r>
          </a:p>
          <a:p>
            <a:endParaRPr lang="cs-CZ" smtClean="0"/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787900" y="1366838"/>
            <a:ext cx="4170363" cy="5359400"/>
            <a:chOff x="4788024" y="1366838"/>
            <a:chExt cx="4170025" cy="5358848"/>
          </a:xfrm>
        </p:grpSpPr>
        <p:pic>
          <p:nvPicPr>
            <p:cNvPr id="3482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366838"/>
              <a:ext cx="4170025" cy="535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2" name="TextBox 4"/>
            <p:cNvSpPr txBox="1">
              <a:spLocks noChangeArrowheads="1"/>
            </p:cNvSpPr>
            <p:nvPr/>
          </p:nvSpPr>
          <p:spPr bwMode="auto">
            <a:xfrm>
              <a:off x="8172400" y="6356354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12995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57200" y="1927225"/>
            <a:ext cx="8229600" cy="4525963"/>
          </a:xfrm>
        </p:spPr>
        <p:txBody>
          <a:bodyPr/>
          <a:lstStyle/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dirty="0" smtClean="0"/>
              <a:t>Za největšího malíře české secese lze považovat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Jana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Preislera</a:t>
            </a:r>
            <a:r>
              <a:rPr lang="cs-CZ" dirty="0" smtClean="0"/>
              <a:t>, jehož tvorba je symbolická a elegicky </a:t>
            </a:r>
            <a:r>
              <a:rPr lang="cs-CZ" dirty="0" smtClean="0"/>
              <a:t>zasněná.</a:t>
            </a:r>
          </a:p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dirty="0" smtClean="0"/>
              <a:t>Typickým </a:t>
            </a:r>
            <a:r>
              <a:rPr lang="cs-CZ" dirty="0" smtClean="0"/>
              <a:t>malířem, jehož práce daleko přesáhla naše území, byl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Alfons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</a:t>
            </a:r>
            <a:r>
              <a:rPr lang="cs-CZ" dirty="0" smtClean="0"/>
              <a:t>.</a:t>
            </a:r>
          </a:p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dirty="0" smtClean="0"/>
              <a:t>Osobitá </a:t>
            </a:r>
            <a:r>
              <a:rPr lang="cs-CZ" dirty="0" smtClean="0"/>
              <a:t>byla forma grafických prací vynikajícího portrétisty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Maxe Švabinského</a:t>
            </a:r>
            <a:r>
              <a:rPr lang="cs-CZ" dirty="0" smtClean="0"/>
              <a:t>. </a:t>
            </a:r>
          </a:p>
        </p:txBody>
      </p:sp>
      <p:sp>
        <p:nvSpPr>
          <p:cNvPr id="4" name="WordArt 4" descr="k--k"/>
          <p:cNvSpPr>
            <a:spLocks noChangeArrowheads="1" noChangeShapeType="1" noTextEdit="1"/>
          </p:cNvSpPr>
          <p:nvPr/>
        </p:nvSpPr>
        <p:spPr bwMode="auto">
          <a:xfrm>
            <a:off x="1511300" y="476250"/>
            <a:ext cx="6121400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hangingPunct="0"/>
            <a:r>
              <a:rPr lang="cs-CZ" sz="1600" kern="1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MALÍŘSTVÍ</a:t>
            </a:r>
          </a:p>
        </p:txBody>
      </p:sp>
    </p:spTree>
    <p:extLst>
      <p:ext uri="{BB962C8B-B14F-4D97-AF65-F5344CB8AC3E}">
        <p14:creationId xmlns:p14="http://schemas.microsoft.com/office/powerpoint/2010/main" val="169827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pPr>
              <a:defRPr/>
            </a:pPr>
            <a:r>
              <a:rPr lang="cs-CZ" sz="3600" dirty="0" smtClean="0"/>
              <a:t>Víkend - Alfons Mucha (6´)</a:t>
            </a:r>
            <a:endParaRPr lang="cs-CZ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196975"/>
            <a:ext cx="8362950" cy="5106988"/>
          </a:xfrm>
        </p:spPr>
        <p:txBody>
          <a:bodyPr/>
          <a:lstStyle/>
          <a:p>
            <a:pPr marL="0" indent="0">
              <a:buFont typeface="Courier New" panose="02070309020205020404" pitchFamily="49" charset="0"/>
              <a:buNone/>
            </a:pPr>
            <a:r>
              <a:rPr lang="cs-CZ" sz="2000" dirty="0" smtClean="0"/>
              <a:t>Prohlédněte si ukázku o životě a tvorbě našeho nejslavnějšího malíře secese Alfonsi Muchovi a doplňte si nové informace o něm do svých poznámek z minulé hodiny.</a:t>
            </a:r>
          </a:p>
          <a:p>
            <a:pPr marL="0" indent="0">
              <a:buFont typeface="Courier New" panose="02070309020205020404" pitchFamily="49" charset="0"/>
              <a:buNone/>
            </a:pPr>
            <a:r>
              <a:rPr lang="cs-CZ" b="1" dirty="0" smtClean="0">
                <a:solidFill>
                  <a:srgbClr val="990099"/>
                </a:solidFill>
              </a:rPr>
              <a:t>Připravte si odpovědi na následující otázky:</a:t>
            </a:r>
          </a:p>
          <a:p>
            <a:pPr marL="457200" indent="-457200">
              <a:buClr>
                <a:srgbClr val="B000B0"/>
              </a:buClr>
              <a:buSzPct val="120000"/>
              <a:buFont typeface="+mj-lt"/>
              <a:buAutoNum type="arabicPeriod"/>
            </a:pPr>
            <a:r>
              <a:rPr lang="cs-CZ" sz="2000" dirty="0" smtClean="0"/>
              <a:t>Co víte o původu a rodině A. Muchy?</a:t>
            </a:r>
          </a:p>
          <a:p>
            <a:pPr marL="457200" indent="-457200">
              <a:buClr>
                <a:srgbClr val="B000B0"/>
              </a:buClr>
              <a:buSzPct val="120000"/>
              <a:buFont typeface="+mj-lt"/>
              <a:buAutoNum type="arabicPeriod"/>
            </a:pPr>
            <a:r>
              <a:rPr lang="cs-CZ" sz="2000" dirty="0" smtClean="0"/>
              <a:t>Jaká jeho práce mu pomohla proslavit se a pro koho ji udělal?</a:t>
            </a:r>
          </a:p>
          <a:p>
            <a:pPr marL="457200" indent="-457200">
              <a:buClr>
                <a:srgbClr val="B000B0"/>
              </a:buClr>
              <a:buSzPct val="120000"/>
              <a:buFont typeface="+mj-lt"/>
              <a:buAutoNum type="arabicPeriod"/>
            </a:pPr>
            <a:r>
              <a:rPr lang="cs-CZ" sz="2000" dirty="0" smtClean="0"/>
              <a:t>Čím byl charakteristický styl Muchových plakátů a jaké motivy se na nich opakují?</a:t>
            </a:r>
          </a:p>
          <a:p>
            <a:pPr marL="457200" indent="-457200">
              <a:buClr>
                <a:srgbClr val="B000B0"/>
              </a:buClr>
              <a:buSzPct val="120000"/>
              <a:buFont typeface="+mj-lt"/>
              <a:buAutoNum type="arabicPeriod"/>
            </a:pPr>
            <a:r>
              <a:rPr lang="cs-CZ" sz="2000" dirty="0" smtClean="0"/>
              <a:t>Jaké práci se převážně Mucha věnoval v Paříži a přinášela mu největší úspěch?</a:t>
            </a:r>
          </a:p>
          <a:p>
            <a:pPr marL="457200" indent="-457200">
              <a:buClr>
                <a:srgbClr val="B000B0"/>
              </a:buClr>
              <a:buSzPct val="120000"/>
              <a:buFont typeface="+mj-lt"/>
              <a:buAutoNum type="arabicPeriod"/>
            </a:pPr>
            <a:r>
              <a:rPr lang="cs-CZ" sz="2000" dirty="0" smtClean="0"/>
              <a:t>Jakému svému největšímu projektu se věnoval v letech 1910 až 1912? Kdo mu jej pomohl realizovat?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46088" y="5797550"/>
            <a:ext cx="82296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400" kern="0" dirty="0" smtClean="0">
                <a:hlinkClick r:id="rId2"/>
              </a:rPr>
              <a:t>http://www.youtube.com/watch?v=Zpfg3-tv2X4</a:t>
            </a:r>
            <a:endParaRPr lang="cs-CZ" sz="2400" kern="0" dirty="0" smtClean="0"/>
          </a:p>
          <a:p>
            <a:pPr>
              <a:defRPr/>
            </a:pPr>
            <a:endParaRPr lang="cs-CZ" sz="2400" kern="0" dirty="0"/>
          </a:p>
        </p:txBody>
      </p:sp>
    </p:spTree>
    <p:extLst>
      <p:ext uri="{BB962C8B-B14F-4D97-AF65-F5344CB8AC3E}">
        <p14:creationId xmlns:p14="http://schemas.microsoft.com/office/powerpoint/2010/main" val="180504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90672" y="4482986"/>
            <a:ext cx="8496944" cy="1754326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Alfons Mucha byl velkým vlastencem a celý život snil o realizaci cyklu velkoformátových obrazů Slovanská epopej, kterým chtěl shrnout dějiny Slovanského národa. Cyklus velkých pláten maloval na zámku Zbiroh. Epopej financoval Muchův americký mecenáš Charles </a:t>
            </a:r>
            <a:r>
              <a:rPr lang="cs-CZ" dirty="0" err="1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Crane</a:t>
            </a: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 a věnoval ji Praze. Dříve byl tento cyklus k vidění na zámku v Moravském Krumlově, nyní je umístěn v Praze ve Veletržním paláci (výstava otevřena v květnu 2012).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2881312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Co víte o původu a rodině A. Muchy?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Jaká jeho práce mu pomohla proslavit se a pro koho ji udělal?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Čím byl charakteristický styl Muchových plakátů a jaké motivy se na nich opakují?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Jaké práci se převážně Mucha věnoval v Paříži a přinášela mu největší úspěch?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Jakému svému největšímu projektu se věnoval v letech 1910 až 1912? Kdo mu jej pomohl realizovat?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4410978"/>
            <a:ext cx="8496944" cy="1754326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Žil v letech 1860 – 1939. Narodil se v Ivančicích na Moravě. 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Usiloval o přijetí na pražskou Akademii, což se mu ale nepodařilo.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Nějaký čas se živil jako písař u soudu v Ivančicích, přivydělával si jako zpěvák v chlapeckém kostelním sboru. V této době připravoval ochotnická divadelní představení, maloval dekorace a plakáty, navrhoval pozvánky. Jeho syn Jiří se stal známým spisovatelem…</a:t>
            </a:r>
          </a:p>
        </p:txBody>
      </p:sp>
      <p:sp>
        <p:nvSpPr>
          <p:cNvPr id="6" name="Obdélník 5"/>
          <p:cNvSpPr/>
          <p:nvPr/>
        </p:nvSpPr>
        <p:spPr>
          <a:xfrm>
            <a:off x="290672" y="4471952"/>
            <a:ext cx="8496944" cy="1477328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Pracoval jako návrhář hlavně v oboru užité grafiky. Navrhoval různé reklamní plakáty propagující čokoládu, sušenky, cigarety, pivo…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Navrhoval pozvánky, viněty na láhve, maloval návrhy jídelních menu, kalendářů a dekorativních zástěn, doplňoval knihy svými ilustracemi, navrhoval české známky i bankovky, ale věnoval se i navrhování interiérů, nádobí, šperků atd.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3528" y="4438853"/>
            <a:ext cx="8496944" cy="646331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Motivem většiny jeho prací byla žena s květinami zasazená v romanticky řešeném pozadí uprostřed spletitých přírodních motivů.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>
              <a:defRPr/>
            </a:pPr>
            <a:r>
              <a:rPr lang="cs-CZ" sz="3600" dirty="0" smtClean="0"/>
              <a:t>Odpovězte na otázky o A. Muchovi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316816" y="4438853"/>
            <a:ext cx="8496944" cy="646331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K osudovému zlomu v jeho kariéře došlo roku 1894, když získal objednávku na plakát pro divadelní hru </a:t>
            </a:r>
            <a:r>
              <a:rPr lang="cs-CZ" dirty="0" err="1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Gismonda</a:t>
            </a: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 se slavnou herečkou Sarah Bernhardtovou.</a:t>
            </a:r>
          </a:p>
        </p:txBody>
      </p:sp>
    </p:spTree>
    <p:extLst>
      <p:ext uri="{BB962C8B-B14F-4D97-AF65-F5344CB8AC3E}">
        <p14:creationId xmlns:p14="http://schemas.microsoft.com/office/powerpoint/2010/main" val="59623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68313" y="692150"/>
            <a:ext cx="8362950" cy="51403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sz="1800" b="1" kern="0" dirty="0" smtClean="0">
                <a:solidFill>
                  <a:srgbClr val="000000"/>
                </a:solidFill>
              </a:rPr>
              <a:t>Komentář k obsahu ukázky:</a:t>
            </a:r>
          </a:p>
          <a:p>
            <a:pPr marL="0" indent="0">
              <a:buFont typeface="Courier New" panose="02070309020205020404" pitchFamily="49" charset="0"/>
              <a:buNone/>
              <a:defRPr/>
            </a:pPr>
            <a:endParaRPr lang="cs-CZ" sz="1800" b="1" kern="0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v Paříži si vydělával na chleba výzdobou restaurací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slávu mu přinesl plakát pro divadelní představení </a:t>
            </a:r>
            <a:r>
              <a:rPr lang="cs-CZ" sz="1800" kern="0" dirty="0" err="1" smtClean="0">
                <a:solidFill>
                  <a:srgbClr val="000000"/>
                </a:solidFill>
              </a:rPr>
              <a:t>Gismonda</a:t>
            </a:r>
            <a:r>
              <a:rPr lang="cs-CZ" sz="1800" kern="0" dirty="0" smtClean="0">
                <a:solidFill>
                  <a:srgbClr val="000000"/>
                </a:solidFill>
              </a:rPr>
              <a:t> se Sarah Bernhardtovou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tvořil úspěšné reklamní plakáty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neustále hledal něco nového – celý život snil o realizaci cyklu velkoformátových obrazů Slovanská epopej, kterým chtěl shrnout dějiny Slovanského národa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americký mecenáš Charles </a:t>
            </a:r>
            <a:r>
              <a:rPr lang="cs-CZ" sz="1800" kern="0" dirty="0" err="1" smtClean="0">
                <a:solidFill>
                  <a:srgbClr val="000000"/>
                </a:solidFill>
              </a:rPr>
              <a:t>Crane</a:t>
            </a:r>
            <a:r>
              <a:rPr lang="cs-CZ" sz="1800" kern="0" dirty="0" smtClean="0">
                <a:solidFill>
                  <a:srgbClr val="000000"/>
                </a:solidFill>
              </a:rPr>
              <a:t> mu poskytl peníze a později cyklus věnoval Praze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cyklus velkých pláten maloval na zámku Zbiroh od roku 1910 - byla dokončena v roce 1928 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po výslechu na gestapu umírá na zápal plic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za války plátna ukryta pod koksem ve sklepení zámku v Moravském Krumlově</a:t>
            </a:r>
          </a:p>
          <a:p>
            <a:pPr>
              <a:defRPr/>
            </a:pPr>
            <a:endParaRPr lang="cs-CZ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8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eaLnBrk="1" hangingPunct="1">
              <a:defRPr/>
            </a:pPr>
            <a:r>
              <a:rPr lang="cs-CZ" sz="1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lgerian"/>
              </a:rPr>
              <a:t>KONEC</a:t>
            </a:r>
            <a:r>
              <a:rPr lang="cs-CZ" sz="16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4124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126979" name="Content Placeholder 4"/>
          <p:cNvSpPr>
            <a:spLocks noGrp="1"/>
          </p:cNvSpPr>
          <p:nvPr>
            <p:ph idx="1"/>
          </p:nvPr>
        </p:nvSpPr>
        <p:spPr>
          <a:xfrm>
            <a:off x="250825" y="765175"/>
            <a:ext cx="8642350" cy="5956300"/>
          </a:xfrm>
        </p:spPr>
        <p:txBody>
          <a:bodyPr/>
          <a:lstStyle/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Chata na Pustevnách: </a:t>
            </a:r>
            <a:r>
              <a:rPr lang="cs-CZ" dirty="0">
                <a:latin typeface="Calibri" panose="020F0502020204030204" pitchFamily="34" charset="0"/>
              </a:rPr>
              <a:t>BJALEK, Michal. </a:t>
            </a:r>
            <a:r>
              <a:rPr lang="cs-CZ" i="1" dirty="0">
                <a:latin typeface="Calibri" panose="020F0502020204030204" pitchFamily="34" charset="0"/>
              </a:rPr>
              <a:t>http://commons.wikimedia.org</a:t>
            </a:r>
            <a:r>
              <a:rPr lang="cs-CZ" dirty="0">
                <a:latin typeface="Calibri" panose="020F0502020204030204" pitchFamily="34" charset="0"/>
              </a:rPr>
              <a:t> [online]. [cit. 22.6.2013].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2"/>
              </a:rPr>
              <a:t>http://commons.wikimedia.org/wiki/File:Jin%C3%A1_turistick%C3%A1_stavba_-_</a:t>
            </a:r>
            <a:r>
              <a:rPr lang="cs-CZ" dirty="0" smtClean="0">
                <a:latin typeface="Calibri" panose="020F0502020204030204" pitchFamily="34" charset="0"/>
                <a:hlinkClick r:id="rId2"/>
              </a:rPr>
              <a:t>are%C3%A1l_Pustevny5.JPG?uselang=cs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Jurkovičův dům v Luhačovicích: </a:t>
            </a:r>
            <a:r>
              <a:rPr lang="cs-CZ" dirty="0">
                <a:latin typeface="Calibri" panose="020F0502020204030204" pitchFamily="34" charset="0"/>
              </a:rPr>
              <a:t>POLÁK, Jan. http://commons.wikimedia.org [online]. [cit. 3.6.2013].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3"/>
              </a:rPr>
              <a:t>http://commons.wikimedia.org/wiki/File:Luha%C4%8Dovice_-_</a:t>
            </a:r>
            <a:r>
              <a:rPr lang="cs-CZ" dirty="0" smtClean="0">
                <a:latin typeface="Calibri" panose="020F0502020204030204" pitchFamily="34" charset="0"/>
                <a:hlinkClick r:id="rId3"/>
              </a:rPr>
              <a:t>Jurkovi%C4%8D%C5%AFv_d%C5%AFm.jpg?uselang=cs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Foto: </a:t>
            </a:r>
            <a:r>
              <a:rPr lang="cs-CZ" dirty="0" smtClean="0">
                <a:latin typeface="Calibri" panose="020F0502020204030204" pitchFamily="34" charset="0"/>
              </a:rPr>
              <a:t>BUFKA, Vladimír Jindřich. </a:t>
            </a:r>
            <a:r>
              <a:rPr lang="cs-CZ" i="1" dirty="0" smtClean="0">
                <a:latin typeface="Calibri" panose="020F0502020204030204" pitchFamily="34" charset="0"/>
              </a:rPr>
              <a:t>http://cs.wikipedia.org</a:t>
            </a:r>
            <a:r>
              <a:rPr lang="cs-CZ" dirty="0" smtClean="0">
                <a:latin typeface="Calibri" panose="020F0502020204030204" pitchFamily="34" charset="0"/>
              </a:rPr>
              <a:t> [online]. [cit. 3.6.2013]. Dostupný pod licencí public domain na WWW: </a:t>
            </a:r>
            <a:r>
              <a:rPr lang="cs-CZ" dirty="0" smtClean="0">
                <a:latin typeface="Calibri" panose="020F0502020204030204" pitchFamily="34" charset="0"/>
                <a:hlinkClick r:id="rId4"/>
              </a:rPr>
              <a:t>http://cs.wikipedia.org/wiki/Soubor:Jan_Kotera_1914_Bufka.png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</a:t>
            </a:r>
            <a:r>
              <a:rPr lang="cs-CZ" b="1" dirty="0">
                <a:latin typeface="Calibri" panose="020F0502020204030204" pitchFamily="34" charset="0"/>
              </a:rPr>
              <a:t>– Peterkův dům: </a:t>
            </a:r>
            <a:r>
              <a:rPr lang="pt-BR" dirty="0">
                <a:latin typeface="Calibri" panose="020F0502020204030204" pitchFamily="34" charset="0"/>
              </a:rPr>
              <a:t>AUTOR NEUVEDEN. </a:t>
            </a:r>
            <a:r>
              <a:rPr lang="pt-BR" i="1" dirty="0">
                <a:latin typeface="Calibri" panose="020F0502020204030204" pitchFamily="34" charset="0"/>
              </a:rPr>
              <a:t>http://www.stavebnictvi3000.cz</a:t>
            </a:r>
            <a:r>
              <a:rPr lang="pt-BR" dirty="0">
                <a:latin typeface="Calibri" panose="020F0502020204030204" pitchFamily="34" charset="0"/>
              </a:rPr>
              <a:t> [online]. [cit. 3.6.2013]. Dostupný na WWW: </a:t>
            </a:r>
            <a:r>
              <a:rPr lang="pt-BR" dirty="0">
                <a:latin typeface="Calibri" panose="020F0502020204030204" pitchFamily="34" charset="0"/>
                <a:hlinkClick r:id="rId5"/>
              </a:rPr>
              <a:t>http://www.stavebnictvi3000.cz/clanky/vyroci-jana-kotery/</a:t>
            </a:r>
            <a:endParaRPr lang="cs-CZ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Návrh domu v Plzni: </a:t>
            </a:r>
            <a:r>
              <a:rPr lang="cs-CZ" dirty="0" smtClean="0">
                <a:latin typeface="Calibri" panose="020F0502020204030204" pitchFamily="34" charset="0"/>
              </a:rPr>
              <a:t>AUTOR NEUVEDEN. http://cs.wikipedia.org [online]. [cit. 3.6.2013]. Dostupný pod licencí public domain na WWW: </a:t>
            </a:r>
            <a:r>
              <a:rPr lang="cs-CZ" dirty="0" smtClean="0">
                <a:latin typeface="Calibri" panose="020F0502020204030204" pitchFamily="34" charset="0"/>
                <a:hlinkClick r:id="rId6"/>
              </a:rPr>
              <a:t>http://cs.wikipedia.org/wiki/Soubor:Kotera_Jan_-_Desigh_of_a_House_in_Pilsen_218.jpg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Národní dům v Prostějově: </a:t>
            </a:r>
            <a:r>
              <a:rPr lang="en-US" dirty="0" smtClean="0">
                <a:latin typeface="Calibri" panose="020F0502020204030204" pitchFamily="34" charset="0"/>
              </a:rPr>
              <a:t>PERNAK.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na WWW: </a:t>
            </a:r>
            <a:r>
              <a:rPr lang="en-US" dirty="0" smtClean="0">
                <a:latin typeface="Calibri" panose="020F0502020204030204" pitchFamily="34" charset="0"/>
                <a:hlinkClick r:id="rId7"/>
              </a:rPr>
              <a:t>http://cs.wikipedia.org/wiki/Soubor:Divadlo_(Prost%C4%9Bjov-_czech_republic).jpg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 J. Fanta – detail Mohyly míru</a:t>
            </a:r>
            <a:r>
              <a:rPr lang="cs-CZ" dirty="0">
                <a:latin typeface="Calibri" panose="020F0502020204030204" pitchFamily="34" charset="0"/>
              </a:rPr>
              <a:t>: </a:t>
            </a:r>
            <a:r>
              <a:rPr lang="en-US" dirty="0">
                <a:latin typeface="Calibri" panose="020F0502020204030204" pitchFamily="34" charset="0"/>
              </a:rPr>
              <a:t>PUDELEK. </a:t>
            </a:r>
            <a:r>
              <a:rPr lang="en-US" i="1" dirty="0">
                <a:latin typeface="Calibri" panose="020F0502020204030204" pitchFamily="34" charset="0"/>
              </a:rPr>
              <a:t>http://en.wikipedia.org</a:t>
            </a:r>
            <a:r>
              <a:rPr lang="en-US" dirty="0">
                <a:latin typeface="Calibri" panose="020F0502020204030204" pitchFamily="34" charset="0"/>
              </a:rPr>
              <a:t> [online]. [cit. 3.6.2013]. Dostupný pod licencí Creative Commons Attribution-Share Alike 3.0 </a:t>
            </a:r>
            <a:r>
              <a:rPr lang="en-US" dirty="0" err="1">
                <a:latin typeface="Calibri" panose="020F0502020204030204" pitchFamily="34" charset="0"/>
              </a:rPr>
              <a:t>Unported</a:t>
            </a:r>
            <a:r>
              <a:rPr lang="en-US" dirty="0">
                <a:latin typeface="Calibri" panose="020F0502020204030204" pitchFamily="34" charset="0"/>
              </a:rPr>
              <a:t> na WWW: </a:t>
            </a:r>
            <a:r>
              <a:rPr lang="en-US" dirty="0">
                <a:latin typeface="Calibri" panose="020F0502020204030204" pitchFamily="34" charset="0"/>
                <a:hlinkClick r:id="rId8"/>
              </a:rPr>
              <a:t>http://en.wikipedia.org/wiki/File:Mohyla_m%C3%ADru_-_Austria.jpg</a:t>
            </a:r>
            <a:endParaRPr lang="cs-CZ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en-US" b="1" dirty="0" smtClean="0">
                <a:latin typeface="Calibri" panose="020F0502020204030204" pitchFamily="34" charset="0"/>
              </a:rPr>
              <a:t>J. Fanta – </a:t>
            </a:r>
            <a:r>
              <a:rPr lang="cs-CZ" b="1" dirty="0" smtClean="0">
                <a:latin typeface="Calibri" panose="020F0502020204030204" pitchFamily="34" charset="0"/>
              </a:rPr>
              <a:t>Mohyla míru: </a:t>
            </a:r>
            <a:r>
              <a:rPr lang="en-US" dirty="0" smtClean="0">
                <a:latin typeface="Calibri" panose="020F0502020204030204" pitchFamily="34" charset="0"/>
              </a:rPr>
              <a:t>KIRK.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na WWW: </a:t>
            </a:r>
            <a:r>
              <a:rPr lang="en-US" dirty="0" smtClean="0">
                <a:latin typeface="Calibri" panose="020F0502020204030204" pitchFamily="34" charset="0"/>
                <a:hlinkClick r:id="rId9"/>
              </a:rPr>
              <a:t>http://cs.wikipedia.org/wiki/Soubor:Mohyla_miru_2.jpg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Fanta – Hlavní nádraží v Praze: </a:t>
            </a:r>
            <a:r>
              <a:rPr lang="cs-CZ" dirty="0" smtClean="0">
                <a:latin typeface="Calibri" panose="020F0502020204030204" pitchFamily="34" charset="0"/>
              </a:rPr>
              <a:t>BRUNSWYK. http://cs.wikipedia.org [online]. [cit. 3.6.2013]. Dostupný pod licencí Creative Commons Attribution-Share </a:t>
            </a:r>
            <a:r>
              <a:rPr lang="cs-CZ" dirty="0" err="1" smtClean="0">
                <a:latin typeface="Calibri" panose="020F0502020204030204" pitchFamily="34" charset="0"/>
              </a:rPr>
              <a:t>Alike</a:t>
            </a:r>
            <a:r>
              <a:rPr lang="cs-CZ" dirty="0" smtClean="0">
                <a:latin typeface="Calibri" panose="020F0502020204030204" pitchFamily="34" charset="0"/>
              </a:rPr>
              <a:t> 3.0 </a:t>
            </a:r>
            <a:r>
              <a:rPr lang="cs-CZ" dirty="0" err="1" smtClean="0">
                <a:latin typeface="Calibri" panose="020F0502020204030204" pitchFamily="34" charset="0"/>
              </a:rPr>
              <a:t>Unported</a:t>
            </a:r>
            <a:r>
              <a:rPr lang="cs-CZ" dirty="0" smtClean="0">
                <a:latin typeface="Calibri" panose="020F0502020204030204" pitchFamily="34" charset="0"/>
              </a:rPr>
              <a:t> na WWW: </a:t>
            </a:r>
            <a:r>
              <a:rPr lang="cs-CZ" dirty="0" smtClean="0">
                <a:latin typeface="Calibri" panose="020F0502020204030204" pitchFamily="34" charset="0"/>
                <a:hlinkClick r:id="rId10"/>
              </a:rPr>
              <a:t>http://cs.wikipedia.org/wiki/Soubor:Prag_Prague_Hauptbahnhof_Eingang_(2005).JPG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Fantova kavárna: </a:t>
            </a:r>
            <a:r>
              <a:rPr lang="en-US" dirty="0" smtClean="0">
                <a:latin typeface="Calibri" panose="020F0502020204030204" pitchFamily="34" charset="0"/>
              </a:rPr>
              <a:t>BRUNSWYK.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</a:t>
            </a:r>
            <a:r>
              <a:rPr lang="en-US" dirty="0" err="1" smtClean="0">
                <a:latin typeface="Calibri" panose="020F0502020204030204" pitchFamily="34" charset="0"/>
              </a:rPr>
              <a:t>Unported</a:t>
            </a:r>
            <a:r>
              <a:rPr lang="en-US" dirty="0" smtClean="0">
                <a:latin typeface="Calibri" panose="020F0502020204030204" pitchFamily="34" charset="0"/>
              </a:rPr>
              <a:t> na WWW: </a:t>
            </a:r>
            <a:r>
              <a:rPr lang="en-US" dirty="0" smtClean="0">
                <a:latin typeface="Calibri" panose="020F0502020204030204" pitchFamily="34" charset="0"/>
                <a:hlinkClick r:id="rId11"/>
              </a:rPr>
              <a:t>http://cs.wikipedia.org/wiki/Soubor:Prag_Prague_Cafe_im_Hauptbahnhof_Totale_(2005).JPG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Osvald Polívka – Foto:</a:t>
            </a:r>
            <a:r>
              <a:rPr lang="pl-PL" dirty="0">
                <a:latin typeface="Calibri" panose="020F0502020204030204" pitchFamily="34" charset="0"/>
              </a:rPr>
              <a:t>TOMÁŠ, Jan. </a:t>
            </a:r>
            <a:r>
              <a:rPr lang="pl-PL" i="1" dirty="0">
                <a:latin typeface="Calibri" panose="020F0502020204030204" pitchFamily="34" charset="0"/>
              </a:rPr>
              <a:t>http://cs.wikipedia.org</a:t>
            </a:r>
            <a:r>
              <a:rPr lang="pl-PL" dirty="0">
                <a:latin typeface="Calibri" panose="020F0502020204030204" pitchFamily="34" charset="0"/>
              </a:rPr>
              <a:t> [online]. [cit. 3.6.2013]. Dostupný pod licencí public domain na WWW: </a:t>
            </a:r>
            <a:r>
              <a:rPr lang="pl-PL" dirty="0">
                <a:latin typeface="Calibri" panose="020F0502020204030204" pitchFamily="34" charset="0"/>
                <a:hlinkClick r:id="rId12"/>
              </a:rPr>
              <a:t>http://cs.wikipedia.org/wiki/Soubor:Osvald_Polivka_1896_Tomas.png</a:t>
            </a:r>
            <a:endParaRPr lang="pl-PL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Polívka, </a:t>
            </a:r>
            <a:r>
              <a:rPr lang="cs-CZ" b="1" dirty="0" err="1">
                <a:latin typeface="Calibri" panose="020F0502020204030204" pitchFamily="34" charset="0"/>
              </a:rPr>
              <a:t>Balšánek</a:t>
            </a:r>
            <a:r>
              <a:rPr lang="cs-CZ" b="1" dirty="0">
                <a:latin typeface="Calibri" panose="020F0502020204030204" pitchFamily="34" charset="0"/>
              </a:rPr>
              <a:t> – Obecní </a:t>
            </a:r>
            <a:r>
              <a:rPr lang="cs-CZ" b="1" dirty="0" smtClean="0">
                <a:latin typeface="Calibri" panose="020F0502020204030204" pitchFamily="34" charset="0"/>
              </a:rPr>
              <a:t>dům:: </a:t>
            </a:r>
            <a:r>
              <a:rPr lang="cs-CZ" dirty="0" smtClean="0">
                <a:latin typeface="Calibri" panose="020F0502020204030204" pitchFamily="34" charset="0"/>
              </a:rPr>
              <a:t>SCHAEFER</a:t>
            </a:r>
            <a:r>
              <a:rPr lang="cs-CZ" dirty="0">
                <a:latin typeface="Calibri" panose="020F0502020204030204" pitchFamily="34" charset="0"/>
              </a:rPr>
              <a:t>, Hans Peter. </a:t>
            </a:r>
            <a:r>
              <a:rPr lang="cs-CZ" i="1" dirty="0">
                <a:latin typeface="Calibri" panose="020F0502020204030204" pitchFamily="34" charset="0"/>
              </a:rPr>
              <a:t>http://cs.wikipedia.org</a:t>
            </a:r>
            <a:r>
              <a:rPr lang="cs-CZ" dirty="0">
                <a:latin typeface="Calibri" panose="020F0502020204030204" pitchFamily="34" charset="0"/>
              </a:rPr>
              <a:t> [online]. [cit. 3.6.2013].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13"/>
              </a:rPr>
              <a:t>http://cs.wikipedia.org/wiki/Soubor:Prag_obecni_d%C3%BBm_gemeindehaus.jpg</a:t>
            </a:r>
            <a:endParaRPr lang="cs-CZ" dirty="0">
              <a:latin typeface="Calibri" panose="020F0502020204030204" pitchFamily="34" charset="0"/>
            </a:endParaRPr>
          </a:p>
          <a:p>
            <a:pPr marL="0" indent="0">
              <a:buFont typeface="+mj-lt"/>
              <a:buNone/>
              <a:defRPr/>
            </a:pPr>
            <a:endParaRPr lang="cs-CZ" sz="1100" b="1" dirty="0" smtClean="0"/>
          </a:p>
        </p:txBody>
      </p:sp>
    </p:spTree>
    <p:extLst>
      <p:ext uri="{BB962C8B-B14F-4D97-AF65-F5344CB8AC3E}">
        <p14:creationId xmlns:p14="http://schemas.microsoft.com/office/powerpoint/2010/main" val="26476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44035" name="Zástupný symbol pro obsah 2"/>
          <p:cNvSpPr>
            <a:spLocks noGrp="1"/>
          </p:cNvSpPr>
          <p:nvPr>
            <p:ph idx="1"/>
          </p:nvPr>
        </p:nvSpPr>
        <p:spPr>
          <a:xfrm>
            <a:off x="250825" y="908050"/>
            <a:ext cx="8642350" cy="5813425"/>
          </a:xfrm>
        </p:spPr>
        <p:txBody>
          <a:bodyPr/>
          <a:lstStyle/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L. Šaloun – Mladá žena a ďábel: </a:t>
            </a:r>
            <a:r>
              <a:rPr lang="en-US" smtClean="0">
                <a:latin typeface="Calibri" panose="020F0502020204030204" pitchFamily="34" charset="0"/>
              </a:rPr>
              <a:t>ANSLA. </a:t>
            </a:r>
            <a:r>
              <a:rPr lang="en-US" i="1" smtClean="0">
                <a:latin typeface="Calibri" panose="020F0502020204030204" pitchFamily="34" charset="0"/>
              </a:rPr>
              <a:t>http://commons.wikimedia.org</a:t>
            </a:r>
            <a:r>
              <a:rPr lang="en-US" smtClean="0">
                <a:latin typeface="Calibri" panose="020F0502020204030204" pitchFamily="34" charset="0"/>
              </a:rPr>
              <a:t> [online]. [cit. 22.6.2013]. Dostupný pod licencí Creative Commons Attribution-Share Alike 3.0 na WWW: </a:t>
            </a:r>
            <a:r>
              <a:rPr lang="en-US" smtClean="0">
                <a:latin typeface="Calibri" panose="020F0502020204030204" pitchFamily="34" charset="0"/>
                <a:hlinkClick r:id="rId2"/>
              </a:rPr>
              <a:t>http://commons.wikimedia.org/wiki/File:%C5%A0aloun-Jungfrau_und_Teufel.jpg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L. Šaloun – Sousoší Jana Husa na pražském Staroměstském náměstí: </a:t>
            </a:r>
            <a:r>
              <a:rPr lang="cs-CZ" smtClean="0">
                <a:latin typeface="Calibri" panose="020F0502020204030204" pitchFamily="34" charset="0"/>
              </a:rPr>
              <a:t>VILGUS, Petr. http://cs.wikipedia.org [online]. [cit. 3.6.2013]. Dostupný pod licencí Creative Commons Attribution-Share Alike 3.0 na WWW: </a:t>
            </a:r>
            <a:r>
              <a:rPr lang="cs-CZ" smtClean="0">
                <a:latin typeface="Calibri" panose="020F0502020204030204" pitchFamily="34" charset="0"/>
                <a:hlinkClick r:id="rId3"/>
              </a:rPr>
              <a:t>http://cs.wikipedia.org/wiki/Soubor:Prague_hus_statue.jpg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Stanislav Sucharda – Pomník Františka Palackého: </a:t>
            </a:r>
            <a:r>
              <a:rPr lang="cs-CZ" smtClean="0">
                <a:latin typeface="Calibri" panose="020F0502020204030204" pitchFamily="34" charset="0"/>
              </a:rPr>
              <a:t>DILIGENT, Rémi. http://commons.wikimedia.org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4"/>
              </a:rPr>
              <a:t>http://commons.wikimedia.org/wiki/File:Frantisek_Palacky_monument.jpg?uselang=cs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Pomník Františka Palackého – detail: </a:t>
            </a:r>
            <a:r>
              <a:rPr lang="cs-CZ" smtClean="0">
                <a:latin typeface="Calibri" panose="020F0502020204030204" pitchFamily="34" charset="0"/>
              </a:rPr>
              <a:t>BAŤHA, Matěj. </a:t>
            </a:r>
            <a:r>
              <a:rPr lang="cs-CZ" i="1" smtClean="0">
                <a:latin typeface="Calibri" panose="020F0502020204030204" pitchFamily="34" charset="0"/>
              </a:rPr>
              <a:t>http://commons.wikimedia.org</a:t>
            </a:r>
            <a:r>
              <a:rPr lang="cs-CZ" smtClean="0">
                <a:latin typeface="Calibri" panose="020F0502020204030204" pitchFamily="34" charset="0"/>
              </a:rPr>
              <a:t> [online]. [cit. 3.6.2013]. Dostupný pod licencí Creative Commons Uveďte autora-Zachovejte licenci 2.5 Generic na WWW: </a:t>
            </a:r>
            <a:r>
              <a:rPr lang="cs-CZ" smtClean="0">
                <a:latin typeface="Calibri" panose="020F0502020204030204" pitchFamily="34" charset="0"/>
                <a:hlinkClick r:id="rId5"/>
              </a:rPr>
              <a:t>http://commons.wikimedia.org/wiki/File:Frantisek_Palacky_monumet_-_detail.jpg?uselang=cs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Stanislav Sucharda – Pomník Františka Palackého: </a:t>
            </a:r>
            <a:r>
              <a:rPr lang="cs-CZ" smtClean="0">
                <a:latin typeface="Calibri" panose="020F0502020204030204" pitchFamily="34" charset="0"/>
              </a:rPr>
              <a:t>DILIGENT, Rémi. http://cs.wikipedia.org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6"/>
              </a:rPr>
              <a:t>http://cs.wikipedia.org/wiki/Soubor:Frantisek_Palacky_monument_(global).JPG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Foto: </a:t>
            </a:r>
            <a:r>
              <a:rPr lang="pt-BR" smtClean="0">
                <a:latin typeface="Calibri" panose="020F0502020204030204" pitchFamily="34" charset="0"/>
              </a:rPr>
              <a:t>AUTOR NEUVEDEN. http://img.radio.cz [online]. [cit. 21.6.2013]. Dostupný na WWW: </a:t>
            </a:r>
            <a:r>
              <a:rPr lang="pt-BR" smtClean="0">
                <a:latin typeface="Calibri" panose="020F0502020204030204" pitchFamily="34" charset="0"/>
                <a:hlinkClick r:id="rId7"/>
              </a:rPr>
              <a:t>http://img.radio.cz/pictures/c/socharstvi/kafka_bohumilx.jpg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Somnambula: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AUTOR NEUVEDEN. http://www.flickr.com [online]. [cit. 21.6.2013]. Dostupný na WWW: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  <a:hlinkClick r:id="rId8"/>
              </a:rPr>
              <a:t>http://farm4.staticflickr.com/3410/3230779845_f05ae0f1cb_b.jpg</a:t>
            </a:r>
            <a:endParaRPr lang="cs-CZ" smtClean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Socha K. H. Borovského: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AUTOR NEUVEDEN. </a:t>
            </a:r>
            <a:r>
              <a:rPr lang="pt-BR" i="1" smtClean="0">
                <a:solidFill>
                  <a:srgbClr val="333333"/>
                </a:solidFill>
                <a:latin typeface="Calibri" panose="020F0502020204030204" pitchFamily="34" charset="0"/>
              </a:rPr>
              <a:t>http://rover.rajce.idnes.cz/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 [online]. [cit. 21.6.2013]. Dostupný na WWW: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  <a:hlinkClick r:id="rId9"/>
              </a:rPr>
              <a:t>http://img8.rajce.idnes.cz/d0801/6/6045/6045214_accc46d23502247c98bf956a01ec4657/thumb/58.jpg?ver=0</a:t>
            </a:r>
            <a:endParaRPr lang="cs-CZ" b="1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Socha Josefa Mánesa: </a:t>
            </a:r>
            <a:r>
              <a:rPr lang="cs-CZ" smtClean="0">
                <a:latin typeface="Calibri" panose="020F0502020204030204" pitchFamily="34" charset="0"/>
              </a:rPr>
              <a:t>ŠMERKL, Petr. </a:t>
            </a:r>
            <a:r>
              <a:rPr lang="cs-CZ" i="1" smtClean="0">
                <a:latin typeface="Calibri" panose="020F0502020204030204" pitchFamily="34" charset="0"/>
              </a:rPr>
              <a:t>http://commons.wikimedia.org</a:t>
            </a:r>
            <a:r>
              <a:rPr lang="cs-CZ" smtClean="0">
                <a:latin typeface="Calibri" panose="020F0502020204030204" pitchFamily="34" charset="0"/>
              </a:rPr>
              <a:t> [online]. [cit. 22.6.2013]. Dostupný pod licencí Creative Commons Attribution-Share Alike 3.0 na WWW: </a:t>
            </a:r>
            <a:r>
              <a:rPr lang="cs-CZ" smtClean="0">
                <a:latin typeface="Calibri" panose="020F0502020204030204" pitchFamily="34" charset="0"/>
                <a:hlinkClick r:id="rId10"/>
              </a:rPr>
              <a:t>http://commons.wikimedia.org/wiki/File:Statue_of_Josef_M%C3%A1nes_by_Bohumil_Kafka_01.jpg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Jezdecká socha Jana Žižky na pražském Vítkově: </a:t>
            </a:r>
            <a:r>
              <a:rPr lang="cs-CZ" smtClean="0">
                <a:latin typeface="Calibri" panose="020F0502020204030204" pitchFamily="34" charset="0"/>
              </a:rPr>
              <a:t>MIAOW, Miaow. http://cs.wikipedia.org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11"/>
              </a:rPr>
              <a:t>http://cs.wikipedia.org/wiki/Soubor:Jan_Zizka_Vitkov_Prague_CZ_007.jpg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Grafický motiv na pozadí</a:t>
            </a:r>
            <a:r>
              <a:rPr lang="cs-CZ" smtClean="0">
                <a:latin typeface="Calibri" panose="020F0502020204030204" pitchFamily="34" charset="0"/>
              </a:rPr>
              <a:t>.  archív autora</a:t>
            </a:r>
          </a:p>
          <a:p>
            <a:pPr>
              <a:buFontTx/>
              <a:buAutoNum type="arabicPeriod" startAt="13"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4970517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37816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692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>
                    <a:solidFill>
                      <a:srgbClr val="990099">
                        <a:alpha val="5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>
                    <a:solidFill>
                      <a:srgbClr val="990099">
                        <a:alpha val="32000"/>
                      </a:srgbClr>
                    </a:solidFill>
                  </a:tcPr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VY_32_INOVACE_05B_20_Secese III</a:t>
                      </a: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19.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20.04.2013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719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09624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379413"/>
            <a:ext cx="8229600" cy="746125"/>
          </a:xfrm>
        </p:spPr>
        <p:txBody>
          <a:bodyPr/>
          <a:lstStyle/>
          <a:p>
            <a:pPr>
              <a:defRPr/>
            </a:pPr>
            <a:r>
              <a:rPr lang="cs-CZ" sz="3200" b="0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ANOTACE</a:t>
            </a:r>
            <a:endParaRPr lang="cs-CZ" sz="3600" b="0" dirty="0" smtClean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323850" y="1125538"/>
            <a:ext cx="8569325" cy="5256212"/>
          </a:xfrm>
        </p:spPr>
        <p:txBody>
          <a:bodyPr>
            <a:noAutofit/>
          </a:bodyPr>
          <a:lstStyle/>
          <a:p>
            <a:pPr marL="0" indent="0">
              <a:buFontTx/>
              <a:buNone/>
              <a:defRPr/>
            </a:pPr>
            <a:r>
              <a:rPr lang="cs-CZ" sz="1500" dirty="0">
                <a:latin typeface="Calibri" panose="020F0502020204030204" pitchFamily="34" charset="0"/>
              </a:rPr>
              <a:t>Prezentace je určena pro výklad, opakování a upevnění nového tématu z historie umění. Její součástí </a:t>
            </a:r>
            <a:r>
              <a:rPr lang="cs-CZ" sz="1500" dirty="0" smtClean="0">
                <a:latin typeface="Calibri" panose="020F0502020204030204" pitchFamily="34" charset="0"/>
              </a:rPr>
              <a:t>je </a:t>
            </a:r>
            <a:r>
              <a:rPr lang="cs-CZ" sz="1500" dirty="0">
                <a:latin typeface="Calibri" panose="020F0502020204030204" pitchFamily="34" charset="0"/>
              </a:rPr>
              <a:t>motivační </a:t>
            </a:r>
            <a:r>
              <a:rPr lang="cs-CZ" sz="1500" dirty="0" smtClean="0">
                <a:latin typeface="Calibri" panose="020F0502020204030204" pitchFamily="34" charset="0"/>
              </a:rPr>
              <a:t>úkol formou práce s internetem </a:t>
            </a:r>
            <a:r>
              <a:rPr lang="cs-CZ" sz="1500" dirty="0">
                <a:latin typeface="Calibri" panose="020F0502020204030204" pitchFamily="34" charset="0"/>
              </a:rPr>
              <a:t>pro interaktivní zapojení žáků do vyučovacího procesu.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Je věnována českému secesnímu umění. Obsahově navazuje na úvodní část o secesní architektuře a užitém umění ve světě a část věnovanou evropskému secesnímu malířství a sochařství, kterou dále rozvíjí. Žáci se jejím prostřednictvím seznámí s nejvýznamnějšími </a:t>
            </a:r>
            <a:r>
              <a:rPr lang="cs-CZ" sz="1500" dirty="0">
                <a:latin typeface="Calibri" panose="020F0502020204030204" pitchFamily="34" charset="0"/>
              </a:rPr>
              <a:t>osobnostmi </a:t>
            </a:r>
            <a:r>
              <a:rPr lang="cs-CZ" sz="1500" dirty="0" smtClean="0">
                <a:latin typeface="Calibri" panose="020F0502020204030204" pitchFamily="34" charset="0"/>
              </a:rPr>
              <a:t>české secese a </a:t>
            </a:r>
            <a:r>
              <a:rPr lang="cs-CZ" sz="1500" dirty="0">
                <a:latin typeface="Calibri" panose="020F0502020204030204" pitchFamily="34" charset="0"/>
              </a:rPr>
              <a:t>jejich </a:t>
            </a:r>
            <a:r>
              <a:rPr lang="cs-CZ" sz="1500" dirty="0" smtClean="0">
                <a:latin typeface="Calibri" panose="020F0502020204030204" pitchFamily="34" charset="0"/>
              </a:rPr>
              <a:t>dílem.</a:t>
            </a:r>
            <a:r>
              <a:rPr lang="cs-CZ" sz="1500" dirty="0">
                <a:latin typeface="Calibri" panose="020F0502020204030204" pitchFamily="34" charset="0"/>
              </a:rPr>
              <a:t> </a:t>
            </a:r>
            <a:endParaRPr lang="cs-CZ" sz="1500" dirty="0" smtClean="0">
              <a:latin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Jako motivační prvek je do prezentace zařazena práce s filmovým dokumentem na internetu pro interaktivní </a:t>
            </a:r>
            <a:r>
              <a:rPr lang="cs-CZ" sz="1500" dirty="0">
                <a:latin typeface="Calibri" panose="020F0502020204030204" pitchFamily="34" charset="0"/>
              </a:rPr>
              <a:t>zapojení žáků do </a:t>
            </a:r>
            <a:r>
              <a:rPr lang="cs-CZ" sz="1500" dirty="0" smtClean="0">
                <a:latin typeface="Calibri" panose="020F0502020204030204" pitchFamily="34" charset="0"/>
              </a:rPr>
              <a:t>tématu. Po úvodu </a:t>
            </a:r>
            <a:r>
              <a:rPr lang="cs-CZ" sz="1500" dirty="0">
                <a:latin typeface="Calibri" panose="020F0502020204030204" pitchFamily="34" charset="0"/>
              </a:rPr>
              <a:t>výkladu </a:t>
            </a:r>
            <a:r>
              <a:rPr lang="cs-CZ" sz="1500" dirty="0" smtClean="0">
                <a:latin typeface="Calibri" panose="020F0502020204030204" pitchFamily="34" charset="0"/>
              </a:rPr>
              <a:t>o českém secesním malířství žáci shlédnou krátkou šestiminutovou ukázku o Alfonsi Muchovi, s jehož životem a tvorbou se již seznámili v předešlé hodině, kde bylo toto téma zařazeno v rámci výkladu o  evropském secesním malířství (odkaz na adresu internetové stránky s ukázkou a úkoly ro žáky je na snímku č. 25). Tímto dokumentem si mohou osobnost A. Muchy připomenout a doplnit si interaktivní formou nové informace o tomto slavném Čechovi. Po shlédnutí ukázky následuje diskuse, během níž žáci odpovídají na otázky na snímku č. 26 a kliknutím na plochu snímku si ověřují správnost odpovědí. Stránka 27 obsahuje komentář k obsahu ukázky.</a:t>
            </a:r>
          </a:p>
          <a:p>
            <a:pPr marL="0" indent="0">
              <a:buFontTx/>
              <a:buNone/>
              <a:defRPr/>
            </a:pPr>
            <a:r>
              <a:rPr lang="cs-CZ" sz="1500" dirty="0">
                <a:latin typeface="Calibri" panose="020F0502020204030204" pitchFamily="34" charset="0"/>
              </a:rPr>
              <a:t>P</a:t>
            </a:r>
            <a:r>
              <a:rPr lang="cs-CZ" sz="1500" dirty="0" smtClean="0">
                <a:latin typeface="Calibri" panose="020F0502020204030204" pitchFamily="34" charset="0"/>
              </a:rPr>
              <a:t>odle </a:t>
            </a:r>
            <a:r>
              <a:rPr lang="cs-CZ" sz="1500" dirty="0">
                <a:latin typeface="Calibri" panose="020F0502020204030204" pitchFamily="34" charset="0"/>
              </a:rPr>
              <a:t>časových možností </a:t>
            </a:r>
            <a:r>
              <a:rPr lang="cs-CZ" sz="1500" dirty="0" smtClean="0">
                <a:latin typeface="Calibri" panose="020F0502020204030204" pitchFamily="34" charset="0"/>
              </a:rPr>
              <a:t>lze využít i odkaz na internetovou stránku s virtuální prohlídkou Obecního domu v Praze v části věnované české secesní architektuře (viz snímek č. 15).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Látka je určena pro studenty 2. ročníků čtyřletého a 3. ročníků šestiletého gymnázia.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Může být využita i jako podklad pro samostatné studium žáka.</a:t>
            </a:r>
          </a:p>
          <a:p>
            <a:pPr marL="0" indent="0">
              <a:buFontTx/>
              <a:buNone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Vzdělávací cíle:</a:t>
            </a: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doplnit </a:t>
            </a:r>
            <a:r>
              <a:rPr lang="cs-CZ" sz="1500" dirty="0">
                <a:latin typeface="Calibri" panose="020F0502020204030204" pitchFamily="34" charset="0"/>
              </a:rPr>
              <a:t>probrané učivo o </a:t>
            </a:r>
            <a:r>
              <a:rPr lang="cs-CZ" sz="1500" dirty="0" smtClean="0">
                <a:latin typeface="Calibri" panose="020F0502020204030204" pitchFamily="34" charset="0"/>
              </a:rPr>
              <a:t>vzniku, charakteristice a vývoji </a:t>
            </a:r>
            <a:r>
              <a:rPr lang="cs-CZ" sz="1500" dirty="0">
                <a:latin typeface="Calibri" panose="020F0502020204030204" pitchFamily="34" charset="0"/>
              </a:rPr>
              <a:t>secesního </a:t>
            </a:r>
            <a:r>
              <a:rPr lang="cs-CZ" sz="1500" dirty="0" smtClean="0">
                <a:latin typeface="Calibri" panose="020F0502020204030204" pitchFamily="34" charset="0"/>
              </a:rPr>
              <a:t>slohu</a:t>
            </a: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seznámit žáky se stěžejními osobnostmi české secese a jejich díly</a:t>
            </a:r>
            <a:endParaRPr lang="cs-CZ" sz="1500" dirty="0">
              <a:latin typeface="Calibri" panose="020F0502020204030204" pitchFamily="34" charset="0"/>
            </a:endParaRPr>
          </a:p>
          <a:p>
            <a:pPr>
              <a:buFont typeface="Calibri" panose="020F0502020204030204" pitchFamily="34" charset="0"/>
              <a:buChar char="‒"/>
              <a:defRPr/>
            </a:pPr>
            <a:r>
              <a:rPr lang="cs-CZ" sz="1500" dirty="0" smtClean="0">
                <a:latin typeface="Calibri" panose="020F0502020204030204" pitchFamily="34" charset="0"/>
              </a:rPr>
              <a:t>zopakovat a doplnit interaktivní formou informace o Alfonsi Muchovi</a:t>
            </a:r>
          </a:p>
        </p:txBody>
      </p:sp>
    </p:spTree>
    <p:extLst>
      <p:ext uri="{BB962C8B-B14F-4D97-AF65-F5344CB8AC3E}">
        <p14:creationId xmlns:p14="http://schemas.microsoft.com/office/powerpoint/2010/main" val="41010782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168"/>
            <a:ext cx="6155055" cy="6858000"/>
          </a:xfrm>
          <a:prstGeom prst="rect">
            <a:avLst/>
          </a:prstGeom>
        </p:spPr>
      </p:pic>
      <p:sp>
        <p:nvSpPr>
          <p:cNvPr id="4" name="WordArt 4" descr="k--k"/>
          <p:cNvSpPr>
            <a:spLocks noChangeArrowheads="1" noChangeShapeType="1" noTextEdit="1"/>
          </p:cNvSpPr>
          <p:nvPr/>
        </p:nvSpPr>
        <p:spPr bwMode="auto">
          <a:xfrm>
            <a:off x="647564" y="3068960"/>
            <a:ext cx="7848872" cy="1944216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  <p:txBody>
          <a:bodyPr wrap="none" fromWordArt="1">
            <a:prstTxWarp prst="textPlain">
              <a:avLst>
                <a:gd name="adj" fmla="val 50190"/>
              </a:avLst>
            </a:prstTxWarp>
          </a:bodyPr>
          <a:lstStyle/>
          <a:p>
            <a:pPr algn="ctr" eaLnBrk="0" hangingPunct="0">
              <a:defRPr/>
            </a:pPr>
            <a:r>
              <a:rPr lang="cs-CZ" sz="3600" kern="10" dirty="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SECESE III</a:t>
            </a:r>
          </a:p>
        </p:txBody>
      </p:sp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8656638" y="6488113"/>
            <a:ext cx="469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9473190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4" descr="k--k"/>
          <p:cNvSpPr>
            <a:spLocks noChangeArrowheads="1" noChangeShapeType="1" noTextEdit="1"/>
          </p:cNvSpPr>
          <p:nvPr/>
        </p:nvSpPr>
        <p:spPr bwMode="auto">
          <a:xfrm>
            <a:off x="395536" y="2852936"/>
            <a:ext cx="8496944" cy="1944216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  <p:txBody>
          <a:bodyPr wrap="none" fromWordArt="1">
            <a:prstTxWarp prst="textPlain">
              <a:avLst>
                <a:gd name="adj" fmla="val 50190"/>
              </a:avLst>
            </a:prstTxWarp>
          </a:bodyPr>
          <a:lstStyle/>
          <a:p>
            <a:pPr algn="ctr" eaLnBrk="0" hangingPunct="0">
              <a:defRPr/>
            </a:pPr>
            <a:r>
              <a:rPr lang="cs-CZ" sz="3600" kern="10" dirty="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ČESKÁ SECESE</a:t>
            </a:r>
          </a:p>
        </p:txBody>
      </p:sp>
    </p:spTree>
    <p:extLst>
      <p:ext uri="{BB962C8B-B14F-4D97-AF65-F5344CB8AC3E}">
        <p14:creationId xmlns:p14="http://schemas.microsoft.com/office/powerpoint/2010/main" val="230580956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eaLnBrk="1" hangingPunct="1">
              <a:defRPr/>
            </a:pPr>
            <a:r>
              <a:rPr lang="cs-CZ" sz="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</a:rPr>
              <a:t>ARCHITEKTURA</a:t>
            </a:r>
            <a:endParaRPr lang="cs-CZ" dirty="0" smtClean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fornian FB" pitchFamily="18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84313"/>
            <a:ext cx="5761037" cy="55451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česká secesní architektura se vyvíjela v souvislosti s vídeňskou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90. léta – přežívající historismus – neorenezance, později v období </a:t>
            </a:r>
            <a:r>
              <a:rPr lang="cs-CZ" sz="2200" dirty="0" err="1" smtClean="0"/>
              <a:t>neobaroka</a:t>
            </a:r>
            <a:r>
              <a:rPr lang="cs-CZ" sz="2200" dirty="0" smtClean="0"/>
              <a:t> 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secese – první důsledný </a:t>
            </a:r>
            <a:r>
              <a:rPr lang="cs-CZ" sz="2200" dirty="0" err="1" smtClean="0"/>
              <a:t>antihistorizující</a:t>
            </a:r>
            <a:r>
              <a:rPr lang="cs-CZ" sz="2200" dirty="0" smtClean="0"/>
              <a:t> sloh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defRPr/>
            </a:pPr>
            <a:r>
              <a:rPr lang="cs-CZ" sz="2200" dirty="0" smtClean="0"/>
              <a:t>nové podněty v lidové architektuře</a:t>
            </a:r>
            <a:endParaRPr lang="cs-CZ" sz="2200" dirty="0"/>
          </a:p>
          <a:p>
            <a:pPr marL="0" indent="0" eaLnBrk="1" hangingPunct="1"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None/>
              <a:defRPr/>
            </a:pPr>
            <a:r>
              <a:rPr lang="cs-CZ" sz="2800" b="1" dirty="0" smtClean="0">
                <a:solidFill>
                  <a:srgbClr val="A828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600" b="1" dirty="0" smtClean="0">
                <a:solidFill>
                  <a:srgbClr val="A828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Dušan Jurkovič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(1868 – 1947)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000" dirty="0"/>
              <a:t>slovenský </a:t>
            </a:r>
            <a:r>
              <a:rPr lang="cs-CZ" sz="2000" dirty="0" smtClean="0"/>
              <a:t>architekt, který </a:t>
            </a:r>
            <a:r>
              <a:rPr lang="cs-CZ" sz="2000" dirty="0"/>
              <a:t>tvořil i v Českých zemích</a:t>
            </a:r>
            <a:endParaRPr lang="cs-CZ" sz="2000" dirty="0" smtClean="0"/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/>
              <a:t>horské chaty na Pustevnách v Beskydech a lázeňské domy v </a:t>
            </a:r>
            <a:r>
              <a:rPr lang="cs-CZ" sz="2000" dirty="0" smtClean="0"/>
              <a:t>Luhačovicích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jeho stavby provedeny ve dřevu a kameni</a:t>
            </a:r>
          </a:p>
          <a:p>
            <a:pPr eaLnBrk="1" hangingPunct="1">
              <a:lnSpc>
                <a:spcPct val="80000"/>
              </a:lnSpc>
              <a:buClr>
                <a:srgbClr val="990099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jejich malebnost umocňuje živá barevnost a dekorativní detail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084888" y="1844675"/>
            <a:ext cx="2897187" cy="4295775"/>
            <a:chOff x="6084168" y="1692303"/>
            <a:chExt cx="2898550" cy="429553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 flipH="1">
              <a:off x="5615852" y="2325796"/>
              <a:ext cx="3835182" cy="25681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Rectangle 4"/>
            <p:cNvSpPr/>
            <p:nvPr/>
          </p:nvSpPr>
          <p:spPr>
            <a:xfrm>
              <a:off x="6084168" y="5463989"/>
              <a:ext cx="2898550" cy="5238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cs-CZ" kern="0" dirty="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1. Chata na Pustevnách</a:t>
              </a:r>
              <a:endParaRPr lang="cs-CZ" sz="2800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90249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cs-CZ" dirty="0"/>
              <a:t>Jurkovičův </a:t>
            </a:r>
            <a:r>
              <a:rPr lang="cs-CZ" dirty="0" smtClean="0"/>
              <a:t>lázeňský dům </a:t>
            </a:r>
            <a:r>
              <a:rPr lang="cs-CZ" dirty="0"/>
              <a:t>(</a:t>
            </a:r>
            <a:r>
              <a:rPr lang="cs-CZ" dirty="0" smtClean="0"/>
              <a:t>Luhačovice)</a:t>
            </a:r>
            <a:endParaRPr lang="cs-CZ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71550" y="1614488"/>
            <a:ext cx="7450138" cy="5127625"/>
            <a:chOff x="899592" y="1340768"/>
            <a:chExt cx="7449958" cy="5127180"/>
          </a:xfrm>
        </p:grpSpPr>
        <p:pic>
          <p:nvPicPr>
            <p:cNvPr id="14340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1340768"/>
              <a:ext cx="7449958" cy="5127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1" name="TextBox 3"/>
            <p:cNvSpPr txBox="1">
              <a:spLocks noChangeArrowheads="1"/>
            </p:cNvSpPr>
            <p:nvPr/>
          </p:nvSpPr>
          <p:spPr bwMode="auto">
            <a:xfrm>
              <a:off x="7668344" y="6098616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62201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Jan </a:t>
            </a:r>
            <a:r>
              <a:rPr lang="cs-CZ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Kotěra</a:t>
            </a: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(1871 – 1923)</a:t>
            </a:r>
            <a:endParaRPr lang="cs-CZ" b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3779838" y="1628775"/>
            <a:ext cx="5113337" cy="49688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architekt, reprezentant racionálního, funkčního pojetí</a:t>
            </a:r>
          </a:p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žák Otto Wagnera</a:t>
            </a:r>
          </a:p>
          <a:p>
            <a:pPr eaLnBrk="1" hangingPunct="1"/>
            <a:r>
              <a:rPr lang="cs-CZ" sz="2800" smtClean="0">
                <a:latin typeface="Bookman Old Style" panose="02050604050505020204" pitchFamily="18" charset="0"/>
              </a:rPr>
              <a:t>první secesní stavba pojatá v jednotném stylu - dům č. p. 762, tzv. Peterkův dům na Václavském náměstí z let 1899-1900, s dekorativní fasádou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55650" y="1628775"/>
            <a:ext cx="2722563" cy="4306888"/>
            <a:chOff x="755576" y="1628800"/>
            <a:chExt cx="2721907" cy="4306607"/>
          </a:xfrm>
        </p:grpSpPr>
        <p:pic>
          <p:nvPicPr>
            <p:cNvPr id="57349" name="Picture 5" descr="http://upload.wikimedia.org/wikipedia/commons/d/dd/Jan_Kotera_1914_Bufka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628800"/>
              <a:ext cx="2563692" cy="3914827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66" name="TextBox 4"/>
            <p:cNvSpPr txBox="1">
              <a:spLocks noChangeArrowheads="1"/>
            </p:cNvSpPr>
            <p:nvPr/>
          </p:nvSpPr>
          <p:spPr bwMode="auto">
            <a:xfrm>
              <a:off x="3117443" y="5566075"/>
              <a:ext cx="360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28505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939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800" b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Peterkův dům na Václavském náměstí v </a:t>
            </a:r>
            <a:r>
              <a:rPr lang="cs-CZ" sz="3800" b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Praze,1899-1900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66825" y="1557338"/>
            <a:ext cx="6977063" cy="5149850"/>
            <a:chOff x="1065460" y="846138"/>
            <a:chExt cx="6978352" cy="5149998"/>
          </a:xfrm>
        </p:grpSpPr>
        <p:pic>
          <p:nvPicPr>
            <p:cNvPr id="58373" name="Picture 5" descr="http://www.stavebnictvi3000.cz/obr/xlarge/2011/06_kaspar_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65460" y="846138"/>
              <a:ext cx="6690961" cy="501823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89" name="TextBox 3"/>
            <p:cNvSpPr txBox="1">
              <a:spLocks noChangeArrowheads="1"/>
            </p:cNvSpPr>
            <p:nvPr/>
          </p:nvSpPr>
          <p:spPr bwMode="auto">
            <a:xfrm>
              <a:off x="7716478" y="5626804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9299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>
              <a:defRPr/>
            </a:pPr>
            <a:r>
              <a:rPr lang="pl-PL" smtClean="0"/>
              <a:t>Návrh domu v Plzni (1897)</a:t>
            </a:r>
            <a:endParaRPr lang="cs-CZ" smtClean="0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051050" y="1557338"/>
            <a:ext cx="5411788" cy="4895850"/>
            <a:chOff x="2051720" y="1395976"/>
            <a:chExt cx="5411788" cy="4896929"/>
          </a:xfrm>
        </p:grpSpPr>
        <p:pic>
          <p:nvPicPr>
            <p:cNvPr id="137218" name="Picture 2" descr="http://upload.wikimedia.org/wikipedia/commons/6/64/Kotera_Jan_-_Desigh_of_a_House_in_Pilsen_21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51720" y="1395976"/>
              <a:ext cx="5411788" cy="45174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13" name="TextBox 3"/>
            <p:cNvSpPr txBox="1">
              <a:spLocks noChangeArrowheads="1"/>
            </p:cNvSpPr>
            <p:nvPr/>
          </p:nvSpPr>
          <p:spPr bwMode="auto">
            <a:xfrm>
              <a:off x="7136174" y="5923573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3746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Národní dům v Prostějově</a:t>
            </a:r>
            <a:endParaRPr lang="cs-CZ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9397" name="Picture 5" descr="http://upload.wikimedia.org/wikipedia/commons/b/b5/Divadlo_%28Prost%C4%9Bjov-_czech_republic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420813"/>
            <a:ext cx="6337300" cy="475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7524750" y="6092825"/>
            <a:ext cx="327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2111676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74787"/>
          </a:xfrm>
        </p:spPr>
        <p:txBody>
          <a:bodyPr/>
          <a:lstStyle/>
          <a:p>
            <a:pPr eaLnBrk="1" hangingPunct="1">
              <a:defRPr/>
            </a:pPr>
            <a:r>
              <a:rPr lang="cs-CZ" sz="5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Josef Fanta</a:t>
            </a:r>
            <a:br>
              <a:rPr lang="cs-CZ" sz="5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(1856 – 1954)</a:t>
            </a:r>
            <a:endParaRPr lang="cs-CZ" sz="32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171450" y="3508375"/>
            <a:ext cx="5067300" cy="301625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cs-CZ" sz="2200" smtClean="0">
                <a:latin typeface="Bookman Old Style" panose="02050604050505020204" pitchFamily="18" charset="0"/>
              </a:rPr>
              <a:t>po studiích se stal asistentem Josefa Zítka (svého profesora a architekta, autora např. Národního divadla, Rudolfina) při stavbě Národního divadla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200" smtClean="0">
                <a:latin typeface="Bookman Old Style" panose="02050604050505020204" pitchFamily="18" charset="0"/>
              </a:rPr>
              <a:t>působil jako asistent na České technice a profesor na ČVUT; byl členem České akademie věd a umění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580063" y="4337050"/>
            <a:ext cx="3576637" cy="2270125"/>
            <a:chOff x="4894516" y="4517055"/>
            <a:chExt cx="3576620" cy="2269569"/>
          </a:xfrm>
        </p:grpSpPr>
        <p:sp>
          <p:nvSpPr>
            <p:cNvPr id="19465" name="Obdélník 2"/>
            <p:cNvSpPr>
              <a:spLocks noChangeArrowheads="1"/>
            </p:cNvSpPr>
            <p:nvPr/>
          </p:nvSpPr>
          <p:spPr bwMode="auto">
            <a:xfrm>
              <a:off x="4894516" y="6417292"/>
              <a:ext cx="35766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8. Mohyla míru od jihozápadu</a:t>
              </a:r>
            </a:p>
          </p:txBody>
        </p:sp>
        <p:pic>
          <p:nvPicPr>
            <p:cNvPr id="62471" name="Picture 7" descr="Soubor:Mohyla miru 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04052" y="4517055"/>
              <a:ext cx="3248010" cy="1899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307138" y="1087438"/>
            <a:ext cx="2633662" cy="3144837"/>
            <a:chOff x="6054416" y="1268760"/>
            <a:chExt cx="2632384" cy="3145006"/>
          </a:xfrm>
        </p:grpSpPr>
        <p:pic>
          <p:nvPicPr>
            <p:cNvPr id="62469" name="Picture 5" descr="http://upload.wikimedia.org/wikipedia/commons/5/57/Mohyla_m%C3%ADru_-_Austri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381282" y="1268760"/>
              <a:ext cx="2305518" cy="3073565"/>
            </a:xfrm>
            <a:prstGeom prst="rect">
              <a:avLst/>
            </a:prstGeom>
            <a:noFill/>
            <a:ln>
              <a:noFill/>
            </a:ln>
            <a:effectLst>
              <a:outerShdw blurRad="292100" dist="139700" dir="2700000" algn="tl" rotWithShape="0">
                <a:srgbClr val="333333">
                  <a:alpha val="6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4" name="TextBox 9"/>
            <p:cNvSpPr txBox="1">
              <a:spLocks noChangeArrowheads="1"/>
            </p:cNvSpPr>
            <p:nvPr/>
          </p:nvSpPr>
          <p:spPr bwMode="auto">
            <a:xfrm>
              <a:off x="6054416" y="4044434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7</a:t>
              </a:r>
            </a:p>
          </p:txBody>
        </p:sp>
      </p:grp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39700" y="1854200"/>
            <a:ext cx="6326188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99"/>
              </a:buClr>
              <a:buSzPct val="120000"/>
              <a:buFont typeface="Courier New" panose="02070309020205020404" pitchFamily="49" charset="0"/>
              <a:buChar char="o"/>
              <a:defRPr sz="2400">
                <a:solidFill>
                  <a:schemeClr val="tx1"/>
                </a:solidFill>
                <a:latin typeface="Calisto MT" panose="02040603050505030304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99"/>
              </a:buClr>
              <a:buFont typeface="Arial" panose="020B0604020202020204" pitchFamily="34" charset="0"/>
              <a:buChar char="‒"/>
              <a:defRPr sz="2800"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cs-CZ" sz="2200" kern="0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jeden z nejvýznamnějších představitelů české secesní architektury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cs-CZ" sz="2200" kern="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návrhář nábytku, malíř, autor mnoha publikací, věnoval se ochraně památek a byl významným mecenášem...</a:t>
            </a:r>
          </a:p>
        </p:txBody>
      </p:sp>
    </p:spTree>
    <p:extLst>
      <p:ext uri="{BB962C8B-B14F-4D97-AF65-F5344CB8AC3E}">
        <p14:creationId xmlns:p14="http://schemas.microsoft.com/office/powerpoint/2010/main" val="89698670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 autoUpdateAnimBg="0"/>
      <p:bldP spid="13" grpId="0" build="p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Průčelí hlavního nádraží v Praze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35150" y="1341438"/>
            <a:ext cx="5616575" cy="5337175"/>
            <a:chOff x="1835150" y="1341438"/>
            <a:chExt cx="5617170" cy="5337214"/>
          </a:xfrm>
        </p:grpSpPr>
        <p:pic>
          <p:nvPicPr>
            <p:cNvPr id="64517" name="Picture 5" descr="http://upload.wikimedia.org/wikipedia/commons/9/91/Prag_Prague_Hauptbahnhof_Eingang_%282005%29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35150" y="1341438"/>
              <a:ext cx="5486981" cy="49943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85" name="TextBox 3"/>
            <p:cNvSpPr txBox="1">
              <a:spLocks noChangeArrowheads="1"/>
            </p:cNvSpPr>
            <p:nvPr/>
          </p:nvSpPr>
          <p:spPr bwMode="auto">
            <a:xfrm>
              <a:off x="7124986" y="6309320"/>
              <a:ext cx="3273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01585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4138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Původní hala nádraží, dnes Fantova kavárna 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331913" y="1557338"/>
            <a:ext cx="6553200" cy="5194300"/>
            <a:chOff x="1331913" y="1557338"/>
            <a:chExt cx="6552455" cy="5193744"/>
          </a:xfrm>
        </p:grpSpPr>
        <p:pic>
          <p:nvPicPr>
            <p:cNvPr id="63493" name="Picture 5" descr="http://upload.wikimedia.org/wikipedia/commons/d/d8/Prag_Prague_Cafe_im_Hauptbahnhof_Totale_%282005%29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1913" y="1557338"/>
              <a:ext cx="6431819" cy="48238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09" name="TextBox 3"/>
            <p:cNvSpPr txBox="1">
              <a:spLocks noChangeArrowheads="1"/>
            </p:cNvSpPr>
            <p:nvPr/>
          </p:nvSpPr>
          <p:spPr bwMode="auto">
            <a:xfrm>
              <a:off x="7414368" y="6381750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13945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  <a:t>Osvald Polívka</a:t>
            </a:r>
            <a:br>
              <a:rPr lang="cs-CZ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anose="02050604050505020204" pitchFamily="18" charset="0"/>
              </a:rPr>
            </a:br>
            <a:r>
              <a:rPr lang="cs-CZ" sz="3200" b="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(1959 – 1931)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3419475" y="1628775"/>
            <a:ext cx="55086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významný představitel pozdní neorenesance a průkopník secesní architektury</a:t>
            </a:r>
          </a:p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postavil řadu veřejných budov v Praze</a:t>
            </a:r>
          </a:p>
          <a:p>
            <a:pPr lvl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typické je bohaté </a:t>
            </a:r>
            <a:r>
              <a:rPr lang="cs-CZ" sz="2200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využití štukového, sochařského a malířského </a:t>
            </a: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dekoru</a:t>
            </a:r>
            <a:endParaRPr lang="cs-CZ" sz="2200" dirty="0">
              <a:solidFill>
                <a:srgbClr val="000000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rgbClr val="990099"/>
              </a:buClr>
              <a:buFont typeface="Courier New" panose="02070309020205020404" pitchFamily="49" charset="0"/>
              <a:buChar char="o"/>
              <a:defRPr/>
            </a:pP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spolu s </a:t>
            </a:r>
            <a:r>
              <a:rPr lang="cs-CZ" sz="2400" b="1" dirty="0" smtClean="0">
                <a:solidFill>
                  <a:srgbClr val="A8283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Antonínem Balšánkem </a:t>
            </a: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navrhl </a:t>
            </a:r>
            <a:r>
              <a:rPr lang="cs-CZ" sz="2400" dirty="0" smtClean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Obecní dům v Praze </a:t>
            </a:r>
            <a:r>
              <a:rPr lang="cs-CZ" sz="24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(1904-1912)</a:t>
            </a:r>
          </a:p>
          <a:p>
            <a:pPr lvl="1">
              <a:lnSpc>
                <a:spcPct val="80000"/>
              </a:lnSpc>
              <a:buClr>
                <a:srgbClr val="990099"/>
              </a:buClr>
              <a:buFont typeface="Calibri" panose="020F0502020204030204" pitchFamily="34" charset="0"/>
              <a:buChar char="‒"/>
              <a:defRPr/>
            </a:pPr>
            <a:r>
              <a:rPr lang="cs-CZ" sz="2200" dirty="0" smtClean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navrhl všechny interiéry (mimo foyer a Smetanovy síně) tedy např. kavárnu, Francouzskou restauraci a salónky v 1. patře</a:t>
            </a:r>
          </a:p>
          <a:p>
            <a:pPr marL="0" indent="0">
              <a:lnSpc>
                <a:spcPct val="80000"/>
              </a:lnSpc>
              <a:buClr>
                <a:srgbClr val="FFCC66"/>
              </a:buClr>
              <a:buFontTx/>
              <a:buNone/>
              <a:defRPr/>
            </a:pPr>
            <a:endParaRPr lang="cs-CZ" sz="2500" dirty="0" smtClean="0">
              <a:solidFill>
                <a:srgbClr val="000000"/>
              </a:solidFill>
              <a:latin typeface="Californian FB" panose="0207040306080B030204" pitchFamily="18" charset="0"/>
              <a:cs typeface="Arial" panose="020B0604020202020204" pitchFamily="34" charset="0"/>
            </a:endParaRPr>
          </a:p>
        </p:txBody>
      </p:sp>
      <p:grpSp>
        <p:nvGrpSpPr>
          <p:cNvPr id="18436" name="Group 1"/>
          <p:cNvGrpSpPr>
            <a:grpSpLocks/>
          </p:cNvGrpSpPr>
          <p:nvPr/>
        </p:nvGrpSpPr>
        <p:grpSpPr bwMode="auto">
          <a:xfrm>
            <a:off x="425450" y="1577975"/>
            <a:ext cx="2887663" cy="4946650"/>
            <a:chOff x="425542" y="1577267"/>
            <a:chExt cx="2888266" cy="49475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5542" y="1577267"/>
              <a:ext cx="2775439" cy="457817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22534" name="TextBox 4"/>
            <p:cNvSpPr txBox="1">
              <a:spLocks noChangeArrowheads="1"/>
            </p:cNvSpPr>
            <p:nvPr/>
          </p:nvSpPr>
          <p:spPr bwMode="auto">
            <a:xfrm>
              <a:off x="2843808" y="6155445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224952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6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Grp="1" noChangeArrowheads="1"/>
          </p:cNvSpPr>
          <p:nvPr>
            <p:ph type="title"/>
          </p:nvPr>
        </p:nvSpPr>
        <p:spPr>
          <a:xfrm>
            <a:off x="-34925" y="366713"/>
            <a:ext cx="9398000" cy="941387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Obecní dům v Praze,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1904-1912</a:t>
            </a:r>
            <a:endParaRPr lang="cs-CZ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19459" name="Group 1"/>
          <p:cNvGrpSpPr>
            <a:grpSpLocks/>
          </p:cNvGrpSpPr>
          <p:nvPr/>
        </p:nvGrpSpPr>
        <p:grpSpPr bwMode="auto">
          <a:xfrm>
            <a:off x="771525" y="1589088"/>
            <a:ext cx="7688263" cy="4835525"/>
            <a:chOff x="771699" y="1588439"/>
            <a:chExt cx="7688733" cy="4836557"/>
          </a:xfrm>
        </p:grpSpPr>
        <p:pic>
          <p:nvPicPr>
            <p:cNvPr id="66565" name="Picture 5" descr="http://upload.wikimedia.org/wikipedia/commons/4/41/Prag_obecni_d%C3%BBm_gemeindehaus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71699" y="1588439"/>
              <a:ext cx="7617291" cy="45174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58" name="TextBox 3"/>
            <p:cNvSpPr txBox="1">
              <a:spLocks noChangeArrowheads="1"/>
            </p:cNvSpPr>
            <p:nvPr/>
          </p:nvSpPr>
          <p:spPr bwMode="auto">
            <a:xfrm>
              <a:off x="7990432" y="6055664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12</a:t>
              </a:r>
            </a:p>
          </p:txBody>
        </p:sp>
      </p:grp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6324600"/>
            <a:ext cx="8713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Virtuální prohlídka: </a:t>
            </a:r>
            <a:r>
              <a:rPr lang="cs-CZ" sz="180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  <a:hlinkClick r:id="rId3"/>
              </a:rPr>
              <a:t>http://www.obecnidum.cz/cz/virtualni-prohlidka.html</a:t>
            </a:r>
            <a:endParaRPr lang="cs-CZ" sz="1800">
              <a:solidFill>
                <a:srgbClr val="000000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4840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utoUpdateAnimBg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>
          <a:extLst/>
        </p:spPr>
        <p:txBody>
          <a:bodyPr/>
          <a:lstStyle/>
          <a:p>
            <a:pPr>
              <a:defRPr/>
            </a:pPr>
            <a:r>
              <a:rPr lang="cs-CZ" sz="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</a:rPr>
              <a:t>SOCHAŘSTVÍ</a:t>
            </a:r>
            <a:endParaRPr lang="cs-CZ" dirty="0" smtClean="0"/>
          </a:p>
        </p:txBody>
      </p:sp>
      <p:sp>
        <p:nvSpPr>
          <p:cNvPr id="727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zásadní </a:t>
            </a:r>
            <a:r>
              <a:rPr lang="cs-CZ" dirty="0"/>
              <a:t>vliv na české secesní sochařství </a:t>
            </a:r>
            <a:endParaRPr lang="cs-CZ" dirty="0" smtClean="0"/>
          </a:p>
          <a:p>
            <a:pPr lvl="1">
              <a:defRPr/>
            </a:pPr>
            <a:r>
              <a:rPr lang="cs-CZ" dirty="0" smtClean="0"/>
              <a:t>literární symbolismus</a:t>
            </a:r>
          </a:p>
          <a:p>
            <a:pPr lvl="1">
              <a:defRPr/>
            </a:pPr>
            <a:r>
              <a:rPr lang="cs-CZ" dirty="0" smtClean="0"/>
              <a:t>tvorba </a:t>
            </a:r>
            <a:r>
              <a:rPr lang="cs-CZ" dirty="0"/>
              <a:t>Augusta </a:t>
            </a:r>
            <a:r>
              <a:rPr lang="cs-CZ" dirty="0" smtClean="0"/>
              <a:t>Rodina</a:t>
            </a:r>
            <a:endParaRPr lang="cs-CZ" dirty="0"/>
          </a:p>
          <a:p>
            <a:pPr>
              <a:defRPr/>
            </a:pPr>
            <a:r>
              <a:rPr lang="cs-CZ" dirty="0" smtClean="0"/>
              <a:t>návrhy </a:t>
            </a:r>
            <a:r>
              <a:rPr lang="cs-CZ" dirty="0"/>
              <a:t>na pomníky, alegorie, portréty i akty</a:t>
            </a:r>
          </a:p>
          <a:p>
            <a:pPr marL="400050" lvl="1" indent="0">
              <a:buFont typeface="Calibri" panose="020F0502020204030204" pitchFamily="34" charset="0"/>
              <a:buNone/>
              <a:defRPr/>
            </a:pPr>
            <a:r>
              <a:rPr lang="cs-CZ" dirty="0" smtClean="0">
                <a:latin typeface="Book Antiqua" panose="02040602050305030304" pitchFamily="18" charset="0"/>
              </a:rPr>
              <a:t>→ neusiluje o naturalistické zobrazení,  ale o výraz, gesto, dekorativní působivost</a:t>
            </a:r>
          </a:p>
          <a:p>
            <a:pPr>
              <a:defRPr/>
            </a:pPr>
            <a:r>
              <a:rPr lang="cs-CZ" dirty="0" smtClean="0">
                <a:latin typeface="Book Antiqua" panose="02040602050305030304" pitchFamily="18" charset="0"/>
              </a:rPr>
              <a:t>skulptury se stávají nositeli idejí a nálad</a:t>
            </a:r>
          </a:p>
        </p:txBody>
      </p:sp>
    </p:spTree>
    <p:extLst>
      <p:ext uri="{BB962C8B-B14F-4D97-AF65-F5344CB8AC3E}">
        <p14:creationId xmlns:p14="http://schemas.microsoft.com/office/powerpoint/2010/main" val="328739056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Ladislav </a:t>
            </a:r>
            <a:r>
              <a:rPr lang="cs-CZ" dirty="0" err="1" smtClean="0"/>
              <a:t>Šaloun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(1870 – 1946)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" y="1450975"/>
            <a:ext cx="5310188" cy="5135563"/>
          </a:xfrm>
        </p:spPr>
        <p:txBody>
          <a:bodyPr/>
          <a:lstStyle/>
          <a:p>
            <a:r>
              <a:rPr lang="cs-CZ" sz="2200" smtClean="0"/>
              <a:t>hlavní představitel českého secesního sochařství</a:t>
            </a:r>
          </a:p>
          <a:p>
            <a:r>
              <a:rPr lang="cs-CZ" sz="2200" smtClean="0"/>
              <a:t>žák Tomáše Seidana a Bohuslava Schnircha</a:t>
            </a:r>
          </a:p>
          <a:p>
            <a:r>
              <a:rPr lang="cs-CZ" sz="2200" smtClean="0"/>
              <a:t>nejprve pracoval ve stylu neorenesančního akademismu, dekorativismu a naturalismu</a:t>
            </a:r>
          </a:p>
          <a:p>
            <a:pPr lvl="1"/>
            <a:r>
              <a:rPr lang="cs-CZ" sz="2200" smtClean="0"/>
              <a:t>monumentální výzdoba architektury</a:t>
            </a:r>
          </a:p>
          <a:p>
            <a:r>
              <a:rPr lang="cs-CZ" sz="2200" smtClean="0"/>
              <a:t>pod vlivem Augusta Rodina, studia spiritismu a filosofie Friedricha Nietzscheho postupně přecházel k větší míře citovosti, symboličnosti a zduchovnění</a:t>
            </a:r>
          </a:p>
          <a:p>
            <a:pPr lvl="1"/>
            <a:r>
              <a:rPr lang="cs-CZ" sz="2200" smtClean="0"/>
              <a:t>komorní plastika</a:t>
            </a:r>
          </a:p>
          <a:p>
            <a:endParaRPr lang="cs-CZ" smtClean="0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292725" y="1844675"/>
            <a:ext cx="3473450" cy="4775200"/>
            <a:chOff x="2807804" y="1629602"/>
            <a:chExt cx="3617800" cy="524387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07804" y="1629602"/>
              <a:ext cx="3617800" cy="482373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3183143" y="6467286"/>
              <a:ext cx="2920034" cy="4061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cs-CZ" kern="0" dirty="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13. Mladá žena a ďábel</a:t>
              </a:r>
              <a:endParaRPr lang="cs-CZ" dirty="0">
                <a:solidFill>
                  <a:srgbClr val="000000"/>
                </a:solidFill>
                <a:latin typeface="Bookman Old Style" panose="020506040505050202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329704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>
          <a:xfrm>
            <a:off x="107950" y="260350"/>
            <a:ext cx="8856663" cy="941388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Pomník </a:t>
            </a:r>
            <a:r>
              <a:rPr lang="cs-CZ" sz="3200" dirty="0"/>
              <a:t>Jana Husa na Staroměstském náměstí v </a:t>
            </a:r>
            <a:r>
              <a:rPr lang="cs-CZ" sz="3200" dirty="0" smtClean="0"/>
              <a:t>Praze, 1900-1915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438275" y="1468438"/>
            <a:ext cx="6411913" cy="4456112"/>
            <a:chOff x="1437754" y="1468385"/>
            <a:chExt cx="6412558" cy="4456463"/>
          </a:xfrm>
        </p:grpSpPr>
        <p:pic>
          <p:nvPicPr>
            <p:cNvPr id="141314" name="Picture 2" descr="http://upload.wikimedia.org/wikipedia/commons/4/4d/Prague_hus_statue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37754" y="1468385"/>
              <a:ext cx="6268080" cy="41802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630" name="TextBox 3"/>
            <p:cNvSpPr txBox="1">
              <a:spLocks noChangeArrowheads="1"/>
            </p:cNvSpPr>
            <p:nvPr/>
          </p:nvSpPr>
          <p:spPr bwMode="auto">
            <a:xfrm>
              <a:off x="7380312" y="555551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14</a:t>
              </a:r>
            </a:p>
          </p:txBody>
        </p:sp>
      </p:grpSp>
      <p:sp>
        <p:nvSpPr>
          <p:cNvPr id="5" name="Content Placeholder 2"/>
          <p:cNvSpPr txBox="1">
            <a:spLocks/>
          </p:cNvSpPr>
          <p:nvPr/>
        </p:nvSpPr>
        <p:spPr>
          <a:xfrm>
            <a:off x="-73025" y="5740400"/>
            <a:ext cx="9217025" cy="10715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Clr>
                <a:srgbClr val="990099"/>
              </a:buClr>
              <a:defRPr/>
            </a:pPr>
            <a:r>
              <a:rPr lang="cs-CZ" sz="200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kámen, bronz</a:t>
            </a:r>
          </a:p>
          <a:p>
            <a:pPr lvl="1">
              <a:buClr>
                <a:srgbClr val="990099"/>
              </a:buClr>
              <a:defRPr/>
            </a:pPr>
            <a:r>
              <a:rPr lang="cs-CZ" sz="200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postupně opustil ideu neživé klasicistní či historizující formy a směřoval k hlubšímu symbolicko-duchovnímu a expresívně citovému výrazu</a:t>
            </a:r>
          </a:p>
          <a:p>
            <a:pPr>
              <a:defRPr/>
            </a:pPr>
            <a:endParaRPr lang="cs-CZ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6249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>
          <a:xfrm>
            <a:off x="457200" y="21748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4000" dirty="0" smtClean="0"/>
              <a:t>Stanislav Sucharda</a:t>
            </a:r>
            <a:br>
              <a:rPr lang="cs-CZ" sz="4000" dirty="0" smtClean="0"/>
            </a:br>
            <a:r>
              <a:rPr lang="cs-CZ" sz="2800" b="0" dirty="0" smtClean="0">
                <a:solidFill>
                  <a:schemeClr val="tx1"/>
                </a:solidFill>
                <a:effectLst/>
              </a:rPr>
              <a:t>(1866 – 1916) </a:t>
            </a:r>
          </a:p>
        </p:txBody>
      </p:sp>
      <p:sp>
        <p:nvSpPr>
          <p:cNvPr id="74755" name="Content Placeholder 3"/>
          <p:cNvSpPr>
            <a:spLocks noGrp="1"/>
          </p:cNvSpPr>
          <p:nvPr>
            <p:ph idx="1"/>
          </p:nvPr>
        </p:nvSpPr>
        <p:spPr>
          <a:xfrm>
            <a:off x="71438" y="1347788"/>
            <a:ext cx="5292725" cy="5537200"/>
          </a:xfrm>
        </p:spPr>
        <p:txBody>
          <a:bodyPr/>
          <a:lstStyle/>
          <a:p>
            <a:pPr>
              <a:defRPr/>
            </a:pPr>
            <a:r>
              <a:rPr lang="cs-CZ" sz="2200" dirty="0"/>
              <a:t>po Ladislavu Šalounovi nejvýznamnější představitel českého sochařství na přelomu století</a:t>
            </a:r>
          </a:p>
          <a:p>
            <a:pPr>
              <a:defRPr/>
            </a:pPr>
            <a:r>
              <a:rPr lang="cs-CZ" sz="2200" dirty="0" smtClean="0"/>
              <a:t>vedle </a:t>
            </a:r>
            <a:r>
              <a:rPr lang="cs-CZ" sz="2200" dirty="0"/>
              <a:t>monumentální sochařské tvorby (výzdoby architektury, pomníků a náhrobků) → medailérská tvorba</a:t>
            </a:r>
          </a:p>
          <a:p>
            <a:pPr lvl="1">
              <a:defRPr/>
            </a:pPr>
            <a:r>
              <a:rPr lang="cs-CZ" sz="2000" dirty="0"/>
              <a:t>obohatil ji o nové technické i obsahové pojetí</a:t>
            </a:r>
          </a:p>
          <a:p>
            <a:pPr lvl="1">
              <a:defRPr/>
            </a:pPr>
            <a:r>
              <a:rPr lang="cs-CZ" sz="2000" dirty="0"/>
              <a:t>spojoval v ní tři hlavní tendence dobového výtvarného projevu</a:t>
            </a:r>
          </a:p>
          <a:p>
            <a:pPr marL="400050" lvl="1" indent="0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→ </a:t>
            </a:r>
            <a:r>
              <a:rPr lang="cs-CZ" sz="2000" dirty="0"/>
              <a:t>symbolickou obsahovost, impresionistickou citovost a secesní </a:t>
            </a:r>
            <a:r>
              <a:rPr lang="cs-CZ" sz="2000" dirty="0" smtClean="0"/>
              <a:t>stylizaci</a:t>
            </a:r>
          </a:p>
          <a:p>
            <a:pPr>
              <a:defRPr/>
            </a:pPr>
            <a:r>
              <a:rPr lang="cs-CZ" dirty="0" smtClean="0"/>
              <a:t>autor pomníku Františka Palackého v Praze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292725" y="1400175"/>
            <a:ext cx="3629025" cy="5014913"/>
            <a:chOff x="5292080" y="1450826"/>
            <a:chExt cx="3629720" cy="5016242"/>
          </a:xfrm>
        </p:grpSpPr>
        <p:pic>
          <p:nvPicPr>
            <p:cNvPr id="140290" name="Picture 2" descr="http://upload.wikimedia.org/wikipedia/commons/6/60/Frantisek_Palacky_monument.jpg?uselang=cs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292080" y="1450826"/>
              <a:ext cx="3485230" cy="46462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681" name="TextBox 5"/>
            <p:cNvSpPr txBox="1">
              <a:spLocks noChangeArrowheads="1"/>
            </p:cNvSpPr>
            <p:nvPr/>
          </p:nvSpPr>
          <p:spPr bwMode="auto">
            <a:xfrm>
              <a:off x="8451800" y="609773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15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124075" y="3727450"/>
            <a:ext cx="3270250" cy="2884488"/>
            <a:chOff x="2051720" y="3793979"/>
            <a:chExt cx="3271378" cy="2884673"/>
          </a:xfrm>
        </p:grpSpPr>
        <p:pic>
          <p:nvPicPr>
            <p:cNvPr id="140292" name="Picture 4" descr="http://upload.wikimedia.org/wikipedia/commons/d/da/Frantisek_Palacky_monumet_-_detail.jpg?uselang=cs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051720" y="3793979"/>
              <a:ext cx="2783848" cy="278465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679" name="TextBox 6"/>
            <p:cNvSpPr txBox="1">
              <a:spLocks noChangeArrowheads="1"/>
            </p:cNvSpPr>
            <p:nvPr/>
          </p:nvSpPr>
          <p:spPr bwMode="auto">
            <a:xfrm>
              <a:off x="4853098" y="6309320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67886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42350" cy="1296988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Pomník </a:t>
            </a:r>
            <a:r>
              <a:rPr lang="cs-CZ" sz="3200" dirty="0"/>
              <a:t>Františka </a:t>
            </a:r>
            <a:r>
              <a:rPr lang="cs-CZ" sz="3200" dirty="0" smtClean="0"/>
              <a:t>Palackého v Praze, 1898-1912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908175" y="1700213"/>
            <a:ext cx="5870575" cy="4722812"/>
            <a:chOff x="1668834" y="1647210"/>
            <a:chExt cx="5870600" cy="4722257"/>
          </a:xfrm>
        </p:grpSpPr>
        <p:pic>
          <p:nvPicPr>
            <p:cNvPr id="138242" name="Picture 2" descr="http://upload.wikimedia.org/wikipedia/commons/0/0e/Frantisek_Palacky_monument_%28global%29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68834" y="1647210"/>
              <a:ext cx="5805513" cy="43524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701" name="TextBox 4"/>
            <p:cNvSpPr txBox="1">
              <a:spLocks noChangeArrowheads="1"/>
            </p:cNvSpPr>
            <p:nvPr/>
          </p:nvSpPr>
          <p:spPr bwMode="auto">
            <a:xfrm>
              <a:off x="7069434" y="6000135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59549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713788" cy="1143000"/>
          </a:xfrm>
        </p:spPr>
        <p:txBody>
          <a:bodyPr/>
          <a:lstStyle/>
          <a:p>
            <a:pPr>
              <a:defRPr/>
            </a:pPr>
            <a:r>
              <a:rPr lang="cs-CZ" sz="4400" dirty="0" smtClean="0"/>
              <a:t>Bohumil Kafka</a:t>
            </a:r>
            <a:br>
              <a:rPr lang="cs-CZ" sz="44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(1878 – 1942)</a:t>
            </a:r>
          </a:p>
        </p:txBody>
      </p:sp>
      <p:sp>
        <p:nvSpPr>
          <p:cNvPr id="79875" name="Content Placeholder 2"/>
          <p:cNvSpPr>
            <a:spLocks noGrp="1"/>
          </p:cNvSpPr>
          <p:nvPr>
            <p:ph idx="1"/>
          </p:nvPr>
        </p:nvSpPr>
        <p:spPr>
          <a:xfrm>
            <a:off x="323850" y="1600200"/>
            <a:ext cx="5789613" cy="5068888"/>
          </a:xfrm>
        </p:spPr>
        <p:txBody>
          <a:bodyPr/>
          <a:lstStyle/>
          <a:p>
            <a:r>
              <a:rPr lang="cs-CZ" sz="2200" smtClean="0"/>
              <a:t>žák Stanislava Suchardy a J. V. Myslbeka</a:t>
            </a:r>
          </a:p>
          <a:p>
            <a:r>
              <a:rPr lang="cs-CZ" sz="2200" smtClean="0"/>
              <a:t>typickou symbolistní tématiku spojuje se secesním dekorem a impresívním způsobem modelace</a:t>
            </a:r>
          </a:p>
          <a:p>
            <a:r>
              <a:rPr lang="cs-CZ" sz="2200" smtClean="0"/>
              <a:t>vytváří sérii symbolických soch, které vynikají neobvyklou tématikou, odvážnou, do prostoru rozvinutou kompozicí</a:t>
            </a:r>
          </a:p>
          <a:p>
            <a:r>
              <a:rPr lang="cs-CZ" sz="2200" smtClean="0"/>
              <a:t>vedle své volné tvorby vytvořil mnoho plastik známých osobností, dekorativních prvků fasád, bust, soch a pomníků</a:t>
            </a:r>
          </a:p>
          <a:p>
            <a:r>
              <a:rPr lang="cs-CZ" sz="2200" smtClean="0"/>
              <a:t>později se vrací ke konzervativnímu realistickému sochařství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5329238" y="4956175"/>
            <a:ext cx="3619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2060"/>
                </a:solidFill>
                <a:latin typeface="Calisto MT" panose="02040603050505030304" pitchFamily="18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defRPr/>
            </a:pPr>
            <a:endParaRPr lang="cs-CZ" sz="3200" kern="0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457950" y="1504950"/>
            <a:ext cx="2228850" cy="3416300"/>
            <a:chOff x="6660232" y="1524000"/>
            <a:chExt cx="2229410" cy="3417168"/>
          </a:xfrm>
        </p:grpSpPr>
        <p:sp>
          <p:nvSpPr>
            <p:cNvPr id="31753" name="TextBox 5"/>
            <p:cNvSpPr txBox="1">
              <a:spLocks noChangeArrowheads="1"/>
            </p:cNvSpPr>
            <p:nvPr/>
          </p:nvSpPr>
          <p:spPr bwMode="auto">
            <a:xfrm>
              <a:off x="8419642" y="4571836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18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0232" y="1524000"/>
              <a:ext cx="2086499" cy="30694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738813" y="1039813"/>
            <a:ext cx="3209925" cy="5818187"/>
            <a:chOff x="308333" y="476671"/>
            <a:chExt cx="3211135" cy="596161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3124" y="476671"/>
              <a:ext cx="2664829" cy="55842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1752" name="Rectangle 11"/>
            <p:cNvSpPr>
              <a:spLocks noChangeArrowheads="1"/>
            </p:cNvSpPr>
            <p:nvPr/>
          </p:nvSpPr>
          <p:spPr bwMode="auto">
            <a:xfrm>
              <a:off x="308333" y="6068958"/>
              <a:ext cx="321113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Arial CE" panose="020B0604020202020204" pitchFamily="34" charset="0"/>
                  <a:cs typeface="Arial" panose="020B0604020202020204" pitchFamily="34" charset="0"/>
                </a:rPr>
                <a:t>19. Somnambula,1906; bronz</a:t>
              </a:r>
              <a:endParaRPr lang="cs-CZ" sz="1800">
                <a:solidFill>
                  <a:srgbClr val="000000"/>
                </a:solidFill>
                <a:latin typeface="Blackadder ITC" panose="04020505051007020D02" pitchFamily="82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981339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23850" y="481013"/>
            <a:ext cx="4635500" cy="6188075"/>
            <a:chOff x="4546634" y="475636"/>
            <a:chExt cx="4635710" cy="618851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38781" y="475636"/>
              <a:ext cx="3233884" cy="5386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3799" name="Rectangle 6"/>
            <p:cNvSpPr>
              <a:spLocks noChangeArrowheads="1"/>
            </p:cNvSpPr>
            <p:nvPr/>
          </p:nvSpPr>
          <p:spPr bwMode="auto">
            <a:xfrm>
              <a:off x="4546634" y="6017823"/>
              <a:ext cx="463571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ea typeface="SimSun-ExtB" panose="02010609060101010101" pitchFamily="49" charset="-122"/>
                  <a:cs typeface="Arial" panose="020B0604020202020204" pitchFamily="34" charset="0"/>
                </a:rPr>
                <a:t>20. Socha K. H. Borovského v parku Budoucnost v Havlíčkově Brodě, 1924</a:t>
              </a: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979988" y="531813"/>
            <a:ext cx="4140200" cy="6119812"/>
            <a:chOff x="1043606" y="630367"/>
            <a:chExt cx="4140321" cy="611997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43606" y="630367"/>
              <a:ext cx="3568804" cy="538018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3797" name="Rectangle 9"/>
            <p:cNvSpPr>
              <a:spLocks noChangeArrowheads="1"/>
            </p:cNvSpPr>
            <p:nvPr/>
          </p:nvSpPr>
          <p:spPr bwMode="auto">
            <a:xfrm>
              <a:off x="1043606" y="6104011"/>
              <a:ext cx="41403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21. Pomník Josefa Mánesa, Alšovo nábřeží, Praha, 1929-1939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3410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dirty="0"/>
              <a:t>Jezdecká socha Jana Žižky na pražském </a:t>
            </a:r>
            <a:r>
              <a:rPr lang="cs-CZ" sz="4000" dirty="0" smtClean="0"/>
              <a:t>Vítkově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50" y="1624013"/>
            <a:ext cx="4868863" cy="5102225"/>
          </a:xfrm>
        </p:spPr>
        <p:txBody>
          <a:bodyPr/>
          <a:lstStyle/>
          <a:p>
            <a:r>
              <a:rPr lang="cs-CZ" smtClean="0"/>
              <a:t>návrh sochy 1932, hotový model 1937, dokončena po válce, odhalena 14. července 1950</a:t>
            </a:r>
          </a:p>
          <a:p>
            <a:pPr lvl="1"/>
            <a:r>
              <a:rPr lang="cs-CZ" smtClean="0"/>
              <a:t>530. výročí vítězství husitů a Pražanů nad přesilou křižáckých vojsk na Vítkově</a:t>
            </a:r>
          </a:p>
          <a:p>
            <a:r>
              <a:rPr lang="cs-CZ" smtClean="0"/>
              <a:t>socha měří skoro deset metrů, s podstavcem 22, váží 16,5 tuny a patří mezi největší svého druhu na světě</a:t>
            </a:r>
          </a:p>
          <a:p>
            <a:endParaRPr lang="cs-CZ" smtClean="0"/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787900" y="1366838"/>
            <a:ext cx="4170363" cy="5359400"/>
            <a:chOff x="4788024" y="1366838"/>
            <a:chExt cx="4170025" cy="5358848"/>
          </a:xfrm>
        </p:grpSpPr>
        <p:pic>
          <p:nvPicPr>
            <p:cNvPr id="3482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366838"/>
              <a:ext cx="4170025" cy="535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2" name="TextBox 4"/>
            <p:cNvSpPr txBox="1">
              <a:spLocks noChangeArrowheads="1"/>
            </p:cNvSpPr>
            <p:nvPr/>
          </p:nvSpPr>
          <p:spPr bwMode="auto">
            <a:xfrm>
              <a:off x="8172400" y="6356354"/>
              <a:ext cx="470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spcBef>
                  <a:spcPct val="0"/>
                </a:spcBef>
                <a:buFontTx/>
                <a:buNone/>
              </a:pPr>
              <a:r>
                <a:rPr lang="cs-CZ" sz="1800">
                  <a:solidFill>
                    <a:srgbClr val="000000"/>
                  </a:solidFill>
                  <a:latin typeface="Bookman Old Style" panose="02050604050505020204" pitchFamily="18" charset="0"/>
                  <a:cs typeface="Arial" panose="020B0604020202020204" pitchFamily="34" charset="0"/>
                </a:rPr>
                <a:t>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39256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57200" y="1927225"/>
            <a:ext cx="8229600" cy="4525963"/>
          </a:xfrm>
        </p:spPr>
        <p:txBody>
          <a:bodyPr/>
          <a:lstStyle/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dirty="0" smtClean="0"/>
              <a:t>Za největšího malíře české secese lze považovat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Jana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Preislera</a:t>
            </a:r>
            <a:r>
              <a:rPr lang="cs-CZ" dirty="0" smtClean="0"/>
              <a:t>, jehož tvorba je symbolická a elegicky zasněná. Typickým malířem, jehož práce daleko přesáhla naše území, byl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Alfons Mucha</a:t>
            </a:r>
            <a:r>
              <a:rPr lang="cs-CZ" dirty="0" smtClean="0"/>
              <a:t>. Osobitá byla forma grafických prací vynikajícího portrétisty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Maxe Švabinského</a:t>
            </a:r>
            <a:r>
              <a:rPr lang="cs-CZ" dirty="0" smtClean="0"/>
              <a:t>. </a:t>
            </a:r>
          </a:p>
        </p:txBody>
      </p:sp>
      <p:sp>
        <p:nvSpPr>
          <p:cNvPr id="4" name="WordArt 4" descr="k--k"/>
          <p:cNvSpPr>
            <a:spLocks noChangeArrowheads="1" noChangeShapeType="1" noTextEdit="1"/>
          </p:cNvSpPr>
          <p:nvPr/>
        </p:nvSpPr>
        <p:spPr bwMode="auto">
          <a:xfrm>
            <a:off x="1511300" y="476250"/>
            <a:ext cx="6121400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hangingPunct="0"/>
            <a:r>
              <a:rPr lang="cs-CZ" sz="1600" kern="10">
                <a:ln w="127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MALÍŘSTVÍ</a:t>
            </a:r>
          </a:p>
        </p:txBody>
      </p:sp>
    </p:spTree>
    <p:extLst>
      <p:ext uri="{BB962C8B-B14F-4D97-AF65-F5344CB8AC3E}">
        <p14:creationId xmlns:p14="http://schemas.microsoft.com/office/powerpoint/2010/main" val="130734651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pPr>
              <a:defRPr/>
            </a:pPr>
            <a:r>
              <a:rPr lang="cs-CZ" sz="3600" dirty="0" smtClean="0"/>
              <a:t>Víkend - Alfons Mucha (6´)</a:t>
            </a:r>
            <a:endParaRPr lang="cs-CZ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196975"/>
            <a:ext cx="8362950" cy="5106988"/>
          </a:xfrm>
        </p:spPr>
        <p:txBody>
          <a:bodyPr/>
          <a:lstStyle/>
          <a:p>
            <a:pPr marL="0" indent="0">
              <a:buFont typeface="Courier New" panose="02070309020205020404" pitchFamily="49" charset="0"/>
              <a:buNone/>
            </a:pPr>
            <a:r>
              <a:rPr lang="cs-CZ" sz="2000" dirty="0" smtClean="0"/>
              <a:t>Prohlédněte si ukázku o životě a tvorbě našeho nejslavnějšího malíře secese Alfonsi Muchovi a doplňte si nové informace o něm do svých poznámek z minulé hodiny.</a:t>
            </a:r>
          </a:p>
          <a:p>
            <a:pPr marL="0" indent="0">
              <a:buFont typeface="Courier New" panose="02070309020205020404" pitchFamily="49" charset="0"/>
              <a:buNone/>
            </a:pPr>
            <a:r>
              <a:rPr lang="cs-CZ" b="1" dirty="0" smtClean="0">
                <a:solidFill>
                  <a:srgbClr val="990099"/>
                </a:solidFill>
              </a:rPr>
              <a:t>Připravte si odpovědi na následující otázky:</a:t>
            </a:r>
          </a:p>
          <a:p>
            <a:pPr marL="0" indent="0">
              <a:buClr>
                <a:srgbClr val="B000B0"/>
              </a:buClr>
              <a:buSzPct val="120000"/>
              <a:buFontTx/>
              <a:buAutoNum type="arabicPeriod"/>
            </a:pPr>
            <a:r>
              <a:rPr lang="cs-CZ" sz="2000" dirty="0" smtClean="0"/>
              <a:t>Co víte o původu a rodině A. Muchy?</a:t>
            </a:r>
          </a:p>
          <a:p>
            <a:pPr marL="0" indent="0">
              <a:buClr>
                <a:srgbClr val="B000B0"/>
              </a:buClr>
              <a:buSzPct val="120000"/>
              <a:buFontTx/>
              <a:buAutoNum type="arabicPeriod"/>
            </a:pPr>
            <a:r>
              <a:rPr lang="cs-CZ" sz="2000" dirty="0" smtClean="0"/>
              <a:t>Jaká jeho práce mu pomohla proslavit se a pro koho ji udělal?</a:t>
            </a:r>
          </a:p>
          <a:p>
            <a:pPr marL="0" indent="0">
              <a:buClr>
                <a:srgbClr val="B000B0"/>
              </a:buClr>
              <a:buSzPct val="120000"/>
              <a:buFontTx/>
              <a:buAutoNum type="arabicPeriod"/>
            </a:pPr>
            <a:r>
              <a:rPr lang="cs-CZ" sz="2000" dirty="0" smtClean="0"/>
              <a:t>Čím byl charakteristický styl Muchových plakátů a jaké motivy se na nich opakují?</a:t>
            </a:r>
          </a:p>
          <a:p>
            <a:pPr marL="0" indent="0">
              <a:buClr>
                <a:srgbClr val="B000B0"/>
              </a:buClr>
              <a:buSzPct val="120000"/>
              <a:buFontTx/>
              <a:buAutoNum type="arabicPeriod"/>
            </a:pPr>
            <a:r>
              <a:rPr lang="cs-CZ" sz="2000" dirty="0" smtClean="0"/>
              <a:t>Jaké práci se převážně Mucha věnoval v Paříži a přinášela mu největší úspěch?</a:t>
            </a:r>
          </a:p>
          <a:p>
            <a:pPr marL="0" indent="0">
              <a:buClr>
                <a:srgbClr val="B000B0"/>
              </a:buClr>
              <a:buSzPct val="120000"/>
              <a:buFontTx/>
              <a:buAutoNum type="arabicPeriod"/>
            </a:pPr>
            <a:r>
              <a:rPr lang="cs-CZ" sz="2000" dirty="0" smtClean="0"/>
              <a:t>Jakému svému největšímu projektu se věnoval v letech 1910 až 1912? Kdo mu jej pomohl realizovat?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46088" y="5797550"/>
            <a:ext cx="82296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400" kern="0" dirty="0" smtClean="0">
                <a:hlinkClick r:id="rId2"/>
              </a:rPr>
              <a:t>http://www.youtube.com/watch?v=Zpfg3-tv2X4</a:t>
            </a:r>
            <a:endParaRPr lang="cs-CZ" sz="2400" kern="0" dirty="0" smtClean="0"/>
          </a:p>
          <a:p>
            <a:pPr>
              <a:defRPr/>
            </a:pPr>
            <a:endParaRPr lang="cs-CZ" sz="2400" kern="0" dirty="0"/>
          </a:p>
        </p:txBody>
      </p:sp>
    </p:spTree>
    <p:extLst>
      <p:ext uri="{BB962C8B-B14F-4D97-AF65-F5344CB8AC3E}">
        <p14:creationId xmlns:p14="http://schemas.microsoft.com/office/powerpoint/2010/main" val="24653103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90672" y="4482986"/>
            <a:ext cx="8496944" cy="1754326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Alfons Mucha byl velkým vlastencem a celý život snil o realizaci cyklu velkoformátových obrazů Slovanská epopej, kterým chtěl shrnout dějiny Slovanského národa. Cyklus velkých pláten maloval na zámku Zbiroh. Epopej financoval Muchův americký mecenáš Charles </a:t>
            </a:r>
            <a:r>
              <a:rPr lang="cs-CZ" dirty="0" err="1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Crane</a:t>
            </a: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 a věnoval ji Praze. Dříve byl tento cyklus k vidění na zámku v Moravském Krumlově, nyní je umístěn v Praze ve Veletržním paláci (výstava otevřena v květnu 2012).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2881312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Co víte o původu a rodině A. Muchy?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Jaká jeho práce mu pomohla proslavit se a pro koho ji udělal?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Čím byl charakteristický styl Muchových plakátů a jaké motivy se na nich opakují?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Jaké práci se převážně Mucha věnoval v Paříži a přinášela mu největší úspěch?</a:t>
            </a:r>
          </a:p>
          <a:p>
            <a:pPr marL="457200" indent="-457200">
              <a:buFontTx/>
              <a:buAutoNum type="arabicPeriod"/>
            </a:pPr>
            <a:r>
              <a:rPr lang="cs-CZ" sz="1800" smtClean="0">
                <a:latin typeface="Arial" panose="020B0604020202020204" pitchFamily="34" charset="0"/>
              </a:rPr>
              <a:t>Jakému svému největšímu projektu se věnoval v letech 1910 až 1912? Kdo mu jej pomohl realizovat?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4410978"/>
            <a:ext cx="8496944" cy="1754326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Žil v letech 1860 – 1939. Narodil se v Ivančicích na Moravě. 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Usiloval o přijetí na pražskou Akademii, což se mu ale nepodařilo.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Nějaký čas se živil jako písař u soudu v Ivančicích, přivydělával si jako zpěvák v chlapeckém kostelním sboru. V této době připravoval ochotnická divadelní představení, maloval dekorace a plakáty, navrhoval pozvánky. Jeho syn Jiří se stal známým spisovatelem…</a:t>
            </a:r>
          </a:p>
        </p:txBody>
      </p:sp>
      <p:sp>
        <p:nvSpPr>
          <p:cNvPr id="6" name="Obdélník 5"/>
          <p:cNvSpPr/>
          <p:nvPr/>
        </p:nvSpPr>
        <p:spPr>
          <a:xfrm>
            <a:off x="290672" y="4471952"/>
            <a:ext cx="8496944" cy="1477328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Pracoval jako návrhář hlavně v oboru užité grafiky. Navrhoval různé reklamní plakáty propagující čokoládu, sušenky, cigarety, pivo…</a:t>
            </a:r>
          </a:p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Navrhoval pozvánky, viněty na láhve, maloval návrhy jídelních menu, kalendářů a dekorativních zástěn, doplňoval knihy svými ilustracemi, navrhoval české známky i bankovky, ale věnoval se i navrhování interiérů, nádobí, šperků atd.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3528" y="4438853"/>
            <a:ext cx="8496944" cy="646331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Motivem většiny jeho prací byla žena s květinami zasazená v romanticky řešeném pozadí uprostřed spletitých přírodních motivů.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>
              <a:defRPr/>
            </a:pPr>
            <a:r>
              <a:rPr lang="cs-CZ" sz="3600" dirty="0" smtClean="0"/>
              <a:t>Odpovězte na otázky o A. Muchovi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316816" y="4438853"/>
            <a:ext cx="8496944" cy="646331"/>
          </a:xfrm>
          <a:prstGeom prst="rect">
            <a:avLst/>
          </a:prstGeom>
          <a:solidFill>
            <a:srgbClr val="FFC5E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K osudovému zlomu v jeho kariéře došlo roku 1894, když získal objednávku na plakát pro divadelní hru </a:t>
            </a:r>
            <a:r>
              <a:rPr lang="cs-CZ" dirty="0" err="1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Gismonda</a:t>
            </a:r>
            <a:r>
              <a:rPr lang="cs-CZ" dirty="0">
                <a:solidFill>
                  <a:srgbClr val="000000"/>
                </a:solidFill>
                <a:latin typeface="Arial"/>
                <a:cs typeface="Arial" panose="020B0604020202020204" pitchFamily="34" charset="0"/>
              </a:rPr>
              <a:t> se slavnou herečkou Sarah Bernhardtovou.</a:t>
            </a:r>
          </a:p>
        </p:txBody>
      </p:sp>
    </p:spTree>
    <p:extLst>
      <p:ext uri="{BB962C8B-B14F-4D97-AF65-F5344CB8AC3E}">
        <p14:creationId xmlns:p14="http://schemas.microsoft.com/office/powerpoint/2010/main" val="14946049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68313" y="692150"/>
            <a:ext cx="8362950" cy="51403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Courier New" panose="02070309020205020404" pitchFamily="49" charset="0"/>
              <a:buNone/>
              <a:defRPr/>
            </a:pPr>
            <a:r>
              <a:rPr lang="cs-CZ" sz="1800" b="1" kern="0" dirty="0" smtClean="0">
                <a:solidFill>
                  <a:srgbClr val="000000"/>
                </a:solidFill>
              </a:rPr>
              <a:t>Komentář k obsahu ukázky:</a:t>
            </a:r>
          </a:p>
          <a:p>
            <a:pPr marL="0" indent="0">
              <a:buFont typeface="Courier New" panose="02070309020205020404" pitchFamily="49" charset="0"/>
              <a:buNone/>
              <a:defRPr/>
            </a:pPr>
            <a:endParaRPr lang="cs-CZ" sz="1800" b="1" kern="0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v Paříži si vydělával na chleba výzdobou restaurací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slávu mu přinesl plakát pro divadelní představení </a:t>
            </a:r>
            <a:r>
              <a:rPr lang="cs-CZ" sz="1800" kern="0" dirty="0" err="1" smtClean="0">
                <a:solidFill>
                  <a:srgbClr val="000000"/>
                </a:solidFill>
              </a:rPr>
              <a:t>Gismonda</a:t>
            </a:r>
            <a:r>
              <a:rPr lang="cs-CZ" sz="1800" kern="0" dirty="0" smtClean="0">
                <a:solidFill>
                  <a:srgbClr val="000000"/>
                </a:solidFill>
              </a:rPr>
              <a:t> se Sarah Bernhardtovou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tvořil úspěšné reklamní plakáty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neustále hledal něco nového – celý život snil o realizaci cyklu velkoformátových obrazů Slovanská epopej, kterým chtěl shrnout dějiny Slovanského národa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americký mecenáš Charles </a:t>
            </a:r>
            <a:r>
              <a:rPr lang="cs-CZ" sz="1800" kern="0" dirty="0" err="1" smtClean="0">
                <a:solidFill>
                  <a:srgbClr val="000000"/>
                </a:solidFill>
              </a:rPr>
              <a:t>Crane</a:t>
            </a:r>
            <a:r>
              <a:rPr lang="cs-CZ" sz="1800" kern="0" dirty="0" smtClean="0">
                <a:solidFill>
                  <a:srgbClr val="000000"/>
                </a:solidFill>
              </a:rPr>
              <a:t> mu poskytl peníze a později cyklus věnoval Praze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cyklus velkých pláten maloval na zámku Zbiroh od roku 1910 - byla dokončena v roce 1928 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po výslechu na gestapu umírá na zápal plic</a:t>
            </a:r>
          </a:p>
          <a:p>
            <a:pPr>
              <a:defRPr/>
            </a:pPr>
            <a:r>
              <a:rPr lang="cs-CZ" sz="1800" kern="0" dirty="0" smtClean="0">
                <a:solidFill>
                  <a:srgbClr val="000000"/>
                </a:solidFill>
              </a:rPr>
              <a:t>za války plátna ukryta pod koksem ve sklepení zámku v Moravském Krumlově</a:t>
            </a:r>
          </a:p>
          <a:p>
            <a:pPr>
              <a:defRPr/>
            </a:pPr>
            <a:endParaRPr lang="cs-CZ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529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eaLnBrk="1" hangingPunct="1">
              <a:defRPr/>
            </a:pPr>
            <a:r>
              <a:rPr lang="cs-CZ" sz="16600" kern="10" dirty="0" smtClean="0">
                <a:ln w="1270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lgerian"/>
              </a:rPr>
              <a:t>KONEC</a:t>
            </a:r>
            <a:r>
              <a:rPr lang="cs-CZ" sz="16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07952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126979" name="Content Placeholder 4"/>
          <p:cNvSpPr>
            <a:spLocks noGrp="1"/>
          </p:cNvSpPr>
          <p:nvPr>
            <p:ph idx="1"/>
          </p:nvPr>
        </p:nvSpPr>
        <p:spPr>
          <a:xfrm>
            <a:off x="250825" y="765175"/>
            <a:ext cx="8642350" cy="5956300"/>
          </a:xfrm>
        </p:spPr>
        <p:txBody>
          <a:bodyPr/>
          <a:lstStyle/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Chata na Pustevnách: </a:t>
            </a:r>
            <a:r>
              <a:rPr lang="cs-CZ" dirty="0">
                <a:latin typeface="Calibri" panose="020F0502020204030204" pitchFamily="34" charset="0"/>
              </a:rPr>
              <a:t>BJALEK, Michal. </a:t>
            </a:r>
            <a:r>
              <a:rPr lang="cs-CZ" i="1" dirty="0">
                <a:latin typeface="Calibri" panose="020F0502020204030204" pitchFamily="34" charset="0"/>
              </a:rPr>
              <a:t>http://commons.wikimedia.org</a:t>
            </a:r>
            <a:r>
              <a:rPr lang="cs-CZ" dirty="0">
                <a:latin typeface="Calibri" panose="020F0502020204030204" pitchFamily="34" charset="0"/>
              </a:rPr>
              <a:t> [online]. [cit. 22.6.2013].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2"/>
              </a:rPr>
              <a:t>http://commons.wikimedia.org/wiki/File:Jin%C3%A1_turistick%C3%A1_stavba_-_</a:t>
            </a:r>
            <a:r>
              <a:rPr lang="cs-CZ" dirty="0" smtClean="0">
                <a:latin typeface="Calibri" panose="020F0502020204030204" pitchFamily="34" charset="0"/>
                <a:hlinkClick r:id="rId2"/>
              </a:rPr>
              <a:t>are%C3%A1l_Pustevny5.JPG?uselang=cs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Jurkovičův dům v Luhačovicích: </a:t>
            </a:r>
            <a:r>
              <a:rPr lang="cs-CZ" dirty="0">
                <a:latin typeface="Calibri" panose="020F0502020204030204" pitchFamily="34" charset="0"/>
              </a:rPr>
              <a:t>POLÁK, Jan. http://commons.wikimedia.org [online]. [cit. 3.6.2013].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3"/>
              </a:rPr>
              <a:t>http://commons.wikimedia.org/wiki/File:Luha%C4%8Dovice_-_</a:t>
            </a:r>
            <a:r>
              <a:rPr lang="cs-CZ" dirty="0" smtClean="0">
                <a:latin typeface="Calibri" panose="020F0502020204030204" pitchFamily="34" charset="0"/>
                <a:hlinkClick r:id="rId3"/>
              </a:rPr>
              <a:t>Jurkovi%C4%8D%C5%AFv_d%C5%AFm.jpg?uselang=cs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Foto: </a:t>
            </a:r>
            <a:r>
              <a:rPr lang="cs-CZ" dirty="0" smtClean="0">
                <a:latin typeface="Calibri" panose="020F0502020204030204" pitchFamily="34" charset="0"/>
              </a:rPr>
              <a:t>BUFKA, Vladimír Jindřich. </a:t>
            </a:r>
            <a:r>
              <a:rPr lang="cs-CZ" i="1" dirty="0" smtClean="0">
                <a:latin typeface="Calibri" panose="020F0502020204030204" pitchFamily="34" charset="0"/>
              </a:rPr>
              <a:t>http://cs.wikipedia.org</a:t>
            </a:r>
            <a:r>
              <a:rPr lang="cs-CZ" dirty="0" smtClean="0">
                <a:latin typeface="Calibri" panose="020F0502020204030204" pitchFamily="34" charset="0"/>
              </a:rPr>
              <a:t> [online]. [cit. 3.6.2013]. Dostupný pod licencí public domain na WWW: </a:t>
            </a:r>
            <a:r>
              <a:rPr lang="cs-CZ" dirty="0" smtClean="0">
                <a:latin typeface="Calibri" panose="020F0502020204030204" pitchFamily="34" charset="0"/>
                <a:hlinkClick r:id="rId4"/>
              </a:rPr>
              <a:t>http://cs.wikipedia.org/wiki/Soubor:Jan_Kotera_1914_Bufka.png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</a:t>
            </a:r>
            <a:r>
              <a:rPr lang="cs-CZ" b="1" dirty="0">
                <a:latin typeface="Calibri" panose="020F0502020204030204" pitchFamily="34" charset="0"/>
              </a:rPr>
              <a:t>– Peterkův dům: </a:t>
            </a:r>
            <a:r>
              <a:rPr lang="pt-BR" dirty="0">
                <a:latin typeface="Calibri" panose="020F0502020204030204" pitchFamily="34" charset="0"/>
              </a:rPr>
              <a:t>AUTOR NEUVEDEN. </a:t>
            </a:r>
            <a:r>
              <a:rPr lang="pt-BR" i="1" dirty="0">
                <a:latin typeface="Calibri" panose="020F0502020204030204" pitchFamily="34" charset="0"/>
              </a:rPr>
              <a:t>http://www.stavebnictvi3000.cz</a:t>
            </a:r>
            <a:r>
              <a:rPr lang="pt-BR" dirty="0">
                <a:latin typeface="Calibri" panose="020F0502020204030204" pitchFamily="34" charset="0"/>
              </a:rPr>
              <a:t> [online]. [cit. 3.6.2013]. Dostupný na WWW: </a:t>
            </a:r>
            <a:r>
              <a:rPr lang="pt-BR" dirty="0">
                <a:latin typeface="Calibri" panose="020F0502020204030204" pitchFamily="34" charset="0"/>
                <a:hlinkClick r:id="rId5"/>
              </a:rPr>
              <a:t>http://www.stavebnictvi3000.cz/clanky/vyroci-jana-kotery/</a:t>
            </a:r>
            <a:endParaRPr lang="cs-CZ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Návrh domu v Plzni: </a:t>
            </a:r>
            <a:r>
              <a:rPr lang="cs-CZ" dirty="0" smtClean="0">
                <a:latin typeface="Calibri" panose="020F0502020204030204" pitchFamily="34" charset="0"/>
              </a:rPr>
              <a:t>AUTOR NEUVEDEN. http://cs.wikipedia.org [online]. [cit. 3.6.2013]. Dostupný pod licencí public domain na WWW: </a:t>
            </a:r>
            <a:r>
              <a:rPr lang="cs-CZ" dirty="0" smtClean="0">
                <a:latin typeface="Calibri" panose="020F0502020204030204" pitchFamily="34" charset="0"/>
                <a:hlinkClick r:id="rId6"/>
              </a:rPr>
              <a:t>http://cs.wikipedia.org/wiki/Soubor:Kotera_Jan_-_Desigh_of_a_House_in_Pilsen_218.jpg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</a:t>
            </a:r>
            <a:r>
              <a:rPr lang="cs-CZ" b="1" dirty="0" err="1" smtClean="0">
                <a:latin typeface="Calibri" panose="020F0502020204030204" pitchFamily="34" charset="0"/>
              </a:rPr>
              <a:t>Kotěra</a:t>
            </a:r>
            <a:r>
              <a:rPr lang="cs-CZ" b="1" dirty="0" smtClean="0">
                <a:latin typeface="Calibri" panose="020F0502020204030204" pitchFamily="34" charset="0"/>
              </a:rPr>
              <a:t> – Národní dům v Prostějově: </a:t>
            </a:r>
            <a:r>
              <a:rPr lang="en-US" dirty="0" smtClean="0">
                <a:latin typeface="Calibri" panose="020F0502020204030204" pitchFamily="34" charset="0"/>
              </a:rPr>
              <a:t>PERNAK.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na WWW: </a:t>
            </a:r>
            <a:r>
              <a:rPr lang="en-US" dirty="0" smtClean="0">
                <a:latin typeface="Calibri" panose="020F0502020204030204" pitchFamily="34" charset="0"/>
                <a:hlinkClick r:id="rId7"/>
              </a:rPr>
              <a:t>http://cs.wikipedia.org/wiki/Soubor:Divadlo_(Prost%C4%9Bjov-_czech_republic).jpg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 J. Fanta – detail Mohyly míru</a:t>
            </a:r>
            <a:r>
              <a:rPr lang="cs-CZ" dirty="0">
                <a:latin typeface="Calibri" panose="020F0502020204030204" pitchFamily="34" charset="0"/>
              </a:rPr>
              <a:t>: </a:t>
            </a:r>
            <a:r>
              <a:rPr lang="en-US" dirty="0">
                <a:latin typeface="Calibri" panose="020F0502020204030204" pitchFamily="34" charset="0"/>
              </a:rPr>
              <a:t>PUDELEK. </a:t>
            </a:r>
            <a:r>
              <a:rPr lang="en-US" i="1" dirty="0">
                <a:latin typeface="Calibri" panose="020F0502020204030204" pitchFamily="34" charset="0"/>
              </a:rPr>
              <a:t>http://en.wikipedia.org</a:t>
            </a:r>
            <a:r>
              <a:rPr lang="en-US" dirty="0">
                <a:latin typeface="Calibri" panose="020F0502020204030204" pitchFamily="34" charset="0"/>
              </a:rPr>
              <a:t> [online]. [cit. 3.6.2013]. Dostupný pod licencí Creative Commons Attribution-Share Alike 3.0 </a:t>
            </a:r>
            <a:r>
              <a:rPr lang="en-US" dirty="0" err="1">
                <a:latin typeface="Calibri" panose="020F0502020204030204" pitchFamily="34" charset="0"/>
              </a:rPr>
              <a:t>Unported</a:t>
            </a:r>
            <a:r>
              <a:rPr lang="en-US" dirty="0">
                <a:latin typeface="Calibri" panose="020F0502020204030204" pitchFamily="34" charset="0"/>
              </a:rPr>
              <a:t> na WWW: </a:t>
            </a:r>
            <a:r>
              <a:rPr lang="en-US" dirty="0">
                <a:latin typeface="Calibri" panose="020F0502020204030204" pitchFamily="34" charset="0"/>
                <a:hlinkClick r:id="rId8"/>
              </a:rPr>
              <a:t>http://en.wikipedia.org/wiki/File:Mohyla_m%C3%ADru_-_Austria.jpg</a:t>
            </a:r>
            <a:endParaRPr lang="cs-CZ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en-US" b="1" dirty="0" smtClean="0">
                <a:latin typeface="Calibri" panose="020F0502020204030204" pitchFamily="34" charset="0"/>
              </a:rPr>
              <a:t>J. Fanta – </a:t>
            </a:r>
            <a:r>
              <a:rPr lang="cs-CZ" b="1" dirty="0" smtClean="0">
                <a:latin typeface="Calibri" panose="020F0502020204030204" pitchFamily="34" charset="0"/>
              </a:rPr>
              <a:t>Mohyla míru: </a:t>
            </a:r>
            <a:r>
              <a:rPr lang="en-US" dirty="0" smtClean="0">
                <a:latin typeface="Calibri" panose="020F0502020204030204" pitchFamily="34" charset="0"/>
              </a:rPr>
              <a:t>KIRK.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na WWW: </a:t>
            </a:r>
            <a:r>
              <a:rPr lang="en-US" dirty="0" smtClean="0">
                <a:latin typeface="Calibri" panose="020F0502020204030204" pitchFamily="34" charset="0"/>
                <a:hlinkClick r:id="rId9"/>
              </a:rPr>
              <a:t>http://cs.wikipedia.org/wiki/Soubor:Mohyla_miru_2.jpg</a:t>
            </a:r>
            <a:endParaRPr lang="cs-CZ" b="1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J. Fanta – Hlavní nádraží v Praze: </a:t>
            </a:r>
            <a:r>
              <a:rPr lang="cs-CZ" dirty="0" smtClean="0">
                <a:latin typeface="Calibri" panose="020F0502020204030204" pitchFamily="34" charset="0"/>
              </a:rPr>
              <a:t>BRUNSWYK. http://cs.wikipedia.org [online]. [cit. 3.6.2013]. Dostupný pod licencí Creative Commons Attribution-Share </a:t>
            </a:r>
            <a:r>
              <a:rPr lang="cs-CZ" dirty="0" err="1" smtClean="0">
                <a:latin typeface="Calibri" panose="020F0502020204030204" pitchFamily="34" charset="0"/>
              </a:rPr>
              <a:t>Alike</a:t>
            </a:r>
            <a:r>
              <a:rPr lang="cs-CZ" dirty="0" smtClean="0">
                <a:latin typeface="Calibri" panose="020F0502020204030204" pitchFamily="34" charset="0"/>
              </a:rPr>
              <a:t> 3.0 </a:t>
            </a:r>
            <a:r>
              <a:rPr lang="cs-CZ" dirty="0" err="1" smtClean="0">
                <a:latin typeface="Calibri" panose="020F0502020204030204" pitchFamily="34" charset="0"/>
              </a:rPr>
              <a:t>Unported</a:t>
            </a:r>
            <a:r>
              <a:rPr lang="cs-CZ" dirty="0" smtClean="0">
                <a:latin typeface="Calibri" panose="020F0502020204030204" pitchFamily="34" charset="0"/>
              </a:rPr>
              <a:t> na WWW: </a:t>
            </a:r>
            <a:r>
              <a:rPr lang="cs-CZ" dirty="0" smtClean="0">
                <a:latin typeface="Calibri" panose="020F0502020204030204" pitchFamily="34" charset="0"/>
                <a:hlinkClick r:id="rId10"/>
              </a:rPr>
              <a:t>http://cs.wikipedia.org/wiki/Soubor:Prag_Prague_Hauptbahnhof_Eingang_(2005).JPG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 smtClean="0">
                <a:latin typeface="Calibri" panose="020F0502020204030204" pitchFamily="34" charset="0"/>
              </a:rPr>
              <a:t>Fantova kavárna: </a:t>
            </a:r>
            <a:r>
              <a:rPr lang="en-US" dirty="0" smtClean="0">
                <a:latin typeface="Calibri" panose="020F0502020204030204" pitchFamily="34" charset="0"/>
              </a:rPr>
              <a:t>BRUNSWYK. </a:t>
            </a:r>
            <a:r>
              <a:rPr lang="en-US" i="1" dirty="0" smtClean="0">
                <a:latin typeface="Calibri" panose="020F0502020204030204" pitchFamily="34" charset="0"/>
              </a:rPr>
              <a:t>http://cs.wikipedia.org</a:t>
            </a:r>
            <a:r>
              <a:rPr lang="en-US" dirty="0" smtClean="0">
                <a:latin typeface="Calibri" panose="020F0502020204030204" pitchFamily="34" charset="0"/>
              </a:rPr>
              <a:t> [online]. [cit. 3.6.2013]. Dostupný pod licencí Creative Commons Attribution-Share Alike 3.0 </a:t>
            </a:r>
            <a:r>
              <a:rPr lang="en-US" dirty="0" err="1" smtClean="0">
                <a:latin typeface="Calibri" panose="020F0502020204030204" pitchFamily="34" charset="0"/>
              </a:rPr>
              <a:t>Unported</a:t>
            </a:r>
            <a:r>
              <a:rPr lang="en-US" dirty="0" smtClean="0">
                <a:latin typeface="Calibri" panose="020F0502020204030204" pitchFamily="34" charset="0"/>
              </a:rPr>
              <a:t> na WWW: </a:t>
            </a:r>
            <a:r>
              <a:rPr lang="en-US" dirty="0" smtClean="0">
                <a:latin typeface="Calibri" panose="020F0502020204030204" pitchFamily="34" charset="0"/>
                <a:hlinkClick r:id="rId11"/>
              </a:rPr>
              <a:t>http://cs.wikipedia.org/wiki/Soubor:Prag_Prague_Cafe_im_Hauptbahnhof_Totale_(2005).JPG</a:t>
            </a:r>
            <a:endParaRPr lang="cs-CZ" dirty="0" smtClean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Osvald Polívka – Foto:</a:t>
            </a:r>
            <a:r>
              <a:rPr lang="pl-PL" dirty="0">
                <a:latin typeface="Calibri" panose="020F0502020204030204" pitchFamily="34" charset="0"/>
              </a:rPr>
              <a:t>TOMÁŠ, Jan. </a:t>
            </a:r>
            <a:r>
              <a:rPr lang="pl-PL" i="1" dirty="0">
                <a:latin typeface="Calibri" panose="020F0502020204030204" pitchFamily="34" charset="0"/>
              </a:rPr>
              <a:t>http://cs.wikipedia.org</a:t>
            </a:r>
            <a:r>
              <a:rPr lang="pl-PL" dirty="0">
                <a:latin typeface="Calibri" panose="020F0502020204030204" pitchFamily="34" charset="0"/>
              </a:rPr>
              <a:t> [online]. [cit. 3.6.2013]. Dostupný pod licencí public domain na WWW: </a:t>
            </a:r>
            <a:r>
              <a:rPr lang="pl-PL" dirty="0">
                <a:latin typeface="Calibri" panose="020F0502020204030204" pitchFamily="34" charset="0"/>
                <a:hlinkClick r:id="rId12"/>
              </a:rPr>
              <a:t>http://cs.wikipedia.org/wiki/Soubor:Osvald_Polivka_1896_Tomas.png</a:t>
            </a:r>
            <a:endParaRPr lang="pl-PL" dirty="0">
              <a:latin typeface="Calibri" panose="020F0502020204030204" pitchFamily="34" charset="0"/>
            </a:endParaRPr>
          </a:p>
          <a:p>
            <a:pPr>
              <a:buFontTx/>
              <a:buAutoNum type="arabicPeriod"/>
              <a:defRPr/>
            </a:pPr>
            <a:r>
              <a:rPr lang="cs-CZ" b="1" dirty="0">
                <a:latin typeface="Calibri" panose="020F0502020204030204" pitchFamily="34" charset="0"/>
              </a:rPr>
              <a:t>Polívka, </a:t>
            </a:r>
            <a:r>
              <a:rPr lang="cs-CZ" b="1" dirty="0" err="1">
                <a:latin typeface="Calibri" panose="020F0502020204030204" pitchFamily="34" charset="0"/>
              </a:rPr>
              <a:t>Balšánek</a:t>
            </a:r>
            <a:r>
              <a:rPr lang="cs-CZ" b="1" dirty="0">
                <a:latin typeface="Calibri" panose="020F0502020204030204" pitchFamily="34" charset="0"/>
              </a:rPr>
              <a:t> – Obecní </a:t>
            </a:r>
            <a:r>
              <a:rPr lang="cs-CZ" b="1" dirty="0" smtClean="0">
                <a:latin typeface="Calibri" panose="020F0502020204030204" pitchFamily="34" charset="0"/>
              </a:rPr>
              <a:t>dům:: </a:t>
            </a:r>
            <a:r>
              <a:rPr lang="cs-CZ" dirty="0" smtClean="0">
                <a:latin typeface="Calibri" panose="020F0502020204030204" pitchFamily="34" charset="0"/>
              </a:rPr>
              <a:t>SCHAEFER</a:t>
            </a:r>
            <a:r>
              <a:rPr lang="cs-CZ" dirty="0">
                <a:latin typeface="Calibri" panose="020F0502020204030204" pitchFamily="34" charset="0"/>
              </a:rPr>
              <a:t>, Hans Peter. </a:t>
            </a:r>
            <a:r>
              <a:rPr lang="cs-CZ" i="1" dirty="0">
                <a:latin typeface="Calibri" panose="020F0502020204030204" pitchFamily="34" charset="0"/>
              </a:rPr>
              <a:t>http://cs.wikipedia.org</a:t>
            </a:r>
            <a:r>
              <a:rPr lang="cs-CZ" dirty="0">
                <a:latin typeface="Calibri" panose="020F0502020204030204" pitchFamily="34" charset="0"/>
              </a:rPr>
              <a:t> [online]. [cit. 3.6.2013]. Dostupný pod licencí Creative Commons Attribution-Share </a:t>
            </a:r>
            <a:r>
              <a:rPr lang="cs-CZ" dirty="0" err="1">
                <a:latin typeface="Calibri" panose="020F0502020204030204" pitchFamily="34" charset="0"/>
              </a:rPr>
              <a:t>Alike</a:t>
            </a:r>
            <a:r>
              <a:rPr lang="cs-CZ" dirty="0">
                <a:latin typeface="Calibri" panose="020F0502020204030204" pitchFamily="34" charset="0"/>
              </a:rPr>
              <a:t> 3.0 na WWW: </a:t>
            </a:r>
            <a:r>
              <a:rPr lang="cs-CZ" dirty="0">
                <a:latin typeface="Calibri" panose="020F0502020204030204" pitchFamily="34" charset="0"/>
                <a:hlinkClick r:id="rId13"/>
              </a:rPr>
              <a:t>http://cs.wikipedia.org/wiki/Soubor:Prag_obecni_d%C3%BBm_gemeindehaus.jpg</a:t>
            </a:r>
            <a:endParaRPr lang="cs-CZ" dirty="0">
              <a:latin typeface="Calibri" panose="020F0502020204030204" pitchFamily="34" charset="0"/>
            </a:endParaRPr>
          </a:p>
          <a:p>
            <a:pPr marL="0" indent="0">
              <a:buFont typeface="+mj-lt"/>
              <a:buNone/>
              <a:defRPr/>
            </a:pPr>
            <a:endParaRPr lang="cs-CZ" sz="1100" b="1" dirty="0" smtClean="0"/>
          </a:p>
        </p:txBody>
      </p:sp>
    </p:spTree>
    <p:extLst>
      <p:ext uri="{BB962C8B-B14F-4D97-AF65-F5344CB8AC3E}">
        <p14:creationId xmlns:p14="http://schemas.microsoft.com/office/powerpoint/2010/main" val="24564061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44035" name="Zástupný symbol pro obsah 2"/>
          <p:cNvSpPr>
            <a:spLocks noGrp="1"/>
          </p:cNvSpPr>
          <p:nvPr>
            <p:ph idx="1"/>
          </p:nvPr>
        </p:nvSpPr>
        <p:spPr>
          <a:xfrm>
            <a:off x="250825" y="908050"/>
            <a:ext cx="8642350" cy="5813425"/>
          </a:xfrm>
        </p:spPr>
        <p:txBody>
          <a:bodyPr/>
          <a:lstStyle/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L. Šaloun – Mladá žena a ďábel: </a:t>
            </a:r>
            <a:r>
              <a:rPr lang="en-US" smtClean="0">
                <a:latin typeface="Calibri" panose="020F0502020204030204" pitchFamily="34" charset="0"/>
              </a:rPr>
              <a:t>ANSLA. </a:t>
            </a:r>
            <a:r>
              <a:rPr lang="en-US" i="1" smtClean="0">
                <a:latin typeface="Calibri" panose="020F0502020204030204" pitchFamily="34" charset="0"/>
              </a:rPr>
              <a:t>http://commons.wikimedia.org</a:t>
            </a:r>
            <a:r>
              <a:rPr lang="en-US" smtClean="0">
                <a:latin typeface="Calibri" panose="020F0502020204030204" pitchFamily="34" charset="0"/>
              </a:rPr>
              <a:t> [online]. [cit. 22.6.2013]. Dostupný pod licencí Creative Commons Attribution-Share Alike 3.0 na WWW: </a:t>
            </a:r>
            <a:r>
              <a:rPr lang="en-US" smtClean="0">
                <a:latin typeface="Calibri" panose="020F0502020204030204" pitchFamily="34" charset="0"/>
                <a:hlinkClick r:id="rId2"/>
              </a:rPr>
              <a:t>http://commons.wikimedia.org/wiki/File:%C5%A0aloun-Jungfrau_und_Teufel.jpg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L. Šaloun – Sousoší Jana Husa na pražském Staroměstském náměstí: </a:t>
            </a:r>
            <a:r>
              <a:rPr lang="cs-CZ" smtClean="0">
                <a:latin typeface="Calibri" panose="020F0502020204030204" pitchFamily="34" charset="0"/>
              </a:rPr>
              <a:t>VILGUS, Petr. http://cs.wikipedia.org [online]. [cit. 3.6.2013]. Dostupný pod licencí Creative Commons Attribution-Share Alike 3.0 na WWW: </a:t>
            </a:r>
            <a:r>
              <a:rPr lang="cs-CZ" smtClean="0">
                <a:latin typeface="Calibri" panose="020F0502020204030204" pitchFamily="34" charset="0"/>
                <a:hlinkClick r:id="rId3"/>
              </a:rPr>
              <a:t>http://cs.wikipedia.org/wiki/Soubor:Prague_hus_statue.jpg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Stanislav Sucharda – Pomník Františka Palackého: </a:t>
            </a:r>
            <a:r>
              <a:rPr lang="cs-CZ" smtClean="0">
                <a:latin typeface="Calibri" panose="020F0502020204030204" pitchFamily="34" charset="0"/>
              </a:rPr>
              <a:t>DILIGENT, Rémi. http://commons.wikimedia.org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4"/>
              </a:rPr>
              <a:t>http://commons.wikimedia.org/wiki/File:Frantisek_Palacky_monument.jpg?uselang=cs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Pomník Františka Palackého – detail: </a:t>
            </a:r>
            <a:r>
              <a:rPr lang="cs-CZ" smtClean="0">
                <a:latin typeface="Calibri" panose="020F0502020204030204" pitchFamily="34" charset="0"/>
              </a:rPr>
              <a:t>BAŤHA, Matěj. </a:t>
            </a:r>
            <a:r>
              <a:rPr lang="cs-CZ" i="1" smtClean="0">
                <a:latin typeface="Calibri" panose="020F0502020204030204" pitchFamily="34" charset="0"/>
              </a:rPr>
              <a:t>http://commons.wikimedia.org</a:t>
            </a:r>
            <a:r>
              <a:rPr lang="cs-CZ" smtClean="0">
                <a:latin typeface="Calibri" panose="020F0502020204030204" pitchFamily="34" charset="0"/>
              </a:rPr>
              <a:t> [online]. [cit. 3.6.2013]. Dostupný pod licencí Creative Commons Uveďte autora-Zachovejte licenci 2.5 Generic na WWW: </a:t>
            </a:r>
            <a:r>
              <a:rPr lang="cs-CZ" smtClean="0">
                <a:latin typeface="Calibri" panose="020F0502020204030204" pitchFamily="34" charset="0"/>
                <a:hlinkClick r:id="rId5"/>
              </a:rPr>
              <a:t>http://commons.wikimedia.org/wiki/File:Frantisek_Palacky_monumet_-_detail.jpg?uselang=cs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Stanislav Sucharda – Pomník Františka Palackého: </a:t>
            </a:r>
            <a:r>
              <a:rPr lang="cs-CZ" smtClean="0">
                <a:latin typeface="Calibri" panose="020F0502020204030204" pitchFamily="34" charset="0"/>
              </a:rPr>
              <a:t>DILIGENT, Rémi. http://cs.wikipedia.org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6"/>
              </a:rPr>
              <a:t>http://cs.wikipedia.org/wiki/Soubor:Frantisek_Palacky_monument_(global).JPG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Foto: </a:t>
            </a:r>
            <a:r>
              <a:rPr lang="pt-BR" smtClean="0">
                <a:latin typeface="Calibri" panose="020F0502020204030204" pitchFamily="34" charset="0"/>
              </a:rPr>
              <a:t>AUTOR NEUVEDEN. http://img.radio.cz [online]. [cit. 21.6.2013]. Dostupný na WWW: </a:t>
            </a:r>
            <a:r>
              <a:rPr lang="pt-BR" smtClean="0">
                <a:latin typeface="Calibri" panose="020F0502020204030204" pitchFamily="34" charset="0"/>
                <a:hlinkClick r:id="rId7"/>
              </a:rPr>
              <a:t>http://img.radio.cz/pictures/c/socharstvi/kafka_bohumilx.jpg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Somnambula: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AUTOR NEUVEDEN. http://www.flickr.com [online]. [cit. 21.6.2013]. Dostupný na WWW: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  <a:hlinkClick r:id="rId8"/>
              </a:rPr>
              <a:t>http://farm4.staticflickr.com/3410/3230779845_f05ae0f1cb_b.jpg</a:t>
            </a:r>
            <a:endParaRPr lang="cs-CZ" smtClean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Socha K. H. Borovského: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AUTOR NEUVEDEN. </a:t>
            </a:r>
            <a:r>
              <a:rPr lang="pt-BR" i="1" smtClean="0">
                <a:solidFill>
                  <a:srgbClr val="333333"/>
                </a:solidFill>
                <a:latin typeface="Calibri" panose="020F0502020204030204" pitchFamily="34" charset="0"/>
              </a:rPr>
              <a:t>http://rover.rajce.idnes.cz/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</a:rPr>
              <a:t> [online]. [cit. 21.6.2013]. Dostupný na WWW: </a:t>
            </a:r>
            <a:r>
              <a:rPr lang="pt-BR" smtClean="0">
                <a:solidFill>
                  <a:srgbClr val="333333"/>
                </a:solidFill>
                <a:latin typeface="Calibri" panose="020F0502020204030204" pitchFamily="34" charset="0"/>
                <a:hlinkClick r:id="rId9"/>
              </a:rPr>
              <a:t>http://img8.rajce.idnes.cz/d0801/6/6045/6045214_accc46d23502247c98bf956a01ec4657/thumb/58.jpg?ver=0</a:t>
            </a:r>
            <a:endParaRPr lang="cs-CZ" b="1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Socha Josefa Mánesa: </a:t>
            </a:r>
            <a:r>
              <a:rPr lang="cs-CZ" smtClean="0">
                <a:latin typeface="Calibri" panose="020F0502020204030204" pitchFamily="34" charset="0"/>
              </a:rPr>
              <a:t>ŠMERKL, Petr. </a:t>
            </a:r>
            <a:r>
              <a:rPr lang="cs-CZ" i="1" smtClean="0">
                <a:latin typeface="Calibri" panose="020F0502020204030204" pitchFamily="34" charset="0"/>
              </a:rPr>
              <a:t>http://commons.wikimedia.org</a:t>
            </a:r>
            <a:r>
              <a:rPr lang="cs-CZ" smtClean="0">
                <a:latin typeface="Calibri" panose="020F0502020204030204" pitchFamily="34" charset="0"/>
              </a:rPr>
              <a:t> [online]. [cit. 22.6.2013]. Dostupný pod licencí Creative Commons Attribution-Share Alike 3.0 na WWW: </a:t>
            </a:r>
            <a:r>
              <a:rPr lang="cs-CZ" smtClean="0">
                <a:latin typeface="Calibri" panose="020F0502020204030204" pitchFamily="34" charset="0"/>
                <a:hlinkClick r:id="rId10"/>
              </a:rPr>
              <a:t>http://commons.wikimedia.org/wiki/File:Statue_of_Josef_M%C3%A1nes_by_Bohumil_Kafka_01.jpg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Bohumil Kafka – Jezdecká socha Jana Žižky na pražském Vítkově: </a:t>
            </a:r>
            <a:r>
              <a:rPr lang="cs-CZ" smtClean="0">
                <a:latin typeface="Calibri" panose="020F0502020204030204" pitchFamily="34" charset="0"/>
              </a:rPr>
              <a:t>MIAOW, Miaow. http://cs.wikipedia.org [online]. [cit. 3.6.2013]. Dostupný pod licencí public domain na WWW: </a:t>
            </a:r>
            <a:r>
              <a:rPr lang="cs-CZ" smtClean="0">
                <a:latin typeface="Calibri" panose="020F0502020204030204" pitchFamily="34" charset="0"/>
                <a:hlinkClick r:id="rId11"/>
              </a:rPr>
              <a:t>http://cs.wikipedia.org/wiki/Soubor:Jan_Zizka_Vitkov_Prague_CZ_007.jpg</a:t>
            </a:r>
            <a:endParaRPr lang="cs-CZ" smtClean="0">
              <a:latin typeface="Calibri" panose="020F0502020204030204" pitchFamily="34" charset="0"/>
            </a:endParaRPr>
          </a:p>
          <a:p>
            <a:pPr>
              <a:buFontTx/>
              <a:buAutoNum type="arabicPeriod" startAt="13"/>
            </a:pPr>
            <a:r>
              <a:rPr lang="cs-CZ" b="1" smtClean="0">
                <a:latin typeface="Calibri" panose="020F0502020204030204" pitchFamily="34" charset="0"/>
              </a:rPr>
              <a:t>Grafický motiv na pozadí</a:t>
            </a:r>
            <a:r>
              <a:rPr lang="cs-CZ" smtClean="0">
                <a:latin typeface="Calibri" panose="020F0502020204030204" pitchFamily="34" charset="0"/>
              </a:rPr>
              <a:t>.  archív autora</a:t>
            </a:r>
          </a:p>
          <a:p>
            <a:pPr>
              <a:buFontTx/>
              <a:buAutoNum type="arabicPeriod" startAt="13"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1422859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28779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lastní návrh">
  <a:themeElements>
    <a:clrScheme name="Vlastn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lastn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lastn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4953</TotalTime>
  <Words>3752</Words>
  <Application>Microsoft Office PowerPoint</Application>
  <PresentationFormat>Předvádění na obrazovce (4:3)</PresentationFormat>
  <Paragraphs>385</Paragraphs>
  <Slides>62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11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62</vt:i4>
      </vt:variant>
    </vt:vector>
  </HeadingPairs>
  <TitlesOfParts>
    <vt:vector size="76" baseType="lpstr">
      <vt:lpstr>SimSun-ExtB</vt:lpstr>
      <vt:lpstr>Algerian</vt:lpstr>
      <vt:lpstr>Arial</vt:lpstr>
      <vt:lpstr>Arial CE</vt:lpstr>
      <vt:lpstr>Blackadder ITC</vt:lpstr>
      <vt:lpstr>Book Antiqua</vt:lpstr>
      <vt:lpstr>Bookman Old Style</vt:lpstr>
      <vt:lpstr>Calibri</vt:lpstr>
      <vt:lpstr>Californian FB</vt:lpstr>
      <vt:lpstr>Calisto MT</vt:lpstr>
      <vt:lpstr>Courier New</vt:lpstr>
      <vt:lpstr>Vlastní návrh</vt:lpstr>
      <vt:lpstr>2_Výchozí návrh</vt:lpstr>
      <vt:lpstr>3_Výchozí návrh</vt:lpstr>
      <vt:lpstr>Prezentace aplikace PowerPoint</vt:lpstr>
      <vt:lpstr>ANOTACE</vt:lpstr>
      <vt:lpstr>Prezentace aplikace PowerPoint</vt:lpstr>
      <vt:lpstr>Prezentace aplikace PowerPoint</vt:lpstr>
      <vt:lpstr>ARCHITEKTURA</vt:lpstr>
      <vt:lpstr>Jurkovičův lázeňský dům (Luhačovice)</vt:lpstr>
      <vt:lpstr>Jan Kotěra  (1871 – 1923)</vt:lpstr>
      <vt:lpstr>Peterkův dům na Václavském náměstí v Praze,1899-1900</vt:lpstr>
      <vt:lpstr>Návrh domu v Plzni (1897)</vt:lpstr>
      <vt:lpstr>Národní dům v Prostějově</vt:lpstr>
      <vt:lpstr>Josef Fanta (1856 – 1954)</vt:lpstr>
      <vt:lpstr>Průčelí hlavního nádraží v Praze</vt:lpstr>
      <vt:lpstr>Původní hala nádraží, dnes Fantova kavárna </vt:lpstr>
      <vt:lpstr>Osvald Polívka (1959 – 1931)</vt:lpstr>
      <vt:lpstr>Obecní dům v Praze, 1904-1912</vt:lpstr>
      <vt:lpstr>SOCHAŘSTVÍ</vt:lpstr>
      <vt:lpstr>Ladislav Šaloun (1870 – 1946)</vt:lpstr>
      <vt:lpstr>Pomník Jana Husa na Staroměstském náměstí v Praze, 1900-1915</vt:lpstr>
      <vt:lpstr>Stanislav Sucharda (1866 – 1916) </vt:lpstr>
      <vt:lpstr>Pomník Františka Palackého v Praze, 1898-1912</vt:lpstr>
      <vt:lpstr>Bohumil Kafka (1878 – 1942)</vt:lpstr>
      <vt:lpstr>Prezentace aplikace PowerPoint</vt:lpstr>
      <vt:lpstr>Jezdecká socha Jana Žižky na pražském Vítkově</vt:lpstr>
      <vt:lpstr>Prezentace aplikace PowerPoint</vt:lpstr>
      <vt:lpstr>Víkend - Alfons Mucha (6´)</vt:lpstr>
      <vt:lpstr>Odpovězte na otázky o A. Muchovi</vt:lpstr>
      <vt:lpstr>Prezentace aplikace PowerPoint</vt:lpstr>
      <vt:lpstr>KONEC </vt:lpstr>
      <vt:lpstr>Citace:</vt:lpstr>
      <vt:lpstr>Citace:</vt:lpstr>
      <vt:lpstr>Tento materiál je určen k interaktivní výuce.</vt:lpstr>
      <vt:lpstr>Prezentace aplikace PowerPoint</vt:lpstr>
      <vt:lpstr>ANOTACE</vt:lpstr>
      <vt:lpstr>Prezentace aplikace PowerPoint</vt:lpstr>
      <vt:lpstr>Prezentace aplikace PowerPoint</vt:lpstr>
      <vt:lpstr>ARCHITEKTURA</vt:lpstr>
      <vt:lpstr>Jurkovičův lázeňský dům (Luhačovice)</vt:lpstr>
      <vt:lpstr>Jan Kotěra  (1871 – 1923)</vt:lpstr>
      <vt:lpstr>Peterkův dům na Václavském náměstí v Praze,1899-1900</vt:lpstr>
      <vt:lpstr>Návrh domu v Plzni (1897)</vt:lpstr>
      <vt:lpstr>Národní dům v Prostějově</vt:lpstr>
      <vt:lpstr>Josef Fanta (1856 – 1954)</vt:lpstr>
      <vt:lpstr>Průčelí hlavního nádraží v Praze</vt:lpstr>
      <vt:lpstr>Původní hala nádraží, dnes Fantova kavárna </vt:lpstr>
      <vt:lpstr>Osvald Polívka (1959 – 1931)</vt:lpstr>
      <vt:lpstr>Obecní dům v Praze, 1904-1912</vt:lpstr>
      <vt:lpstr>SOCHAŘSTVÍ</vt:lpstr>
      <vt:lpstr>Ladislav Šaloun (1870 – 1946)</vt:lpstr>
      <vt:lpstr>Pomník Jana Husa na Staroměstském náměstí v Praze, 1900-1915</vt:lpstr>
      <vt:lpstr>Stanislav Sucharda (1866 – 1916) </vt:lpstr>
      <vt:lpstr>Pomník Františka Palackého v Praze, 1898-1912</vt:lpstr>
      <vt:lpstr>Bohumil Kafka (1878 – 1942)</vt:lpstr>
      <vt:lpstr>Prezentace aplikace PowerPoint</vt:lpstr>
      <vt:lpstr>Jezdecká socha Jana Žižky na pražském Vítkově</vt:lpstr>
      <vt:lpstr>Prezentace aplikace PowerPoint</vt:lpstr>
      <vt:lpstr>Víkend - Alfons Mucha (6´)</vt:lpstr>
      <vt:lpstr>Odpovězte na otázky o A. Muchovi</vt:lpstr>
      <vt:lpstr>Prezentace aplikace PowerPoint</vt:lpstr>
      <vt:lpstr>KONEC </vt:lpstr>
      <vt:lpstr>Citace:</vt:lpstr>
      <vt:lpstr>Citace: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Surrealismus</dc:title>
  <cp:lastModifiedBy>Marcela Jelínková</cp:lastModifiedBy>
  <cp:revision>291</cp:revision>
  <dcterms:modified xsi:type="dcterms:W3CDTF">2013-08-27T08:26:25Z</dcterms:modified>
</cp:coreProperties>
</file>