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86" r:id="rId2"/>
    <p:sldId id="287" r:id="rId3"/>
    <p:sldId id="298" r:id="rId4"/>
    <p:sldId id="257" r:id="rId5"/>
    <p:sldId id="258" r:id="rId6"/>
    <p:sldId id="259" r:id="rId7"/>
    <p:sldId id="260" r:id="rId8"/>
    <p:sldId id="291" r:id="rId9"/>
    <p:sldId id="261" r:id="rId10"/>
    <p:sldId id="262" r:id="rId11"/>
    <p:sldId id="265" r:id="rId12"/>
    <p:sldId id="267" r:id="rId13"/>
    <p:sldId id="268" r:id="rId14"/>
    <p:sldId id="269" r:id="rId15"/>
    <p:sldId id="270" r:id="rId16"/>
    <p:sldId id="271" r:id="rId17"/>
    <p:sldId id="276" r:id="rId18"/>
    <p:sldId id="275" r:id="rId19"/>
    <p:sldId id="274" r:id="rId20"/>
    <p:sldId id="277" r:id="rId21"/>
    <p:sldId id="278" r:id="rId22"/>
    <p:sldId id="279" r:id="rId23"/>
    <p:sldId id="280" r:id="rId24"/>
    <p:sldId id="281" r:id="rId25"/>
    <p:sldId id="290" r:id="rId26"/>
    <p:sldId id="297" r:id="rId27"/>
    <p:sldId id="294" r:id="rId28"/>
    <p:sldId id="292" r:id="rId29"/>
    <p:sldId id="295" r:id="rId30"/>
    <p:sldId id="283" r:id="rId31"/>
    <p:sldId id="284" r:id="rId32"/>
    <p:sldId id="288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AE3A2B1-5778-45D9-8FBD-D6D482AFEFAD}">
          <p14:sldIdLst>
            <p14:sldId id="286"/>
            <p14:sldId id="287"/>
            <p14:sldId id="298"/>
            <p14:sldId id="257"/>
            <p14:sldId id="258"/>
            <p14:sldId id="259"/>
            <p14:sldId id="260"/>
            <p14:sldId id="291"/>
            <p14:sldId id="261"/>
          </p14:sldIdLst>
        </p14:section>
        <p14:section name="Untitled Section" id="{C9992549-D9F7-4B79-9622-028729D1C54B}">
          <p14:sldIdLst>
            <p14:sldId id="262"/>
            <p14:sldId id="265"/>
            <p14:sldId id="267"/>
            <p14:sldId id="268"/>
            <p14:sldId id="269"/>
            <p14:sldId id="270"/>
            <p14:sldId id="271"/>
            <p14:sldId id="276"/>
            <p14:sldId id="275"/>
            <p14:sldId id="274"/>
            <p14:sldId id="277"/>
            <p14:sldId id="278"/>
            <p14:sldId id="279"/>
            <p14:sldId id="280"/>
            <p14:sldId id="281"/>
            <p14:sldId id="290"/>
            <p14:sldId id="297"/>
            <p14:sldId id="294"/>
            <p14:sldId id="292"/>
            <p14:sldId id="295"/>
            <p14:sldId id="283"/>
            <p14:sldId id="284"/>
            <p14:sldId id="28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E57F"/>
    <a:srgbClr val="FF0066"/>
    <a:srgbClr val="FF4791"/>
    <a:srgbClr val="7BDE60"/>
    <a:srgbClr val="00EE6C"/>
    <a:srgbClr val="7DED77"/>
    <a:srgbClr val="FFFF6D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30" autoAdjust="0"/>
  </p:normalViewPr>
  <p:slideViewPr>
    <p:cSldViewPr snapToGrid="0" showGuides="1">
      <p:cViewPr varScale="1">
        <p:scale>
          <a:sx n="84" d="100"/>
          <a:sy n="84" d="100"/>
        </p:scale>
        <p:origin x="1506" y="78"/>
      </p:cViewPr>
      <p:guideLst>
        <p:guide orient="horz" pos="2183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BD2F3-9452-4FB1-B535-4CE8D606C0D5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104A2-6F40-4695-AF79-BED73621A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480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E45C43-98B5-47CA-9FAE-A44B7572DE09}" type="slidenum">
              <a:rPr lang="cs-CZ" sz="1200" smtClean="0">
                <a:latin typeface="Arial" panose="020B0604020202020204" pitchFamily="34" charset="0"/>
              </a:rPr>
              <a:pPr/>
              <a:t>1</a:t>
            </a:fld>
            <a:endParaRPr lang="cs-CZ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51155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E364DE0-7B9E-4008-9460-845EC3B4DF50}" type="slidenum">
              <a:rPr lang="cs-CZ" sz="1200" smtClean="0">
                <a:latin typeface="Arial" panose="020B0604020202020204" pitchFamily="34" charset="0"/>
              </a:rPr>
              <a:pPr/>
              <a:t>2</a:t>
            </a:fld>
            <a:endParaRPr lang="cs-CZ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5878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 jedné teorie pojem expresionismus stvořil významný český umělecký historik Antonín Matějček. V roce 1910 jednoduše vytvořil opak slova impresionismus. Cílem expresionistického uměleckého slohu bylo poukázat na úpadek lidstva v 19. století.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104A2-6F40-4695-AF79-BED73621AD8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604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rodiště </a:t>
            </a:r>
            <a:r>
              <a:rPr lang="cs-CZ" dirty="0" err="1" smtClean="0"/>
              <a:t>Muncha</a:t>
            </a:r>
            <a:r>
              <a:rPr lang="cs-CZ" dirty="0" smtClean="0"/>
              <a:t> =</a:t>
            </a:r>
            <a:r>
              <a:rPr lang="cs-CZ" baseline="0" dirty="0" smtClean="0"/>
              <a:t> vesnice</a:t>
            </a:r>
            <a:r>
              <a:rPr lang="cs-CZ" dirty="0" smtClean="0"/>
              <a:t> </a:t>
            </a:r>
            <a:r>
              <a:rPr lang="cs-CZ" dirty="0" err="1" smtClean="0"/>
              <a:t>Ådalsbruk</a:t>
            </a:r>
            <a:r>
              <a:rPr lang="cs-CZ" dirty="0" smtClean="0"/>
              <a:t> v </a:t>
            </a:r>
            <a:r>
              <a:rPr lang="cs-CZ" dirty="0" err="1" smtClean="0"/>
              <a:t>Løtenu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104A2-6F40-4695-AF79-BED73621AD8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227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dirty="0" smtClean="0"/>
              <a:t>Verze obrazu vznikaly od roku 1893 do roku 1910.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104A2-6F40-4695-AF79-BED73621AD8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513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Munch: 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„Není třeba malovat interiéry, muže kteří čtou, a ženy, které pletou, ale je třeba zobrazovat živé lidi, kteří dýchají, cítí, trpí a milují“. 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104A2-6F40-4695-AF79-BED73621AD8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1847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Možnou inspirací pro </a:t>
            </a:r>
            <a:r>
              <a:rPr lang="cs-CZ" dirty="0" err="1" smtClean="0"/>
              <a:t>Ensorovo</a:t>
            </a:r>
            <a:r>
              <a:rPr lang="cs-CZ" dirty="0" smtClean="0"/>
              <a:t> umění bylo magické prostředí jeho rodného města Ostende a jeho atmosféry. Ensor navíc také trpěl dlouholetými problémy se žaludečními vředy. Jeho život byl také poznamenán nešťastnou láskou, když mu rodiče zakázali oženit se s dívkou, kterou hluboce miloval. 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104A2-6F40-4695-AF79-BED73621AD8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031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466526-228C-4956-8603-5689A4F8DB1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188558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742950" indent="-285750"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2pPr>
            <a:lvl3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3pPr>
            <a:lvl4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4pPr>
            <a:lvl5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7B342-D050-4CC0-B7B1-2F9A9154C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803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457200" y="253122"/>
            <a:ext cx="8229600" cy="672035"/>
          </a:xfrm>
        </p:spPr>
        <p:txBody>
          <a:bodyPr/>
          <a:lstStyle>
            <a:lvl1pPr>
              <a:defRPr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68941" y="1021976"/>
            <a:ext cx="8638391" cy="5699499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/>
          <a:lstStyle>
            <a:lvl1pPr>
              <a:buFont typeface="+mj-lt"/>
              <a:buAutoNum type="arabicPeriod"/>
              <a:defRPr sz="1000" b="0">
                <a:solidFill>
                  <a:schemeClr val="tx1"/>
                </a:solidFill>
              </a:defRPr>
            </a:lvl1pPr>
            <a:lvl2pPr>
              <a:buFont typeface="+mj-lt"/>
              <a:buAutoNum type="arabicPeriod"/>
              <a:defRPr sz="1000" b="0"/>
            </a:lvl2pPr>
            <a:lvl3pPr>
              <a:buFont typeface="+mj-lt"/>
              <a:buAutoNum type="arabicPeriod"/>
              <a:defRPr sz="1000" b="0"/>
            </a:lvl3pPr>
            <a:lvl4pPr>
              <a:buFont typeface="+mj-lt"/>
              <a:buAutoNum type="arabicPeriod"/>
              <a:defRPr sz="1000" b="0"/>
            </a:lvl4pPr>
            <a:lvl5pPr>
              <a:buFont typeface="+mj-lt"/>
              <a:buAutoNum type="arabicPeriod"/>
              <a:defRPr sz="1000" b="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7B342-D050-4CC0-B7B1-2F9A9154C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9670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929713-D9C7-44F3-BBC2-D21560D965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46984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FF1AD3-B0C1-4469-9423-86A2D3E9296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582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EB05A4-2417-4300-9353-0CEA52E068B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99964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FF479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0E6A45-F932-4D30-B4BB-9B51D13FD9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9219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D7CEDF-A95A-4F7B-8F18-2F328FD2636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98992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67C851-DDAF-444A-8000-7B98F8AAFF5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906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FEC8C9-766A-4EB0-9545-74B990C300C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14237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E49277-AB2E-48AD-8090-AE8F385C393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88823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C67A5A-5AAE-4A88-BBB7-F9496C3A33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0156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66FF"/>
            </a:gs>
            <a:gs pos="11000">
              <a:srgbClr val="0066FF"/>
            </a:gs>
            <a:gs pos="11000">
              <a:srgbClr val="0066FF"/>
            </a:gs>
            <a:gs pos="100000">
              <a:srgbClr val="FF00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A928340-7FC4-4FD6-9F36-F1EC88C3C9DA}" type="slidenum">
              <a:rPr lang="cs-CZ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933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bg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chemeClr val="bg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bg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bg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hyperlink" Target="http://www.youtube.com/watch?v=lMJ48EPmKMs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image" Target="../media/image27.jpg"/><Relationship Id="rId7" Type="http://schemas.openxmlformats.org/officeDocument/2006/relationships/image" Target="../media/image31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10" Type="http://schemas.openxmlformats.org/officeDocument/2006/relationships/image" Target="../media/image34.jpg"/><Relationship Id="rId4" Type="http://schemas.openxmlformats.org/officeDocument/2006/relationships/image" Target="../media/image28.jpg"/><Relationship Id="rId9" Type="http://schemas.openxmlformats.org/officeDocument/2006/relationships/image" Target="../media/image33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a_vision_apr%C3%A8s_le_sermon_(Paul_Gauguin).jpg" TargetMode="External"/><Relationship Id="rId13" Type="http://schemas.openxmlformats.org/officeDocument/2006/relationships/hyperlink" Target="http://www.wikipaintings.org/en/edvard-munch/the-scream-1910" TargetMode="External"/><Relationship Id="rId3" Type="http://schemas.openxmlformats.org/officeDocument/2006/relationships/hyperlink" Target="http://en.wikipedia.org/wiki/File:Der_Sturm_October_1917.jpg" TargetMode="External"/><Relationship Id="rId7" Type="http://schemas.openxmlformats.org/officeDocument/2006/relationships/hyperlink" Target="http://commons.wikimedia.org/wiki/File:SelbstPortrait_VG2.jpg?uselang=cs" TargetMode="External"/><Relationship Id="rId12" Type="http://schemas.openxmlformats.org/officeDocument/2006/relationships/hyperlink" Target="http://commons.wikimedia.org/wiki/File:Engeloug_%C3%98estre.jpg" TargetMode="External"/><Relationship Id="rId17" Type="http://schemas.openxmlformats.org/officeDocument/2006/relationships/hyperlink" Target="http://www.wikipaintings.org/en/edvard-munch/dance-of-life-1900" TargetMode="External"/><Relationship Id="rId2" Type="http://schemas.openxmlformats.org/officeDocument/2006/relationships/hyperlink" Target="http://fifty2go.de/09/03/2012/sturmische-jahre-der-avantgarde/der-sturm-007/" TargetMode="External"/><Relationship Id="rId16" Type="http://schemas.openxmlformats.org/officeDocument/2006/relationships/hyperlink" Target="http://www.wikipaintings.org/en/edvard-munch/madonna-1894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L'%C3%A9glise_d'Auvers-sur-Oise.jpg?uselang=cs" TargetMode="External"/><Relationship Id="rId11" Type="http://schemas.openxmlformats.org/officeDocument/2006/relationships/hyperlink" Target="http://www.wikipaintings.org/en/edvard-munch/self-portrait-with-burning-cigarette-1895" TargetMode="External"/><Relationship Id="rId5" Type="http://schemas.openxmlformats.org/officeDocument/2006/relationships/hyperlink" Target="https://commons.wikimedia.org/wiki/File:Francisco_de_Goya,_Saturno_devorando_a_su_hijo_(1819-1823).jpg" TargetMode="External"/><Relationship Id="rId15" Type="http://schemas.openxmlformats.org/officeDocument/2006/relationships/hyperlink" Target="http://www.wikipaintings.org/en/edvard-munch/death-in-the-sickroom-1893" TargetMode="External"/><Relationship Id="rId10" Type="http://schemas.openxmlformats.org/officeDocument/2006/relationships/hyperlink" Target="http://commons.wikimedia.org/wiki/File:Munch_autograph.png" TargetMode="External"/><Relationship Id="rId4" Type="http://schemas.openxmlformats.org/officeDocument/2006/relationships/hyperlink" Target="http://en.wikipedia.org/wiki/File:El_Greco_View_of_Toledo.jpg" TargetMode="External"/><Relationship Id="rId9" Type="http://schemas.openxmlformats.org/officeDocument/2006/relationships/hyperlink" Target="http://commons.wikimedia.org/wiki/File:Portrett_av_Edvard_Munch,_26_%C3%A5r_gammel.jpg" TargetMode="External"/><Relationship Id="rId14" Type="http://schemas.openxmlformats.org/officeDocument/2006/relationships/hyperlink" Target="http://www.wikipaintings.org/en/edvard-munch/puberty-1894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james-ensor/death-and-the-masks-1897" TargetMode="External"/><Relationship Id="rId3" Type="http://schemas.openxmlformats.org/officeDocument/2006/relationships/hyperlink" Target="http://commons.wikimedia.org/wiki/File:Maison_d'Ensor_%C3%A0_Ostende.JPG?uselang=de" TargetMode="External"/><Relationship Id="rId7" Type="http://schemas.openxmlformats.org/officeDocument/2006/relationships/hyperlink" Target="http://commons.wikimedia.org/wiki/File:Christ's_Entry_Into_Brussels_in_1889.jpg?uselang=de" TargetMode="External"/><Relationship Id="rId2" Type="http://schemas.openxmlformats.org/officeDocument/2006/relationships/hyperlink" Target="http://www.paperblog.fr/2443245/james-ensor-peintre-et-graveur-belge-elements-de-biographie-et-quelques-oeuvres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james-ensor/self-portrait-with-masks-1899" TargetMode="External"/><Relationship Id="rId5" Type="http://schemas.openxmlformats.org/officeDocument/2006/relationships/hyperlink" Target="http://www.visitoostende.be/trade/nl/nuttige-info-reissector/james-ensor/284/" TargetMode="External"/><Relationship Id="rId4" Type="http://schemas.openxmlformats.org/officeDocument/2006/relationships/hyperlink" Target="http://curious-places.blogspot.cz/2011/01/house-of-james-ensor-ostend-belgium.html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0761533"/>
              </p:ext>
            </p:extLst>
          </p:nvPr>
        </p:nvGraphicFramePr>
        <p:xfrm>
          <a:off x="400051" y="2816225"/>
          <a:ext cx="8351838" cy="2692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2209"/>
                <a:gridCol w="6359629"/>
              </a:tblGrid>
              <a:tr h="8637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VY_32_INOVACE_05C_01_E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xpresionismus I (Průkopníci)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01.08.2013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31132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673100" y="188913"/>
            <a:ext cx="7508875" cy="856615"/>
          </a:xfrm>
        </p:spPr>
        <p:txBody>
          <a:bodyPr/>
          <a:lstStyle/>
          <a:p>
            <a:r>
              <a:rPr lang="cs-CZ" sz="3600" dirty="0" smtClean="0">
                <a:latin typeface="Calibri" panose="020F0502020204030204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8610" y="1011238"/>
            <a:ext cx="8572500" cy="557244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Prezentace je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určena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Obsahově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se zaměřuje na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jeden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z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klíčových avantgardních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uměleckých směrů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konce 19. a první třetiny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20. století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– expresionismus.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Vysvětluje jeho vznik, inspirační zdroje a hlavní slohové znaky. Je úvodem do problematiky tohoto výtvarného směru a seznamuje s jeho předchůdci a tvůrci v první etapě vývoje.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Její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součástí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je práce s dokumentem na internetu a na ni navazující úkoly pro studenty, které je mají motivovat a interaktivně zapojit do výuky. 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Žáci shlédnou zhruba šestiminutovou ukázku z dokumentu o norském malíři Edvardu Munchovi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odpovídají na otázky k ní (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adresa internetové stránky s ukázkou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a otázkami je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na snímku č.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cs-CZ" sz="1300" dirty="0" smtClean="0">
                <a:latin typeface="Book Antiqua" panose="02040602050305030304" pitchFamily="18" charset="0"/>
                <a:cs typeface="Arial" panose="020B0604020202020204" pitchFamily="34" charset="0"/>
              </a:rPr>
              <a:t>;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podklady k obsahu ukázky jsou na snímku č.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29).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Tento úkol lze zařadit buď na začátek výkladu o E. Munchovi nebo na konec hodiny. Další motivační úkol má spíše zábavný charakter – žáci skládají z fragmentů nejslavnější Munchův obraz „Výkřik“ (viz. snímky č.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se zadáním a č.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15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s řešením úkolu). Touto formou si však mohou také procvičit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svůj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postřeh, vizuální paměť a zároveň jim cvičení umožní lépe si zapamatovat toto slavné dílo.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Látka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je určena pro studenty 2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ročníků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čtyřletého a 4. </a:t>
            </a: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ročníků šestiletého gymnázia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být využita i jako podklad pro samostatné studium.</a:t>
            </a:r>
            <a:endParaRPr lang="cs-CZ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Vzdělávací cíle: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300" dirty="0">
                <a:latin typeface="Arial" panose="020B0604020202020204" pitchFamily="34" charset="0"/>
                <a:cs typeface="Arial" panose="020B0604020202020204" pitchFamily="34" charset="0"/>
              </a:rPr>
              <a:t>seznámit žáky se </a:t>
            </a: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vznikem, základními formálními znaky expresionismu a dílem jeho průkopníků, kteří se stali inspirací pro tento stěžejní avantgardní směr v první třetině 20. století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motivovat žáky k osvojení a upevnění nových poznatků na základě vlastní zkušenosti a aktivní práce s dokumentem na internetu</a:t>
            </a:r>
          </a:p>
        </p:txBody>
      </p:sp>
    </p:spTree>
    <p:extLst>
      <p:ext uri="{BB962C8B-B14F-4D97-AF65-F5344CB8AC3E}">
        <p14:creationId xmlns:p14="http://schemas.microsoft.com/office/powerpoint/2010/main" val="34129707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1870073"/>
          </a:xfrm>
        </p:spPr>
        <p:txBody>
          <a:bodyPr/>
          <a:lstStyle/>
          <a:p>
            <a:r>
              <a:rPr lang="cs-CZ" sz="6600" b="1" i="1" smtClean="0">
                <a:ln>
                  <a:solidFill>
                    <a:srgbClr val="00206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60000" dist="60007" dir="5400000" sy="-100000" algn="bl" rotWithShape="0"/>
                </a:effectLst>
              </a:rPr>
              <a:t>EXPRESIONISMUS I</a:t>
            </a:r>
            <a:endParaRPr lang="cs-CZ" sz="6600" b="1" i="1" dirty="0">
              <a:ln>
                <a:solidFill>
                  <a:srgbClr val="00206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60000" endA="900" endPos="60000" dist="60007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35696" y="4244895"/>
            <a:ext cx="5501345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Průkopníci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Počátky expresionismu v evropském malířství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284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8650" y="1417638"/>
            <a:ext cx="7886700" cy="4365942"/>
          </a:xfrm>
        </p:spPr>
        <p:txBody>
          <a:bodyPr/>
          <a:lstStyle/>
          <a:p>
            <a:pPr eaLnBrk="1" hangingPunct="1"/>
            <a:r>
              <a:rPr lang="cs-CZ" sz="2800" dirty="0" smtClean="0"/>
              <a:t>umělecký směr, který se vyvíjel od 80. let 19. století až </a:t>
            </a:r>
            <a:r>
              <a:rPr lang="cs-CZ" sz="2800" dirty="0"/>
              <a:t>přibližně do 30. let </a:t>
            </a:r>
            <a:r>
              <a:rPr lang="cs-CZ" sz="2800" dirty="0" smtClean="0"/>
              <a:t>20. století</a:t>
            </a:r>
          </a:p>
          <a:p>
            <a:pPr eaLnBrk="1" hangingPunct="1"/>
            <a:r>
              <a:rPr lang="cs-CZ" sz="2800" dirty="0"/>
              <a:t>prosadil </a:t>
            </a:r>
            <a:r>
              <a:rPr lang="cs-CZ" sz="2800" dirty="0" smtClean="0"/>
              <a:t>se především </a:t>
            </a:r>
            <a:r>
              <a:rPr lang="cs-CZ" sz="2800" dirty="0"/>
              <a:t>v </a:t>
            </a:r>
            <a:r>
              <a:rPr lang="cs-CZ" sz="2800" dirty="0" smtClean="0"/>
              <a:t>severských a německy </a:t>
            </a:r>
            <a:r>
              <a:rPr lang="cs-CZ" sz="2800" dirty="0"/>
              <a:t>mluvících </a:t>
            </a:r>
            <a:r>
              <a:rPr lang="cs-CZ" sz="2800" dirty="0" smtClean="0"/>
              <a:t>zemích</a:t>
            </a:r>
          </a:p>
          <a:p>
            <a:pPr eaLnBrk="1" hangingPunct="1"/>
            <a:r>
              <a:rPr lang="cs-CZ" sz="2800" dirty="0" smtClean="0"/>
              <a:t>jeho </a:t>
            </a:r>
            <a:r>
              <a:rPr lang="cs-CZ" sz="2800" dirty="0"/>
              <a:t>hlavním cílem je vyjádřit vlastní prožitky a vlastní pocity bez ohledu na jakékoli </a:t>
            </a:r>
            <a:r>
              <a:rPr lang="cs-CZ" sz="2800" dirty="0" smtClean="0"/>
              <a:t>konvence</a:t>
            </a:r>
          </a:p>
          <a:p>
            <a:pPr lvl="1" eaLnBrk="1" hangingPunct="1"/>
            <a:r>
              <a:rPr lang="cs-CZ" sz="2400" dirty="0"/>
              <a:t>p</a:t>
            </a:r>
            <a:r>
              <a:rPr lang="cs-CZ" sz="2400" dirty="0" smtClean="0"/>
              <a:t>ro </a:t>
            </a:r>
            <a:r>
              <a:rPr lang="cs-CZ" sz="2400" dirty="0"/>
              <a:t>zvýšení efektu prožitku často dochází k deformaci </a:t>
            </a:r>
            <a:r>
              <a:rPr lang="cs-CZ" sz="2400" dirty="0" smtClean="0"/>
              <a:t>reality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145690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4792484" y="2537599"/>
            <a:ext cx="4077195" cy="4140067"/>
            <a:chOff x="3858767" y="583473"/>
            <a:chExt cx="6192992" cy="6356998"/>
          </a:xfrm>
        </p:grpSpPr>
        <p:grpSp>
          <p:nvGrpSpPr>
            <p:cNvPr id="4" name="Group 3"/>
            <p:cNvGrpSpPr/>
            <p:nvPr/>
          </p:nvGrpSpPr>
          <p:grpSpPr>
            <a:xfrm>
              <a:off x="3858767" y="583473"/>
              <a:ext cx="6192992" cy="6356998"/>
              <a:chOff x="3439667" y="659673"/>
              <a:chExt cx="6192992" cy="6356998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72000" y="659673"/>
                <a:ext cx="3587592" cy="5202301"/>
              </a:xfrm>
              <a:prstGeom prst="rect">
                <a:avLst/>
              </a:prstGeom>
              <a:ln w="190500" cap="sq">
                <a:solidFill>
                  <a:srgbClr val="C8C6BD"/>
                </a:solidFill>
                <a:prstDash val="solid"/>
                <a:miter lim="800000"/>
              </a:ln>
              <a:effectLst>
                <a:outerShdw blurRad="254000" algn="bl" rotWithShape="0">
                  <a:srgbClr val="000000">
                    <a:alpha val="43000"/>
                  </a:srgbClr>
                </a:outerShdw>
              </a:effectLst>
              <a:scene3d>
                <a:camera prst="perspectiveFront" fov="5400000"/>
                <a:lightRig rig="threePt" dir="t">
                  <a:rot lat="0" lon="0" rev="2100000"/>
                </a:lightRig>
              </a:scene3d>
              <a:sp3d extrusionH="25400">
                <a:bevelT w="304800" h="152400" prst="hardEdge"/>
                <a:extrusionClr>
                  <a:srgbClr val="000000"/>
                </a:extrusionClr>
              </a:sp3d>
            </p:spPr>
          </p:pic>
          <p:sp>
            <p:nvSpPr>
              <p:cNvPr id="7" name="Text Box 6"/>
              <p:cNvSpPr txBox="1">
                <a:spLocks noChangeArrowheads="1"/>
              </p:cNvSpPr>
              <p:nvPr/>
            </p:nvSpPr>
            <p:spPr bwMode="auto">
              <a:xfrm>
                <a:off x="3439667" y="5929725"/>
                <a:ext cx="6192992" cy="10869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</a:pPr>
                <a:r>
                  <a:rPr lang="cs-CZ" b="1" dirty="0" smtClean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Oskar </a:t>
                </a:r>
                <a:r>
                  <a:rPr lang="cs-CZ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Kokoschka – Podobizna H</a:t>
                </a:r>
                <a:r>
                  <a:rPr lang="cs-CZ" b="1" dirty="0" smtClean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. </a:t>
                </a:r>
                <a:r>
                  <a:rPr lang="cs-CZ" b="1" dirty="0" err="1" smtClean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Waldena</a:t>
                </a:r>
                <a:r>
                  <a:rPr lang="cs-CZ" b="1" dirty="0" smtClean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, 1910</a:t>
                </a:r>
                <a:endParaRPr lang="cs-CZ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8075916" y="5160439"/>
              <a:ext cx="453372" cy="5198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280932" y="2571243"/>
            <a:ext cx="4411343" cy="4140146"/>
            <a:chOff x="-868903" y="583473"/>
            <a:chExt cx="6329062" cy="6356971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7999" y="583473"/>
              <a:ext cx="4086099" cy="52023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4060865" y="5263296"/>
              <a:ext cx="428237" cy="5198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-868903" y="5853523"/>
              <a:ext cx="6329062" cy="10869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Der Sturm </a:t>
              </a:r>
              <a:r>
                <a:rPr lang="cs-CZ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(říjen </a:t>
              </a:r>
              <a:r>
                <a:rPr lang="en-US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1917</a:t>
              </a:r>
              <a:r>
                <a:rPr lang="cs-CZ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) – obálka časopisu od </a:t>
              </a:r>
              <a:r>
                <a:rPr lang="en-US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Rudolf</a:t>
              </a:r>
              <a:r>
                <a:rPr lang="cs-CZ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r>
                <a:rPr lang="en-US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Bauer</a:t>
              </a:r>
              <a:r>
                <a:rPr lang="cs-CZ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endPara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2" name="Content Placeholder 2"/>
          <p:cNvSpPr txBox="1">
            <a:spLocks/>
          </p:cNvSpPr>
          <p:nvPr/>
        </p:nvSpPr>
        <p:spPr>
          <a:xfrm>
            <a:off x="492127" y="262893"/>
            <a:ext cx="8229600" cy="206882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b="1">
                <a:solidFill>
                  <a:schemeClr val="bg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chemeClr val="bg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b="1">
                <a:solidFill>
                  <a:schemeClr val="bg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cs-CZ" kern="0" dirty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>
            <a:off x="342900" y="354560"/>
            <a:ext cx="8526779" cy="2125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cs-CZ" sz="2800" i="1" kern="0" dirty="0" err="1" smtClean="0">
                <a:solidFill>
                  <a:srgbClr val="FFFF00"/>
                </a:solidFill>
              </a:rPr>
              <a:t>expressio</a:t>
            </a:r>
            <a:r>
              <a:rPr lang="cs-CZ" sz="2800" i="1" kern="0" dirty="0" smtClean="0">
                <a:solidFill>
                  <a:srgbClr val="FFFF00"/>
                </a:solidFill>
              </a:rPr>
              <a:t> </a:t>
            </a:r>
            <a:r>
              <a:rPr lang="cs-CZ" sz="2800" i="1" kern="0" dirty="0" smtClean="0"/>
              <a:t>(z lat.)</a:t>
            </a:r>
            <a:r>
              <a:rPr lang="cs-CZ" sz="2800" kern="0" dirty="0" smtClean="0"/>
              <a:t> </a:t>
            </a:r>
            <a:r>
              <a:rPr lang="cs-CZ" sz="2800" kern="0" dirty="0"/>
              <a:t>= výraz, </a:t>
            </a:r>
            <a:r>
              <a:rPr lang="cs-CZ" sz="2800" kern="0" dirty="0" smtClean="0"/>
              <a:t>vyjádření</a:t>
            </a:r>
            <a:endParaRPr lang="cs-CZ" sz="2800" kern="0" dirty="0"/>
          </a:p>
          <a:p>
            <a:r>
              <a:rPr lang="cs-CZ" sz="2800" kern="0" dirty="0"/>
              <a:t>pojem expresionismus poprvé použil </a:t>
            </a:r>
            <a:r>
              <a:rPr lang="cs-CZ" sz="2800" kern="0" dirty="0">
                <a:solidFill>
                  <a:srgbClr val="FFFF00"/>
                </a:solidFill>
              </a:rPr>
              <a:t>Louis </a:t>
            </a:r>
            <a:r>
              <a:rPr lang="cs-CZ" sz="2800" kern="0" dirty="0" err="1">
                <a:solidFill>
                  <a:srgbClr val="FFFF00"/>
                </a:solidFill>
              </a:rPr>
              <a:t>Vauxcelles</a:t>
            </a:r>
            <a:r>
              <a:rPr lang="cs-CZ" sz="2800" kern="0" dirty="0">
                <a:solidFill>
                  <a:srgbClr val="FFFF00"/>
                </a:solidFill>
              </a:rPr>
              <a:t> </a:t>
            </a:r>
            <a:r>
              <a:rPr lang="cs-CZ" sz="2800" kern="0" dirty="0"/>
              <a:t>v roce 1908</a:t>
            </a:r>
          </a:p>
          <a:p>
            <a:r>
              <a:rPr lang="cs-CZ" sz="2800" kern="0" dirty="0">
                <a:solidFill>
                  <a:srgbClr val="FFFF00"/>
                </a:solidFill>
              </a:rPr>
              <a:t>Herwarth </a:t>
            </a:r>
            <a:r>
              <a:rPr lang="cs-CZ" sz="2800" kern="0" dirty="0" err="1">
                <a:solidFill>
                  <a:srgbClr val="FFFF00"/>
                </a:solidFill>
              </a:rPr>
              <a:t>Walden</a:t>
            </a:r>
            <a:r>
              <a:rPr lang="cs-CZ" sz="2800" kern="0" dirty="0">
                <a:solidFill>
                  <a:srgbClr val="FFFF00"/>
                </a:solidFill>
              </a:rPr>
              <a:t> </a:t>
            </a:r>
            <a:r>
              <a:rPr lang="cs-CZ" sz="2800" kern="0" dirty="0"/>
              <a:t>– 1911 – „Der </a:t>
            </a:r>
            <a:r>
              <a:rPr lang="cs-CZ" sz="2800" kern="0" dirty="0" err="1"/>
              <a:t>Sturm</a:t>
            </a:r>
            <a:r>
              <a:rPr lang="cs-CZ" sz="2800" kern="0" dirty="0"/>
              <a:t>“</a:t>
            </a:r>
          </a:p>
          <a:p>
            <a:endParaRPr lang="cs-CZ" sz="3600" kern="0" dirty="0"/>
          </a:p>
          <a:p>
            <a:endParaRPr lang="cs-CZ" sz="3600" kern="0" dirty="0"/>
          </a:p>
        </p:txBody>
      </p:sp>
    </p:spTree>
    <p:extLst>
      <p:ext uri="{BB962C8B-B14F-4D97-AF65-F5344CB8AC3E}">
        <p14:creationId xmlns:p14="http://schemas.microsoft.com/office/powerpoint/2010/main" val="105677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75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>
                <a:solidFill>
                  <a:srgbClr val="FF4791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Charakteristické znaky</a:t>
            </a:r>
            <a:r>
              <a:rPr lang="cs-CZ" sz="4000" b="1" dirty="0" smtClean="0">
                <a:solidFill>
                  <a:srgbClr val="FF4791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FF4791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expresionismu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5200332"/>
          </a:xfrm>
        </p:spPr>
        <p:txBody>
          <a:bodyPr/>
          <a:lstStyle/>
          <a:p>
            <a:pPr eaLnBrk="1" hangingPunct="1"/>
            <a:r>
              <a:rPr lang="cs-CZ" sz="3600" dirty="0" smtClean="0">
                <a:solidFill>
                  <a:srgbClr val="FFFF00"/>
                </a:solidFill>
              </a:rPr>
              <a:t>subjektivita</a:t>
            </a:r>
            <a:endParaRPr lang="cs-CZ" dirty="0"/>
          </a:p>
          <a:p>
            <a:pPr lvl="1" eaLnBrk="1" hangingPunct="1"/>
            <a:r>
              <a:rPr lang="cs-CZ" dirty="0" smtClean="0"/>
              <a:t>umělci interpretují prostředí podle svých pocitů</a:t>
            </a:r>
          </a:p>
          <a:p>
            <a:pPr eaLnBrk="1" hangingPunct="1"/>
            <a:r>
              <a:rPr lang="cs-CZ" sz="3600" dirty="0">
                <a:solidFill>
                  <a:srgbClr val="FFFF00"/>
                </a:solidFill>
              </a:rPr>
              <a:t>silná emoční náplň</a:t>
            </a:r>
          </a:p>
          <a:p>
            <a:pPr lvl="1" eaLnBrk="1" hangingPunct="1"/>
            <a:r>
              <a:rPr lang="cs-CZ" dirty="0" smtClean="0"/>
              <a:t>ukazují pesimistickou stránku života: deprese, smutek a odcizení okolního světa</a:t>
            </a:r>
          </a:p>
          <a:p>
            <a:pPr eaLnBrk="1" hangingPunct="1"/>
            <a:r>
              <a:rPr lang="cs-CZ" sz="4000" dirty="0">
                <a:solidFill>
                  <a:srgbClr val="FFFF00"/>
                </a:solidFill>
              </a:rPr>
              <a:t>barevná </a:t>
            </a:r>
            <a:r>
              <a:rPr lang="cs-CZ" sz="4000" dirty="0" smtClean="0">
                <a:solidFill>
                  <a:srgbClr val="FFFF00"/>
                </a:solidFill>
              </a:rPr>
              <a:t>nadsázka</a:t>
            </a:r>
          </a:p>
          <a:p>
            <a:pPr lvl="1" eaLnBrk="1" hangingPunct="1"/>
            <a:r>
              <a:rPr lang="cs-CZ" dirty="0" smtClean="0"/>
              <a:t>barvy neodpovídají skutečnosti</a:t>
            </a:r>
            <a:endParaRPr lang="cs-CZ" dirty="0"/>
          </a:p>
          <a:p>
            <a:pPr eaLnBrk="1" hangingPunct="1"/>
            <a:r>
              <a:rPr lang="cs-CZ" sz="4000" dirty="0">
                <a:solidFill>
                  <a:srgbClr val="FFFF00"/>
                </a:solidFill>
              </a:rPr>
              <a:t>tvarová deformace</a:t>
            </a:r>
          </a:p>
          <a:p>
            <a:pPr eaLnBrk="1" hangingPunct="1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74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4099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7200" b="1" dirty="0">
                <a:solidFill>
                  <a:schemeClr val="bg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Předchůdci expresionismu</a:t>
            </a:r>
          </a:p>
        </p:txBody>
      </p:sp>
    </p:spTree>
    <p:extLst>
      <p:ext uri="{BB962C8B-B14F-4D97-AF65-F5344CB8AC3E}">
        <p14:creationId xmlns:p14="http://schemas.microsoft.com/office/powerpoint/2010/main" val="696801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87800" cy="1143000"/>
          </a:xfrm>
        </p:spPr>
        <p:txBody>
          <a:bodyPr/>
          <a:lstStyle/>
          <a:p>
            <a:pPr algn="l"/>
            <a:r>
              <a:rPr lang="en-US" dirty="0" smtClean="0"/>
              <a:t>El Greco</a:t>
            </a:r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366969" y="490252"/>
            <a:ext cx="8548431" cy="5950522"/>
            <a:chOff x="366969" y="490252"/>
            <a:chExt cx="8548431" cy="5950522"/>
          </a:xfrm>
        </p:grpSpPr>
        <p:sp>
          <p:nvSpPr>
            <p:cNvPr id="3" name="Rectangle 2"/>
            <p:cNvSpPr/>
            <p:nvPr/>
          </p:nvSpPr>
          <p:spPr>
            <a:xfrm>
              <a:off x="366969" y="5609777"/>
              <a:ext cx="3327040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Pohled na Toledo, (1595-1610)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6" name="Group 5"/>
            <p:cNvGrpSpPr/>
            <p:nvPr/>
          </p:nvGrpSpPr>
          <p:grpSpPr>
            <a:xfrm>
              <a:off x="3603777" y="490252"/>
              <a:ext cx="5311623" cy="5950522"/>
              <a:chOff x="3603777" y="490252"/>
              <a:chExt cx="5311623" cy="5950522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603777" y="490252"/>
                <a:ext cx="5311623" cy="5950522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5" name="TextBox 4"/>
              <p:cNvSpPr txBox="1"/>
              <p:nvPr/>
            </p:nvSpPr>
            <p:spPr>
              <a:xfrm>
                <a:off x="8582630" y="6093855"/>
                <a:ext cx="298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:endPara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185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937" y="692150"/>
            <a:ext cx="4857413" cy="1143000"/>
          </a:xfrm>
        </p:spPr>
        <p:txBody>
          <a:bodyPr/>
          <a:lstStyle/>
          <a:p>
            <a:pPr eaLnBrk="1" hangingPunct="1"/>
            <a:r>
              <a:rPr lang="cs-CZ" sz="5400" dirty="0">
                <a:solidFill>
                  <a:srgbClr val="FF0066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Francisco de Goya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640884" y="-8543"/>
            <a:ext cx="8503116" cy="6866543"/>
            <a:chOff x="640884" y="-8543"/>
            <a:chExt cx="8503116" cy="6866543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207000" y="-8543"/>
              <a:ext cx="3937000" cy="686654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8742650" y="6422023"/>
              <a:ext cx="29848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</a:rPr>
                <a:t>4</a:t>
              </a:r>
              <a:endParaRPr lang="cs-CZ" sz="1600" dirty="0">
                <a:solidFill>
                  <a:schemeClr val="bg1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40884" y="5387280"/>
              <a:ext cx="4154170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Saturn požírající své děti, (1819-1823) 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2361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dirty="0">
                <a:solidFill>
                  <a:srgbClr val="FF0000"/>
                </a:solidFill>
              </a:rPr>
              <a:t>Vincent van Gogh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pic>
        <p:nvPicPr>
          <p:cNvPr id="32772" name="Picture 4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36676" y="1446835"/>
            <a:ext cx="3548524" cy="43644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273945" y="5501948"/>
            <a:ext cx="3112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432286" y="5945925"/>
            <a:ext cx="29916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Autoportrét, 1889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660400" y="1446835"/>
            <a:ext cx="3912870" cy="4957937"/>
            <a:chOff x="660400" y="1446835"/>
            <a:chExt cx="3912870" cy="4957937"/>
          </a:xfrm>
        </p:grpSpPr>
        <p:grpSp>
          <p:nvGrpSpPr>
            <p:cNvPr id="3" name="Group 2"/>
            <p:cNvGrpSpPr/>
            <p:nvPr/>
          </p:nvGrpSpPr>
          <p:grpSpPr>
            <a:xfrm>
              <a:off x="660400" y="1446835"/>
              <a:ext cx="3911600" cy="4957937"/>
              <a:chOff x="266700" y="1722438"/>
              <a:chExt cx="5028127" cy="4244177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66700" y="1722438"/>
                <a:ext cx="5028127" cy="377109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7" name="Text Box 7"/>
              <p:cNvSpPr txBox="1">
                <a:spLocks noChangeArrowheads="1"/>
              </p:cNvSpPr>
              <p:nvPr/>
            </p:nvSpPr>
            <p:spPr bwMode="auto">
              <a:xfrm>
                <a:off x="1233862" y="5571413"/>
                <a:ext cx="3214645" cy="3952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</a:pPr>
                <a:r>
                  <a:rPr lang="cs-CZ" sz="24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Kostel v</a:t>
                </a:r>
                <a:r>
                  <a:rPr lang="cs-CZ" sz="24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 </a:t>
                </a:r>
                <a:r>
                  <a:rPr lang="cs-CZ" sz="2400" b="1" dirty="0" err="1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Auvers</a:t>
                </a:r>
                <a:endParaRPr lang="cs-CZ" sz="2400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endParaRPr>
              </a:p>
            </p:txBody>
          </p:sp>
        </p:grpSp>
        <p:sp>
          <p:nvSpPr>
            <p:cNvPr id="9" name="TextBox 8"/>
            <p:cNvSpPr txBox="1"/>
            <p:nvPr/>
          </p:nvSpPr>
          <p:spPr>
            <a:xfrm>
              <a:off x="4262015" y="5501948"/>
              <a:ext cx="31125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</a:rPr>
                <a:t>5</a:t>
              </a:r>
              <a:endParaRPr lang="cs-CZ" sz="1600" dirty="0">
                <a:solidFill>
                  <a:schemeClr val="bg1"/>
                </a:solidFill>
              </a:endParaRPr>
            </a:p>
          </p:txBody>
        </p:sp>
      </p:grpSp>
      <p:sp>
        <p:nvSpPr>
          <p:cNvPr id="11" name="Rectangle 2"/>
          <p:cNvSpPr txBox="1">
            <a:spLocks noChangeArrowheads="1"/>
          </p:cNvSpPr>
          <p:nvPr/>
        </p:nvSpPr>
        <p:spPr bwMode="auto">
          <a:xfrm>
            <a:off x="689538" y="55276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800" b="1">
                <a:solidFill>
                  <a:srgbClr val="FF479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600" kern="0" dirty="0" smtClean="0">
                <a:solidFill>
                  <a:srgbClr val="FF0000"/>
                </a:solidFill>
              </a:rPr>
              <a:t>?</a:t>
            </a:r>
            <a:endParaRPr lang="cs-CZ" sz="13800" kern="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112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75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4" grpId="0"/>
      <p:bldP spid="5" grpId="0"/>
      <p:bldP spid="11" grpId="1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14890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Paul Gauguin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531621" y="1246188"/>
            <a:ext cx="6348726" cy="5452767"/>
            <a:chOff x="1531621" y="1246188"/>
            <a:chExt cx="6348726" cy="5452767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31621" y="1246188"/>
              <a:ext cx="6348726" cy="485164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8198" name="Text Box 6"/>
            <p:cNvSpPr txBox="1">
              <a:spLocks noChangeArrowheads="1"/>
            </p:cNvSpPr>
            <p:nvPr/>
          </p:nvSpPr>
          <p:spPr bwMode="auto">
            <a:xfrm>
              <a:off x="2859405" y="6237290"/>
              <a:ext cx="344280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Vidění po 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kázání, 1888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 flipH="1">
              <a:off x="7540020" y="5759281"/>
              <a:ext cx="255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</a:rPr>
                <a:t>7</a:t>
              </a:r>
              <a:endParaRPr lang="cs-CZ" sz="1600" dirty="0">
                <a:solidFill>
                  <a:schemeClr val="bg1"/>
                </a:solidFill>
              </a:endParaRPr>
            </a:p>
          </p:txBody>
        </p:sp>
      </p:grp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689538" y="55276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800" b="1">
                <a:solidFill>
                  <a:srgbClr val="FF479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600" kern="0" dirty="0" smtClean="0">
                <a:solidFill>
                  <a:srgbClr val="FF0000"/>
                </a:solidFill>
              </a:rPr>
              <a:t>?</a:t>
            </a:r>
            <a:endParaRPr lang="cs-CZ" sz="13800" kern="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58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7" grpId="1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fáze</a:t>
            </a:r>
          </a:p>
        </p:txBody>
      </p:sp>
      <p:sp>
        <p:nvSpPr>
          <p:cNvPr id="15363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4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1885 </a:t>
            </a:r>
            <a:r>
              <a:rPr lang="cs-CZ" sz="4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4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1900</a:t>
            </a:r>
          </a:p>
        </p:txBody>
      </p:sp>
    </p:spTree>
    <p:extLst>
      <p:ext uri="{BB962C8B-B14F-4D97-AF65-F5344CB8AC3E}">
        <p14:creationId xmlns:p14="http://schemas.microsoft.com/office/powerpoint/2010/main" val="152056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dirty="0">
                <a:solidFill>
                  <a:srgbClr val="FF4791"/>
                </a:solidFill>
              </a:rPr>
              <a:t>Edvard Munch</a:t>
            </a:r>
            <a:r>
              <a:rPr lang="cs-CZ" sz="4000" b="1" dirty="0">
                <a:solidFill>
                  <a:srgbClr val="FF4791"/>
                </a:solidFill>
              </a:rPr>
              <a:t/>
            </a:r>
            <a:br>
              <a:rPr lang="cs-CZ" sz="4000" b="1" dirty="0">
                <a:solidFill>
                  <a:srgbClr val="FF4791"/>
                </a:solidFill>
              </a:rPr>
            </a:br>
            <a:r>
              <a:rPr lang="cs-CZ" sz="3200" b="0" dirty="0">
                <a:solidFill>
                  <a:schemeClr val="tx1"/>
                </a:solidFill>
                <a:effectLst/>
              </a:rPr>
              <a:t>(</a:t>
            </a:r>
            <a:r>
              <a:rPr lang="cs-CZ" sz="3200" b="0" dirty="0">
                <a:solidFill>
                  <a:schemeClr val="tx2"/>
                </a:solidFill>
                <a:effectLst/>
              </a:rPr>
              <a:t>1894 – 1944)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143040" y="1713996"/>
            <a:ext cx="4686300" cy="4525963"/>
          </a:xfrm>
        </p:spPr>
        <p:txBody>
          <a:bodyPr/>
          <a:lstStyle/>
          <a:p>
            <a:pPr eaLnBrk="1" hangingPunct="1"/>
            <a:r>
              <a:rPr lang="cs-CZ" sz="2800" dirty="0"/>
              <a:t>n</a:t>
            </a:r>
            <a:r>
              <a:rPr lang="cs-CZ" sz="2800" dirty="0" smtClean="0"/>
              <a:t>orský malíř a grafik</a:t>
            </a:r>
          </a:p>
          <a:p>
            <a:pPr eaLnBrk="1" hangingPunct="1"/>
            <a:r>
              <a:rPr lang="it-IT" sz="2800" dirty="0" smtClean="0"/>
              <a:t>ovlivněn naturalismem, francouzskými impresionisty a postimpresionist</a:t>
            </a:r>
            <a:r>
              <a:rPr lang="cs-CZ" sz="2800" dirty="0" smtClean="0"/>
              <a:t>y</a:t>
            </a:r>
          </a:p>
          <a:p>
            <a:pPr lvl="1" eaLnBrk="1" hangingPunct="1"/>
            <a:r>
              <a:rPr lang="cs-CZ" sz="2400" dirty="0"/>
              <a:t>j</a:t>
            </a:r>
            <a:r>
              <a:rPr lang="cs-CZ" sz="2400" dirty="0" smtClean="0"/>
              <a:t>eho dílo inklinuje k symbolismu a stalo se východiskem pro expresionismus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203634" y="5856201"/>
            <a:ext cx="1950682" cy="747375"/>
            <a:chOff x="5557964" y="5856201"/>
            <a:chExt cx="1950682" cy="747375"/>
          </a:xfrm>
        </p:grpSpPr>
        <p:pic>
          <p:nvPicPr>
            <p:cNvPr id="16386" name="Picture 2" descr="File:Munch autograph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5085" y="5856201"/>
              <a:ext cx="1833561" cy="72231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5557964" y="6265022"/>
              <a:ext cx="39703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11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518604" y="1713996"/>
            <a:ext cx="3320533" cy="5052933"/>
            <a:chOff x="457200" y="1805067"/>
            <a:chExt cx="3320533" cy="5052933"/>
          </a:xfrm>
        </p:grpSpPr>
        <p:grpSp>
          <p:nvGrpSpPr>
            <p:cNvPr id="3" name="Group 2"/>
            <p:cNvGrpSpPr/>
            <p:nvPr/>
          </p:nvGrpSpPr>
          <p:grpSpPr>
            <a:xfrm>
              <a:off x="457200" y="1805067"/>
              <a:ext cx="3320533" cy="5052933"/>
              <a:chOff x="457200" y="1764122"/>
              <a:chExt cx="3320533" cy="5052933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7200" y="1764122"/>
                <a:ext cx="3320533" cy="4583338"/>
              </a:xfrm>
              <a:prstGeom prst="rect">
                <a:avLst/>
              </a:prstGeom>
              <a:ln w="190500" cap="sq">
                <a:solidFill>
                  <a:srgbClr val="C8C6BD"/>
                </a:solidFill>
                <a:prstDash val="solid"/>
                <a:miter lim="800000"/>
              </a:ln>
              <a:effectLst>
                <a:outerShdw blurRad="254000" algn="bl" rotWithShape="0">
                  <a:srgbClr val="000000">
                    <a:alpha val="43000"/>
                  </a:srgbClr>
                </a:outerShdw>
              </a:effectLst>
              <a:scene3d>
                <a:camera prst="perspectiveFront" fov="5400000"/>
                <a:lightRig rig="threePt" dir="t">
                  <a:rot lat="0" lon="0" rev="2100000"/>
                </a:lightRig>
              </a:scene3d>
              <a:sp3d extrusionH="25400">
                <a:bevelT w="304800" h="152400" prst="hardEdge"/>
                <a:extrusionClr>
                  <a:srgbClr val="000000"/>
                </a:extrusionClr>
              </a:sp3d>
            </p:spPr>
          </p:pic>
          <p:sp>
            <p:nvSpPr>
              <p:cNvPr id="5" name="TextBox 4"/>
              <p:cNvSpPr txBox="1"/>
              <p:nvPr/>
            </p:nvSpPr>
            <p:spPr>
              <a:xfrm>
                <a:off x="829060" y="6355390"/>
                <a:ext cx="261161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Foto z roku 1889</a:t>
                </a:r>
                <a:endPara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3322699" y="5928981"/>
              <a:ext cx="29848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6026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P spid="37891" grpId="0" uiExpand="1" build="p" autoUpdateAnimBg="0" advAuto="50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793641" y="610567"/>
            <a:ext cx="3083670" cy="4869312"/>
            <a:chOff x="5793641" y="610567"/>
            <a:chExt cx="3083670" cy="4869312"/>
          </a:xfrm>
        </p:grpSpPr>
        <p:pic>
          <p:nvPicPr>
            <p:cNvPr id="17410" name="Picture 4" descr="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3641" y="610567"/>
              <a:ext cx="3083670" cy="402476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11" name="Text Box 5"/>
            <p:cNvSpPr txBox="1">
              <a:spLocks noChangeArrowheads="1"/>
            </p:cNvSpPr>
            <p:nvPr/>
          </p:nvSpPr>
          <p:spPr bwMode="auto">
            <a:xfrm>
              <a:off x="6216550" y="4648882"/>
              <a:ext cx="2626471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Autoportrét </a:t>
              </a: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s 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cigaretou, 1895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461" y="498384"/>
            <a:ext cx="5546414" cy="4525963"/>
          </a:xfrm>
        </p:spPr>
        <p:txBody>
          <a:bodyPr/>
          <a:lstStyle/>
          <a:p>
            <a:r>
              <a:rPr lang="cs-CZ" sz="2800" dirty="0" smtClean="0"/>
              <a:t>narodil se v rodině armádního lékaře</a:t>
            </a:r>
          </a:p>
          <a:p>
            <a:r>
              <a:rPr lang="cs-CZ" sz="2800" dirty="0" smtClean="0"/>
              <a:t>vyrůstal neustále obklopen smrtí, která byla součástí jeho každodenního života</a:t>
            </a:r>
          </a:p>
          <a:p>
            <a:pPr lvl="1"/>
            <a:r>
              <a:rPr lang="cs-CZ" sz="2400" dirty="0" smtClean="0"/>
              <a:t>měl chatrné zdraví a trpěl bipolární afektivní poruchou</a:t>
            </a:r>
          </a:p>
          <a:p>
            <a:pPr>
              <a:buFont typeface="Calibri" panose="020F0502020204030204" pitchFamily="34" charset="0"/>
              <a:buChar char="→"/>
            </a:pPr>
            <a:r>
              <a:rPr lang="cs-CZ" sz="2800" dirty="0" smtClean="0"/>
              <a:t>morbidní pochmurná tematika děl</a:t>
            </a:r>
          </a:p>
          <a:p>
            <a:endParaRPr lang="cs-CZ" sz="2800" dirty="0"/>
          </a:p>
        </p:txBody>
      </p:sp>
      <p:grpSp>
        <p:nvGrpSpPr>
          <p:cNvPr id="7" name="Group 6"/>
          <p:cNvGrpSpPr/>
          <p:nvPr/>
        </p:nvGrpSpPr>
        <p:grpSpPr>
          <a:xfrm>
            <a:off x="356897" y="4648882"/>
            <a:ext cx="8249892" cy="1988522"/>
            <a:chOff x="356897" y="4648882"/>
            <a:chExt cx="8249892" cy="198852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6897" y="4648882"/>
              <a:ext cx="5232402" cy="187332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Rectangle 5"/>
            <p:cNvSpPr/>
            <p:nvPr/>
          </p:nvSpPr>
          <p:spPr>
            <a:xfrm>
              <a:off x="5793640" y="6175739"/>
              <a:ext cx="2813149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Rodné místo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8522169" y="4248578"/>
            <a:ext cx="2984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177007" y="6206517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91835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788613" y="-19050"/>
            <a:ext cx="5593707" cy="6877050"/>
            <a:chOff x="1788613" y="-19050"/>
            <a:chExt cx="5593707" cy="687705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788613" y="-19050"/>
              <a:ext cx="5593707" cy="68770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8436" name="Text Box 5"/>
            <p:cNvSpPr txBox="1">
              <a:spLocks noChangeArrowheads="1"/>
            </p:cNvSpPr>
            <p:nvPr/>
          </p:nvSpPr>
          <p:spPr bwMode="auto">
            <a:xfrm>
              <a:off x="3631678" y="6315789"/>
              <a:ext cx="1965603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Výkřik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, 1909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8681720" y="6519446"/>
            <a:ext cx="3970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96389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4441371" y="652891"/>
            <a:ext cx="4187371" cy="5552218"/>
            <a:chOff x="1914422" y="0"/>
            <a:chExt cx="4943578" cy="6902047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14422" y="0"/>
              <a:ext cx="4943578" cy="690204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9460" name="Text Box 5"/>
            <p:cNvSpPr txBox="1">
              <a:spLocks noChangeArrowheads="1"/>
            </p:cNvSpPr>
            <p:nvPr/>
          </p:nvSpPr>
          <p:spPr bwMode="auto">
            <a:xfrm>
              <a:off x="3292802" y="6160637"/>
              <a:ext cx="2186817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Puberta, 1894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1" y="274638"/>
            <a:ext cx="3486150" cy="1143000"/>
          </a:xfrm>
        </p:spPr>
        <p:txBody>
          <a:bodyPr/>
          <a:lstStyle/>
          <a:p>
            <a:r>
              <a:rPr lang="cs-CZ" dirty="0" smtClean="0"/>
              <a:t>Vlys života</a:t>
            </a:r>
            <a:endParaRPr lang="cs-CZ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01598" y="1548392"/>
            <a:ext cx="4114800" cy="4525963"/>
          </a:xfrm>
        </p:spPr>
        <p:txBody>
          <a:bodyPr/>
          <a:lstStyle/>
          <a:p>
            <a:r>
              <a:rPr lang="cs-CZ" dirty="0" smtClean="0"/>
              <a:t>cyklus pláten, v nichž chtěl ukázat nejmocnější síly, které ovládají lidský život: rozkoš, lásku, strach a smrt</a:t>
            </a:r>
            <a:endParaRPr lang="cs-CZ" dirty="0"/>
          </a:p>
        </p:txBody>
      </p:sp>
      <p:sp>
        <p:nvSpPr>
          <p:cNvPr id="8" name="TextBox 7"/>
          <p:cNvSpPr txBox="1"/>
          <p:nvPr/>
        </p:nvSpPr>
        <p:spPr>
          <a:xfrm>
            <a:off x="8681720" y="6519446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22267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396611" y="465105"/>
            <a:ext cx="6350777" cy="6273535"/>
            <a:chOff x="1396611" y="465105"/>
            <a:chExt cx="6350777" cy="6273535"/>
          </a:xfrm>
        </p:grpSpPr>
        <p:sp>
          <p:nvSpPr>
            <p:cNvPr id="24580" name="Text Box 5"/>
            <p:cNvSpPr txBox="1">
              <a:spLocks noChangeArrowheads="1"/>
            </p:cNvSpPr>
            <p:nvPr/>
          </p:nvSpPr>
          <p:spPr bwMode="auto">
            <a:xfrm>
              <a:off x="3148013" y="6276975"/>
              <a:ext cx="293702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Úmrtní 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pokoj, 1893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96611" y="465105"/>
              <a:ext cx="6350777" cy="577377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</p:grpSp>
      <p:sp>
        <p:nvSpPr>
          <p:cNvPr id="6" name="TextBox 5"/>
          <p:cNvSpPr txBox="1"/>
          <p:nvPr/>
        </p:nvSpPr>
        <p:spPr>
          <a:xfrm>
            <a:off x="8681720" y="6519446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19498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6"/>
          <p:cNvGrpSpPr>
            <a:grpSpLocks/>
          </p:cNvGrpSpPr>
          <p:nvPr/>
        </p:nvGrpSpPr>
        <p:grpSpPr bwMode="auto">
          <a:xfrm>
            <a:off x="2057401" y="3"/>
            <a:ext cx="5054601" cy="6911976"/>
            <a:chOff x="1296" y="0"/>
            <a:chExt cx="3184" cy="4354"/>
          </a:xfrm>
        </p:grpSpPr>
        <p:pic>
          <p:nvPicPr>
            <p:cNvPr id="23555" name="Picture 4" descr="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6" y="0"/>
              <a:ext cx="3184" cy="435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556" name="Text Box 5"/>
            <p:cNvSpPr txBox="1">
              <a:spLocks noChangeArrowheads="1"/>
            </p:cNvSpPr>
            <p:nvPr/>
          </p:nvSpPr>
          <p:spPr bwMode="auto">
            <a:xfrm>
              <a:off x="2194" y="3928"/>
              <a:ext cx="1388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Madona, 1894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8681720" y="6519446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93401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2928" y="497114"/>
            <a:ext cx="9169855" cy="5863771"/>
            <a:chOff x="-12928" y="497114"/>
            <a:chExt cx="9169855" cy="5863771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12928" y="497114"/>
              <a:ext cx="9169855" cy="58637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2532" name="Text Box 6"/>
            <p:cNvSpPr txBox="1">
              <a:spLocks noChangeArrowheads="1"/>
            </p:cNvSpPr>
            <p:nvPr/>
          </p:nvSpPr>
          <p:spPr bwMode="auto">
            <a:xfrm>
              <a:off x="3323094" y="5707395"/>
              <a:ext cx="286450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Tanec 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života, 1900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8681720" y="6519446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42484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dirty="0">
                <a:solidFill>
                  <a:srgbClr val="FF0066"/>
                </a:solidFill>
              </a:rPr>
              <a:t>James Ensor</a:t>
            </a:r>
            <a:r>
              <a:rPr lang="cs-CZ" sz="5400" dirty="0">
                <a:solidFill>
                  <a:srgbClr val="FF0066"/>
                </a:solidFill>
              </a:rPr>
              <a:t/>
            </a:r>
            <a:br>
              <a:rPr lang="cs-CZ" sz="5400" dirty="0">
                <a:solidFill>
                  <a:srgbClr val="FF0066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</a:t>
            </a:r>
            <a:r>
              <a:rPr lang="cs-CZ" sz="3200" b="0" dirty="0" smtClean="0">
                <a:solidFill>
                  <a:schemeClr val="tx2"/>
                </a:solidFill>
                <a:effectLst/>
              </a:rPr>
              <a:t>1860 – 1949)</a:t>
            </a:r>
            <a:endParaRPr lang="cs-CZ" sz="3200" b="0" dirty="0">
              <a:solidFill>
                <a:schemeClr val="tx2"/>
              </a:solidFill>
              <a:effectLst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122208" y="1807987"/>
            <a:ext cx="4865728" cy="4610445"/>
          </a:xfrm>
        </p:spPr>
        <p:txBody>
          <a:bodyPr/>
          <a:lstStyle/>
          <a:p>
            <a:pPr eaLnBrk="1" hangingPunct="1"/>
            <a:r>
              <a:rPr lang="cs-CZ" sz="2800" dirty="0"/>
              <a:t>b</a:t>
            </a:r>
            <a:r>
              <a:rPr lang="cs-CZ" sz="2800" dirty="0" smtClean="0"/>
              <a:t>elgický malíř a grafik</a:t>
            </a:r>
          </a:p>
          <a:p>
            <a:pPr eaLnBrk="1" hangingPunct="1"/>
            <a:r>
              <a:rPr lang="cs-CZ" sz="2800" dirty="0" smtClean="0"/>
              <a:t>rodný dům v Ostende</a:t>
            </a:r>
          </a:p>
          <a:p>
            <a:pPr eaLnBrk="1" hangingPunct="1"/>
            <a:r>
              <a:rPr lang="cs-CZ" sz="2800" dirty="0" smtClean="0"/>
              <a:t>svět karnevalových masek, kostlivců, strašidelných bytostí a bezvýchodných situací</a:t>
            </a:r>
          </a:p>
          <a:p>
            <a:pPr lvl="1" eaLnBrk="1" hangingPunct="1"/>
            <a:r>
              <a:rPr lang="cs-CZ" sz="2400" dirty="0" smtClean="0"/>
              <a:t>jeho satirická díla jsou naplněna zahořklým humorem a ironií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36681" y="1807987"/>
            <a:ext cx="3127228" cy="4249913"/>
            <a:chOff x="5277588" y="1717858"/>
            <a:chExt cx="3318593" cy="4597033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77588" y="1717858"/>
              <a:ext cx="3317989" cy="459703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8" name="TextBox 7"/>
            <p:cNvSpPr txBox="1"/>
            <p:nvPr/>
          </p:nvSpPr>
          <p:spPr>
            <a:xfrm>
              <a:off x="8158660" y="5901697"/>
              <a:ext cx="437521" cy="3662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16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52054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2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Text Box 5"/>
          <p:cNvSpPr txBox="1">
            <a:spLocks noChangeArrowheads="1"/>
          </p:cNvSpPr>
          <p:nvPr/>
        </p:nvSpPr>
        <p:spPr bwMode="auto">
          <a:xfrm>
            <a:off x="505958" y="351717"/>
            <a:ext cx="3547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Ensorův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rodný dům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v Ostende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513509" y="485979"/>
            <a:ext cx="4031627" cy="2687751"/>
            <a:chOff x="4602409" y="524079"/>
            <a:chExt cx="4031627" cy="268775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02409" y="524079"/>
              <a:ext cx="4031627" cy="268775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" name="TextBox 9"/>
            <p:cNvSpPr txBox="1"/>
            <p:nvPr/>
          </p:nvSpPr>
          <p:spPr>
            <a:xfrm>
              <a:off x="8221744" y="2868678"/>
              <a:ext cx="41229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18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689293" y="1533473"/>
            <a:ext cx="3180757" cy="4639677"/>
            <a:chOff x="727393" y="1533473"/>
            <a:chExt cx="3180757" cy="4639677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27393" y="1533473"/>
              <a:ext cx="3180757" cy="463967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1" name="TextBox 10"/>
            <p:cNvSpPr txBox="1"/>
            <p:nvPr/>
          </p:nvSpPr>
          <p:spPr>
            <a:xfrm>
              <a:off x="3488690" y="5830311"/>
              <a:ext cx="41229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17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513509" y="3485903"/>
            <a:ext cx="4037253" cy="2977405"/>
            <a:chOff x="4658215" y="3429000"/>
            <a:chExt cx="4037253" cy="2977405"/>
          </a:xfrm>
        </p:grpSpPr>
        <p:grpSp>
          <p:nvGrpSpPr>
            <p:cNvPr id="9" name="Group 8"/>
            <p:cNvGrpSpPr/>
            <p:nvPr/>
          </p:nvGrpSpPr>
          <p:grpSpPr>
            <a:xfrm>
              <a:off x="4658215" y="3429000"/>
              <a:ext cx="4031627" cy="2977405"/>
              <a:chOff x="4625269" y="3484294"/>
              <a:chExt cx="4031627" cy="2977405"/>
            </a:xfrm>
          </p:grpSpPr>
          <p:sp>
            <p:nvSpPr>
              <p:cNvPr id="5" name="TextBox 4"/>
              <p:cNvSpPr txBox="1"/>
              <p:nvPr/>
            </p:nvSpPr>
            <p:spPr>
              <a:xfrm>
                <a:off x="8335556" y="6123145"/>
                <a:ext cx="298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>
                    <a:solidFill>
                      <a:schemeClr val="bg1"/>
                    </a:solidFill>
                  </a:rPr>
                  <a:t>1</a:t>
                </a:r>
                <a:endParaRPr lang="cs-CZ" sz="1600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625269" y="3484294"/>
                <a:ext cx="4031627" cy="2954606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88900" cap="sq">
                <a:solidFill>
                  <a:srgbClr val="FFFFFF"/>
                </a:solidFill>
                <a:miter lim="800000"/>
              </a:ln>
              <a:effectLst>
                <a:outerShdw blurRad="55000" dist="18000" dir="5400000" algn="tl" rotWithShape="0">
                  <a:srgbClr val="000000">
                    <a:alpha val="40000"/>
                  </a:srgbClr>
                </a:outerShdw>
              </a:effectLst>
              <a:scene3d>
                <a:camera prst="orthographicFront"/>
                <a:lightRig rig="twoPt" dir="t">
                  <a:rot lat="0" lon="0" rev="7200000"/>
                </a:lightRig>
              </a:scene3d>
              <a:sp3d>
                <a:bevelT w="25400" h="19050"/>
                <a:contourClr>
                  <a:srgbClr val="FFFFFF"/>
                </a:contourClr>
              </a:sp3d>
            </p:spPr>
          </p:pic>
        </p:grpSp>
        <p:sp>
          <p:nvSpPr>
            <p:cNvPr id="15" name="TextBox 14"/>
            <p:cNvSpPr txBox="1"/>
            <p:nvPr/>
          </p:nvSpPr>
          <p:spPr>
            <a:xfrm>
              <a:off x="8283176" y="6045052"/>
              <a:ext cx="41229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19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483644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/>
          <p:cNvSpPr txBox="1">
            <a:spLocks/>
          </p:cNvSpPr>
          <p:nvPr/>
        </p:nvSpPr>
        <p:spPr>
          <a:xfrm>
            <a:off x="89218" y="876049"/>
            <a:ext cx="4140200" cy="5257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b="1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b="1">
                <a:solidFill>
                  <a:schemeClr val="bg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b="1">
                <a:solidFill>
                  <a:schemeClr val="bg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b="1">
                <a:solidFill>
                  <a:schemeClr val="bg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cs-CZ" sz="2400" kern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maska může demaskovat pokrytectví tváří a odhalit skrytou pravdu</a:t>
            </a:r>
          </a:p>
          <a:p>
            <a:pPr lvl="1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děsivé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fantazie kostlivců s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bizarními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karnevalovými maskami v sešklebených grimasách byly nekompromisně šokující, a tak tento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 nebyl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zhýčkanými kritiky dostatečně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oceněn</a:t>
            </a:r>
          </a:p>
          <a:p>
            <a:pPr lvl="1"/>
            <a:r>
              <a:rPr lang="cs-CZ" sz="2000" kern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1929 mu belgický král Albert udělil titul </a:t>
            </a:r>
            <a:r>
              <a:rPr lang="cs-CZ" sz="2000" kern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barona</a:t>
            </a:r>
            <a:endParaRPr lang="cs-CZ" sz="2000" kern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148138" y="638218"/>
            <a:ext cx="5211763" cy="6008647"/>
            <a:chOff x="4148138" y="638218"/>
            <a:chExt cx="5211763" cy="6008647"/>
          </a:xfrm>
        </p:grpSpPr>
        <p:sp>
          <p:nvSpPr>
            <p:cNvPr id="27652" name="Text Box 5"/>
            <p:cNvSpPr txBox="1">
              <a:spLocks noChangeArrowheads="1"/>
            </p:cNvSpPr>
            <p:nvPr/>
          </p:nvSpPr>
          <p:spPr bwMode="auto">
            <a:xfrm>
              <a:off x="4148138" y="6184902"/>
              <a:ext cx="5211763" cy="4619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Autoportrét mezi 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maskami, 1899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4583429" y="638218"/>
              <a:ext cx="4124851" cy="5425160"/>
              <a:chOff x="3281004" y="1221556"/>
              <a:chExt cx="3630529" cy="5130875"/>
            </a:xfrm>
          </p:grpSpPr>
          <p:pic>
            <p:nvPicPr>
              <p:cNvPr id="8" name="Picture 7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281004" y="1221556"/>
                <a:ext cx="3589392" cy="511488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9" name="TextBox 8"/>
              <p:cNvSpPr txBox="1"/>
              <p:nvPr/>
            </p:nvSpPr>
            <p:spPr>
              <a:xfrm>
                <a:off x="6548650" y="6032242"/>
                <a:ext cx="362883" cy="3201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20</a:t>
                </a:r>
                <a:endPara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33910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6"/>
          <p:cNvGrpSpPr>
            <a:grpSpLocks/>
          </p:cNvGrpSpPr>
          <p:nvPr/>
        </p:nvGrpSpPr>
        <p:grpSpPr bwMode="auto">
          <a:xfrm>
            <a:off x="-29028" y="530754"/>
            <a:ext cx="9231767" cy="5960127"/>
            <a:chOff x="249" y="567"/>
            <a:chExt cx="5292" cy="3435"/>
          </a:xfrm>
        </p:grpSpPr>
        <p:pic>
          <p:nvPicPr>
            <p:cNvPr id="28675" name="Picture 4" descr="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" y="567"/>
              <a:ext cx="5292" cy="307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8676" name="Text Box 5"/>
            <p:cNvSpPr txBox="1">
              <a:spLocks noChangeArrowheads="1"/>
            </p:cNvSpPr>
            <p:nvPr/>
          </p:nvSpPr>
          <p:spPr bwMode="auto">
            <a:xfrm>
              <a:off x="1650" y="3736"/>
              <a:ext cx="2576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Vjezd Krista do Bruselu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, 1888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8679994" y="6442412"/>
            <a:ext cx="441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8117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6"/>
          <p:cNvGrpSpPr>
            <a:grpSpLocks/>
          </p:cNvGrpSpPr>
          <p:nvPr/>
        </p:nvGrpSpPr>
        <p:grpSpPr bwMode="auto">
          <a:xfrm>
            <a:off x="1042193" y="514035"/>
            <a:ext cx="7059613" cy="6092823"/>
            <a:chOff x="653" y="240"/>
            <a:chExt cx="4447" cy="3838"/>
          </a:xfrm>
        </p:grpSpPr>
        <p:pic>
          <p:nvPicPr>
            <p:cNvPr id="29699" name="Picture 4" descr="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3" y="240"/>
              <a:ext cx="4447" cy="350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700" name="Text Box 5"/>
            <p:cNvSpPr txBox="1">
              <a:spLocks noChangeArrowheads="1"/>
            </p:cNvSpPr>
            <p:nvPr/>
          </p:nvSpPr>
          <p:spPr bwMode="auto">
            <a:xfrm>
              <a:off x="1817" y="3787"/>
              <a:ext cx="232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Kostlivec 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a masky, 1897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8645704" y="6433622"/>
            <a:ext cx="441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66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35665" y="2788916"/>
            <a:ext cx="7872669" cy="264687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cs-CZ" sz="16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charset="0"/>
                <a:cs typeface="+mn-cs"/>
              </a:rPr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35470661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Interaktivní část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90772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0328"/>
            <a:ext cx="8229600" cy="114300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8742"/>
            <a:ext cx="8229600" cy="451484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Prohlédněte si ukázku z dokumentu o E. Munchovi a řekněte, jakým způsobem ovlivnily jeho tvorbu osobní životní zkušenosti. </a:t>
            </a:r>
            <a:r>
              <a:rPr lang="cs-CZ" sz="2400" dirty="0"/>
              <a:t>C</a:t>
            </a:r>
            <a:r>
              <a:rPr lang="cs-CZ" sz="2400" dirty="0" smtClean="0"/>
              <a:t>o jste se dozvěděli o okolnostech vzniku jeho nejslavnějšího obrazu „Výkřik“?</a:t>
            </a:r>
            <a:endParaRPr lang="cs-CZ" sz="2000" dirty="0" smtClean="0">
              <a:solidFill>
                <a:srgbClr val="FFFF00"/>
              </a:solidFill>
            </a:endParaRPr>
          </a:p>
          <a:p>
            <a:pPr lvl="1" indent="-342900"/>
            <a:r>
              <a:rPr lang="cs-CZ" sz="2000" dirty="0" smtClean="0">
                <a:solidFill>
                  <a:srgbClr val="FFFF00"/>
                </a:solidFill>
              </a:rPr>
              <a:t>Soukromí </a:t>
            </a:r>
            <a:r>
              <a:rPr lang="cs-CZ" sz="2000" dirty="0">
                <a:solidFill>
                  <a:srgbClr val="FFFF00"/>
                </a:solidFill>
              </a:rPr>
              <a:t>mistrovského díla </a:t>
            </a:r>
            <a:r>
              <a:rPr lang="cs-CZ" sz="2000" dirty="0" smtClean="0">
                <a:solidFill>
                  <a:srgbClr val="FFFF00"/>
                </a:solidFill>
              </a:rPr>
              <a:t>– </a:t>
            </a:r>
            <a:r>
              <a:rPr lang="cs-CZ" sz="2000" dirty="0">
                <a:solidFill>
                  <a:srgbClr val="FFFF00"/>
                </a:solidFill>
              </a:rPr>
              <a:t>Munch 1. část</a:t>
            </a:r>
          </a:p>
          <a:p>
            <a:pPr lvl="1" indent="-342900"/>
            <a:r>
              <a:rPr lang="cs-CZ" sz="2000" dirty="0" smtClean="0">
                <a:solidFill>
                  <a:srgbClr val="FFFF00"/>
                </a:solidFill>
              </a:rPr>
              <a:t>Stopáž ukázky: 05:50 </a:t>
            </a:r>
            <a:r>
              <a:rPr lang="cs-CZ" sz="2000" dirty="0">
                <a:solidFill>
                  <a:srgbClr val="FFFF00"/>
                </a:solidFill>
              </a:rPr>
              <a:t>– </a:t>
            </a:r>
            <a:r>
              <a:rPr lang="cs-CZ" sz="2000" dirty="0" smtClean="0">
                <a:solidFill>
                  <a:srgbClr val="FFFF00"/>
                </a:solidFill>
              </a:rPr>
              <a:t>11:40</a:t>
            </a:r>
          </a:p>
          <a:p>
            <a:pPr lvl="1" indent="-342900"/>
            <a:endParaRPr lang="cs-CZ" sz="2000" dirty="0" smtClean="0">
              <a:solidFill>
                <a:srgbClr val="FFFF00"/>
              </a:solidFill>
            </a:endParaRPr>
          </a:p>
          <a:p>
            <a:pPr lvl="1" indent="-342900"/>
            <a:endParaRPr lang="cs-CZ" sz="2000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sz="2400" dirty="0" smtClean="0"/>
              <a:t>Složte z následujících fragmentů obrázek. </a:t>
            </a:r>
            <a:endParaRPr lang="cs-CZ" sz="2400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954405" y="4214178"/>
            <a:ext cx="7235190" cy="617220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FFFF00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000" kern="0" dirty="0" smtClean="0">
                <a:effectLst/>
                <a:hlinkClick r:id="rId2"/>
              </a:rPr>
              <a:t>http://www.youtube.com/watch?v=lMJ48EPmKMs</a:t>
            </a:r>
            <a:endParaRPr lang="cs-CZ" sz="2000" kern="0" dirty="0">
              <a:effectLst/>
            </a:endParaRPr>
          </a:p>
        </p:txBody>
      </p:sp>
      <p:sp>
        <p:nvSpPr>
          <p:cNvPr id="5" name="Right Arrow 4">
            <a:hlinkClick r:id="rId3" action="ppaction://hlinksldjump"/>
          </p:cNvPr>
          <p:cNvSpPr/>
          <p:nvPr/>
        </p:nvSpPr>
        <p:spPr>
          <a:xfrm>
            <a:off x="7269480" y="5219477"/>
            <a:ext cx="611505" cy="3703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2228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834" y="2416160"/>
            <a:ext cx="1695118" cy="2160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2446" y="4690265"/>
            <a:ext cx="1692192" cy="2160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419" y="4711241"/>
            <a:ext cx="1729135" cy="21600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6312" y="2416160"/>
            <a:ext cx="1692665" cy="21600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6312" y="142055"/>
            <a:ext cx="1683780" cy="21600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6312" y="4690265"/>
            <a:ext cx="1720105" cy="216000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834" y="142055"/>
            <a:ext cx="1674986" cy="21600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0293" y="142055"/>
            <a:ext cx="1766220" cy="21600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1696" y="2416160"/>
            <a:ext cx="1703414" cy="2160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681720" y="6519446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07075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"/>
            <a:ext cx="8229600" cy="891540"/>
          </a:xfrm>
        </p:spPr>
        <p:txBody>
          <a:bodyPr/>
          <a:lstStyle/>
          <a:p>
            <a:r>
              <a:rPr lang="cs-CZ" dirty="0" smtClean="0"/>
              <a:t>Řešení úkolu 1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320" y="822960"/>
            <a:ext cx="8566785" cy="5783580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rgbClr val="86E57F"/>
                </a:solidFill>
              </a:rPr>
              <a:t>Poznámky k obsahu ukázky z dokumentu „Soukromí </a:t>
            </a:r>
            <a:r>
              <a:rPr lang="cs-CZ" sz="2000" dirty="0">
                <a:solidFill>
                  <a:srgbClr val="86E57F"/>
                </a:solidFill>
              </a:rPr>
              <a:t>mistrovského </a:t>
            </a:r>
            <a:r>
              <a:rPr lang="cs-CZ" sz="2000" dirty="0" smtClean="0">
                <a:solidFill>
                  <a:srgbClr val="86E57F"/>
                </a:solidFill>
              </a:rPr>
              <a:t>díla“ – </a:t>
            </a:r>
            <a:r>
              <a:rPr lang="cs-CZ" sz="2000" dirty="0">
                <a:solidFill>
                  <a:srgbClr val="86E57F"/>
                </a:solidFill>
              </a:rPr>
              <a:t>Munch 1. </a:t>
            </a:r>
            <a:r>
              <a:rPr lang="cs-CZ" sz="2000" dirty="0" smtClean="0">
                <a:solidFill>
                  <a:srgbClr val="86E57F"/>
                </a:solidFill>
              </a:rPr>
              <a:t>část:</a:t>
            </a:r>
          </a:p>
          <a:p>
            <a:pPr lvl="1"/>
            <a:r>
              <a:rPr lang="cs-CZ" sz="1800" dirty="0" smtClean="0"/>
              <a:t>Munch ztvárnil svůj skutečný zážitek (zápis v deníku z roku 1892)</a:t>
            </a:r>
          </a:p>
          <a:p>
            <a:pPr lvl="1"/>
            <a:r>
              <a:rPr lang="cs-CZ" sz="1800" dirty="0" smtClean="0"/>
              <a:t>popis intenzivního prožitku z procházky s přáteli, kdy zaslechl „zmučený výkřik přírody“</a:t>
            </a:r>
          </a:p>
          <a:p>
            <a:pPr lvl="1"/>
            <a:r>
              <a:rPr lang="cs-CZ" sz="1800" dirty="0" smtClean="0"/>
              <a:t>výjev zasazen přímo do skutečného místa, kde jej prožil – na předměstí </a:t>
            </a:r>
            <a:r>
              <a:rPr lang="cs-CZ" sz="1800" dirty="0" err="1" smtClean="0"/>
              <a:t>Christianie</a:t>
            </a:r>
            <a:r>
              <a:rPr lang="cs-CZ" sz="1800" dirty="0" smtClean="0"/>
              <a:t> (dnes Oslo), tradičního místa, odkud bývá Oslo často portrétováno malíři</a:t>
            </a:r>
          </a:p>
          <a:p>
            <a:pPr lvl="1"/>
            <a:r>
              <a:rPr lang="cs-CZ" sz="1800" dirty="0" smtClean="0"/>
              <a:t>zhmotnil své pocity – ve svém díle je zobrazil, umělecky transformoval a změnil tak ono místo na hrůzostrašný zážitek</a:t>
            </a:r>
          </a:p>
          <a:p>
            <a:pPr lvl="2"/>
            <a:r>
              <a:rPr lang="cs-CZ" sz="1800" dirty="0" smtClean="0"/>
              <a:t>místo spojené s tragickými vzpomínkami (sebevražda přítele, nemoc oblíbené sestry)</a:t>
            </a:r>
          </a:p>
          <a:p>
            <a:pPr lvl="1"/>
            <a:r>
              <a:rPr lang="cs-CZ" sz="1800" dirty="0" smtClean="0"/>
              <a:t>onoho dne jej přemohla veškerá lítost z toho, co v životě prožil</a:t>
            </a:r>
          </a:p>
          <a:p>
            <a:r>
              <a:rPr lang="cs-CZ" sz="1800" dirty="0" smtClean="0"/>
              <a:t>dětství:</a:t>
            </a:r>
          </a:p>
          <a:p>
            <a:pPr lvl="1"/>
            <a:r>
              <a:rPr lang="cs-CZ" sz="1800" dirty="0" smtClean="0"/>
              <a:t>necitlivá výchova a terorizování  otcem, smrt a nemoci, jež jej pronásledovaly</a:t>
            </a:r>
          </a:p>
          <a:p>
            <a:pPr lvl="1"/>
            <a:r>
              <a:rPr lang="cs-CZ" sz="1800" dirty="0"/>
              <a:t>v pěti </a:t>
            </a:r>
            <a:r>
              <a:rPr lang="cs-CZ" sz="1800" dirty="0" smtClean="0"/>
              <a:t>letech ztratil matku, ve čtrnácti mu zemřela jeho oblíbená sestra Sofie, další sestra Laura trpěla melancholickými stavy (maniodepresivní porucha), nemoci a churavění bratra…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1261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4094"/>
            <a:ext cx="8229600" cy="672035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804" y="976139"/>
            <a:ext cx="8638391" cy="5415771"/>
          </a:xfrm>
        </p:spPr>
        <p:txBody>
          <a:bodyPr anchor="ctr"/>
          <a:lstStyle/>
          <a:p>
            <a:r>
              <a:rPr lang="pt-BR" b="1" dirty="0" smtClean="0"/>
              <a:t>Kokoschka – Podobizna H. Waldena</a:t>
            </a:r>
            <a:r>
              <a:rPr lang="cs-CZ" b="1" dirty="0" smtClean="0"/>
              <a:t>: </a:t>
            </a:r>
            <a:r>
              <a:rPr lang="pt-BR" dirty="0" smtClean="0"/>
              <a:t>AUTOR NEUVEDEN. http://fifty2go.de [online]. [cit. 31.7.2013]. Dostupný na WWW: </a:t>
            </a:r>
            <a:r>
              <a:rPr lang="pt-BR" dirty="0" smtClean="0">
                <a:hlinkClick r:id="rId2"/>
              </a:rPr>
              <a:t>http://fifty2go.de/09/03/2012/sturmische-jahre-der-avantgarde/der-sturm-007/</a:t>
            </a:r>
            <a:endParaRPr lang="cs-CZ" dirty="0" smtClean="0"/>
          </a:p>
          <a:p>
            <a:r>
              <a:rPr lang="cs-CZ" b="1" dirty="0" smtClean="0"/>
              <a:t>Der </a:t>
            </a:r>
            <a:r>
              <a:rPr lang="cs-CZ" b="1" dirty="0" err="1" smtClean="0"/>
              <a:t>Sturm</a:t>
            </a:r>
            <a:r>
              <a:rPr lang="cs-CZ" b="1" dirty="0" smtClean="0"/>
              <a:t>: </a:t>
            </a:r>
            <a:r>
              <a:rPr lang="cs-CZ" dirty="0" smtClean="0"/>
              <a:t>AUTOR </a:t>
            </a:r>
            <a:r>
              <a:rPr lang="cs-CZ" dirty="0"/>
              <a:t>NEUVEDEN. </a:t>
            </a:r>
            <a:r>
              <a:rPr lang="cs-CZ" i="1" dirty="0"/>
              <a:t>http://en.wikipedia.org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en.wikipedia.org/wiki/File:Der_Sturm_October_1917.jpg</a:t>
            </a:r>
            <a:endParaRPr lang="cs-CZ" dirty="0" smtClean="0"/>
          </a:p>
          <a:p>
            <a:r>
              <a:rPr lang="cs-CZ" b="1" dirty="0"/>
              <a:t>El </a:t>
            </a:r>
            <a:r>
              <a:rPr lang="cs-CZ" b="1" dirty="0" err="1"/>
              <a:t>Greco</a:t>
            </a:r>
            <a:r>
              <a:rPr lang="cs-CZ" b="1" dirty="0"/>
              <a:t> – Pohled na Toledo: AUTOR NEUVEDEN. http://en.wikipedia.org [online]. [cit. 31.7.2013]. Dostupný pod licencí public domain na WWW: </a:t>
            </a:r>
            <a:r>
              <a:rPr lang="cs-CZ" b="1" dirty="0">
                <a:hlinkClick r:id="rId4"/>
              </a:rPr>
              <a:t>http://en.wikipedia.org/wiki/File:El_Greco_View_of_Toledo.jpg</a:t>
            </a:r>
            <a:endParaRPr lang="cs-CZ" b="1" dirty="0"/>
          </a:p>
          <a:p>
            <a:r>
              <a:rPr lang="cs-CZ" b="1" dirty="0" smtClean="0"/>
              <a:t>Goya – Saturn požírající své děti: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5"/>
              </a:rPr>
              <a:t>https://commons.wikimedia.org/wiki/File:Francisco_de_Goya,_Saturno_devorando_a_su_hijo_(1819-1823).</a:t>
            </a:r>
            <a:r>
              <a:rPr lang="cs-CZ" dirty="0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b="1" dirty="0" smtClean="0"/>
              <a:t>Gogh – Kostel v </a:t>
            </a:r>
            <a:r>
              <a:rPr lang="cs-CZ" b="1" dirty="0" err="1" smtClean="0"/>
              <a:t>Auvers</a:t>
            </a:r>
            <a:r>
              <a:rPr lang="cs-CZ" b="1" dirty="0" smtClean="0"/>
              <a:t>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commons.wikimedia.org/wiki/File:L%27%C3%A9glise_d%27Auvers-sur-Oise.jpg?uselang=cs</a:t>
            </a:r>
            <a:endParaRPr lang="cs-CZ" b="1" dirty="0" smtClean="0"/>
          </a:p>
          <a:p>
            <a:r>
              <a:rPr lang="cs-CZ" b="1" dirty="0" smtClean="0"/>
              <a:t>Gogh – Autoportrét: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commons.wikimedia.org/wiki/File:SelbstPortrait_VG2.jpg?uselang=cs</a:t>
            </a:r>
            <a:endParaRPr lang="cs-CZ" dirty="0" smtClean="0"/>
          </a:p>
          <a:p>
            <a:r>
              <a:rPr lang="cs-CZ" b="1" dirty="0" smtClean="0"/>
              <a:t>Gauguin </a:t>
            </a:r>
            <a:r>
              <a:rPr lang="cs-CZ" b="1" dirty="0" smtClean="0"/>
              <a:t>– Vidění po kázání: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8"/>
              </a:rPr>
              <a:t>http://commons.wikimedia.org/wiki/File:La_vision_apr%C3%A8s_le_sermon_(Paul_Gauguin).</a:t>
            </a:r>
            <a:r>
              <a:rPr lang="cs-CZ" dirty="0" smtClean="0">
                <a:hlinkClick r:id="rId8"/>
              </a:rPr>
              <a:t>jpg</a:t>
            </a:r>
            <a:endParaRPr lang="cs-CZ" dirty="0" smtClean="0"/>
          </a:p>
          <a:p>
            <a:r>
              <a:rPr lang="cs-CZ" b="1" dirty="0" smtClean="0"/>
              <a:t>Munch </a:t>
            </a:r>
            <a:r>
              <a:rPr lang="cs-CZ" b="1" dirty="0" smtClean="0"/>
              <a:t>– Foto: </a:t>
            </a:r>
            <a:r>
              <a:rPr lang="en-US" dirty="0"/>
              <a:t>NASJONALBIBLIOTEKET. </a:t>
            </a:r>
            <a:r>
              <a:rPr lang="en-US" i="1" dirty="0"/>
              <a:t>https://commons.wikimedia.org</a:t>
            </a:r>
            <a:r>
              <a:rPr lang="en-US" dirty="0"/>
              <a:t> [online]. [cit. 31.7.2013]. Dostupný pod licencí Creative Commons Attribution 2.0 Generic license na WWW: </a:t>
            </a:r>
            <a:r>
              <a:rPr lang="en-US" dirty="0">
                <a:hlinkClick r:id="rId9"/>
              </a:rPr>
              <a:t>http://commons.wikimedia.org/wiki/File:Portrett_av_Edvard_Munch,_26_%</a:t>
            </a:r>
            <a:r>
              <a:rPr lang="en-US" dirty="0" smtClean="0">
                <a:hlinkClick r:id="rId9"/>
              </a:rPr>
              <a:t>C3%A5r_gammel.jpg</a:t>
            </a:r>
            <a:endParaRPr lang="cs-CZ" dirty="0" smtClean="0"/>
          </a:p>
          <a:p>
            <a:r>
              <a:rPr lang="cs-CZ" b="1" dirty="0" smtClean="0"/>
              <a:t>Podpis </a:t>
            </a:r>
            <a:r>
              <a:rPr lang="cs-CZ" b="1" dirty="0" err="1" smtClean="0"/>
              <a:t>Muncha</a:t>
            </a:r>
            <a:r>
              <a:rPr lang="cs-CZ" b="1" dirty="0" smtClean="0"/>
              <a:t>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commons.wikimedia.org/wiki/File:Munch_autograph.png</a:t>
            </a:r>
            <a:endParaRPr lang="cs-CZ" dirty="0" smtClean="0"/>
          </a:p>
          <a:p>
            <a:r>
              <a:rPr lang="cs-CZ" b="1" dirty="0" smtClean="0"/>
              <a:t>Munch – Autoportrét s cigaretou: </a:t>
            </a:r>
            <a:r>
              <a:rPr lang="cs-CZ" dirty="0" smtClean="0"/>
              <a:t>AUTOR NEUVEDEN. http://www.wikipaintings.org [online]. [cit. 31.7.2013]. Dostupný pod licencí public domain na WWW: </a:t>
            </a:r>
            <a:r>
              <a:rPr lang="cs-CZ" dirty="0" smtClean="0">
                <a:hlinkClick r:id="rId11"/>
              </a:rPr>
              <a:t>http://www.wikipaintings.org/en/edvard-munch/self-portrait-with-burning-cigarette-1895</a:t>
            </a:r>
            <a:endParaRPr lang="cs-CZ" dirty="0" smtClean="0"/>
          </a:p>
          <a:p>
            <a:r>
              <a:rPr lang="cs-CZ" b="1" dirty="0"/>
              <a:t>Rodné místo: </a:t>
            </a:r>
            <a:r>
              <a:rPr lang="pl-PL" dirty="0"/>
              <a:t>MAHLUM. </a:t>
            </a:r>
            <a:r>
              <a:rPr lang="pl-PL" i="1" dirty="0"/>
              <a:t>https://commons.wikimedia.org</a:t>
            </a:r>
            <a:r>
              <a:rPr lang="pl-PL" dirty="0"/>
              <a:t> [online]. [cit. 31.7.2013]. Dostupný pod licencí public domain na WWW: </a:t>
            </a:r>
            <a:r>
              <a:rPr lang="pl-PL" dirty="0">
                <a:hlinkClick r:id="rId12"/>
              </a:rPr>
              <a:t>http://commons.wikimedia.org/wiki/File:Engeloug_%C3%98estre.jpg</a:t>
            </a:r>
            <a:endParaRPr lang="cs-CZ" dirty="0"/>
          </a:p>
          <a:p>
            <a:r>
              <a:rPr lang="cs-CZ" b="1" dirty="0" smtClean="0"/>
              <a:t>Munch – Výkřik: </a:t>
            </a:r>
            <a:r>
              <a:rPr lang="pt-BR" dirty="0" smtClean="0"/>
              <a:t>AUTOR NEUVEDEN. http://www.wikipaintings.org [online]. [cit. 31.7.2013]. Dostupný na WWW: </a:t>
            </a:r>
            <a:r>
              <a:rPr lang="pt-BR" dirty="0" smtClean="0">
                <a:hlinkClick r:id="rId13"/>
              </a:rPr>
              <a:t>http://www.wikipaintings.org/en/edvard-munch/the-scream-1910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b="1" dirty="0" smtClean="0"/>
              <a:t>Munch – Puberta: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31.7.2013]. Dostupný na WWW: </a:t>
            </a:r>
            <a:r>
              <a:rPr lang="pt-BR" dirty="0">
                <a:hlinkClick r:id="rId14"/>
              </a:rPr>
              <a:t>http://</a:t>
            </a:r>
            <a:r>
              <a:rPr lang="pt-BR" dirty="0" smtClean="0">
                <a:hlinkClick r:id="rId14"/>
              </a:rPr>
              <a:t>www.wikipaintings.org/en/edvard-munch/puberty-1894</a:t>
            </a:r>
            <a:r>
              <a:rPr lang="cs-CZ" b="1" dirty="0"/>
              <a:t>Munch – Úmrtní pokoj: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31.7.2013]. Dostupný na WWW: </a:t>
            </a:r>
            <a:r>
              <a:rPr lang="pt-BR" dirty="0">
                <a:hlinkClick r:id="rId15"/>
              </a:rPr>
              <a:t>http://www.wikipaintings.org/en/edvard-munch/death-in-the-sickroom-1893</a:t>
            </a:r>
            <a:endParaRPr lang="cs-CZ" dirty="0"/>
          </a:p>
          <a:p>
            <a:pPr>
              <a:buFont typeface="+mj-lt"/>
              <a:buAutoNum type="arabicPeriod" startAt="13"/>
            </a:pPr>
            <a:r>
              <a:rPr lang="cs-CZ" b="1" dirty="0"/>
              <a:t>Munch – Madona: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31.7.2013]. Dostupný na WWW: </a:t>
            </a:r>
            <a:r>
              <a:rPr lang="pt-BR" dirty="0">
                <a:hlinkClick r:id="rId16"/>
              </a:rPr>
              <a:t>http://</a:t>
            </a:r>
            <a:r>
              <a:rPr lang="pt-BR" dirty="0" smtClean="0">
                <a:hlinkClick r:id="rId16"/>
              </a:rPr>
              <a:t>www.wikipaintings.org/en/edvard-munch/madonna-1894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b="1" dirty="0" smtClean="0"/>
              <a:t>Munch </a:t>
            </a:r>
            <a:r>
              <a:rPr lang="cs-CZ" b="1" dirty="0"/>
              <a:t>– Tanec života: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31.7.2013]. Dostupný na WWW: </a:t>
            </a:r>
            <a:r>
              <a:rPr lang="pt-BR" dirty="0">
                <a:hlinkClick r:id="rId17"/>
              </a:rPr>
              <a:t>http://</a:t>
            </a:r>
            <a:r>
              <a:rPr lang="pt-BR" dirty="0" smtClean="0">
                <a:hlinkClick r:id="rId17"/>
              </a:rPr>
              <a:t>www.wikipaintings.org/en/edvard-munch/dance-of-life-1900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4281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0262"/>
            <a:ext cx="8229600" cy="672035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941" y="1021977"/>
            <a:ext cx="8638391" cy="2807073"/>
          </a:xfrm>
        </p:spPr>
        <p:txBody>
          <a:bodyPr anchor="ctr"/>
          <a:lstStyle/>
          <a:p>
            <a:pPr>
              <a:buFont typeface="+mj-lt"/>
              <a:buAutoNum type="arabicPeriod" startAt="16"/>
            </a:pPr>
            <a:r>
              <a:rPr lang="cs-CZ" b="1" dirty="0" smtClean="0"/>
              <a:t>Ensor </a:t>
            </a:r>
            <a:r>
              <a:rPr lang="cs-CZ" b="1" dirty="0" smtClean="0"/>
              <a:t>– Foto: </a:t>
            </a:r>
            <a:r>
              <a:rPr lang="pt-BR" dirty="0"/>
              <a:t>AUTOR NEUVEDEN. </a:t>
            </a:r>
            <a:r>
              <a:rPr lang="pt-BR" i="1" dirty="0"/>
              <a:t>http://www.paperblog.fr</a:t>
            </a:r>
            <a:r>
              <a:rPr lang="pt-BR" dirty="0"/>
              <a:t> [online]. [cit. 1.8.2013]. Dostupný na WWW: </a:t>
            </a:r>
            <a:r>
              <a:rPr lang="pt-BR" dirty="0">
                <a:hlinkClick r:id="rId2"/>
              </a:rPr>
              <a:t>http://www.paperblog.fr/2443245/james-ensor-peintre-et-graveur-belge-elements-de-biographie-et-quelques-oeuvres</a:t>
            </a:r>
            <a:r>
              <a:rPr lang="pt-BR" dirty="0" smtClean="0">
                <a:hlinkClick r:id="rId2"/>
              </a:rPr>
              <a:t>/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Dům </a:t>
            </a:r>
            <a:r>
              <a:rPr lang="cs-CZ" b="1" dirty="0" err="1" smtClean="0"/>
              <a:t>Ensora</a:t>
            </a:r>
            <a:r>
              <a:rPr lang="cs-CZ" b="1" dirty="0" smtClean="0"/>
              <a:t> v Ostende: </a:t>
            </a:r>
            <a:r>
              <a:rPr lang="cs-CZ" dirty="0" smtClean="0"/>
              <a:t>LEERMANS</a:t>
            </a:r>
            <a:r>
              <a:rPr lang="cs-CZ" dirty="0"/>
              <a:t>, Karel.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Creative Commons Attribution-Share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</a:t>
            </a:r>
            <a:r>
              <a:rPr lang="cs-CZ" dirty="0" err="1"/>
              <a:t>license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http://commons.wikimedia.org/wiki/File:Maison_d%27Ensor_%</a:t>
            </a:r>
            <a:r>
              <a:rPr lang="cs-CZ" dirty="0" smtClean="0">
                <a:hlinkClick r:id="rId3"/>
              </a:rPr>
              <a:t>C3%A0_Ostende.JPG?uselang=de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Interiér Ensorova domu I: </a:t>
            </a:r>
            <a:r>
              <a:rPr lang="pt-BR" dirty="0"/>
              <a:t>AUTOR NEUVEDEN. </a:t>
            </a:r>
            <a:r>
              <a:rPr lang="pt-BR" i="1" dirty="0"/>
              <a:t>http://curious-places.blogspot.cz</a:t>
            </a:r>
            <a:r>
              <a:rPr lang="pt-BR" dirty="0"/>
              <a:t> [online]. [cit. 1.8.2013].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curious-places.blogspot.cz/2011/01/house-of-james-ensor-ostend-belgium.html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Interiér Ensorova domu II: </a:t>
            </a:r>
            <a:r>
              <a:rPr lang="pt-BR" dirty="0"/>
              <a:t>AUTOR NEUVEDEN. </a:t>
            </a:r>
            <a:r>
              <a:rPr lang="pt-BR" i="1" dirty="0"/>
              <a:t>http://www.visitoostende.be</a:t>
            </a:r>
            <a:r>
              <a:rPr lang="pt-BR" dirty="0"/>
              <a:t> [online]. [cit. 1.8.2013]. Dostupný na WWW: </a:t>
            </a:r>
            <a:r>
              <a:rPr lang="pt-BR" dirty="0">
                <a:hlinkClick r:id="rId5"/>
              </a:rPr>
              <a:t>http://www.visitoostende.be/trade/nl/nuttige-info-reissector/james-ensor/284</a:t>
            </a:r>
            <a:r>
              <a:rPr lang="pt-BR" dirty="0" smtClean="0">
                <a:hlinkClick r:id="rId5"/>
              </a:rPr>
              <a:t>/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Ensor – Autoportrét mezi maskami: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6"/>
              </a:rPr>
              <a:t>http://www.wikipaintings.org/en/james-ensor/self-portrait-with-masks-1899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Ensor – Kristův vjezd do Bruselu: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commons.wikimedia.org/wiki/File:Christ%27s_Entry_Into_Brussels_in_1889.jpg?uselang=de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Ensor – Kostlivec a masky: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31.7.2013].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www.wikipaintings.org/en/james-ensor/death-and-the-masks-1897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9797563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Tento materiál je určen k interaktivní výuce.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7994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7584</TotalTime>
  <Words>1180</Words>
  <Application>Microsoft Office PowerPoint</Application>
  <PresentationFormat>On-screen Show (4:3)</PresentationFormat>
  <Paragraphs>172</Paragraphs>
  <Slides>32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Book Antiqua</vt:lpstr>
      <vt:lpstr>Calibri</vt:lpstr>
      <vt:lpstr>Wingdings</vt:lpstr>
      <vt:lpstr>Default Design</vt:lpstr>
      <vt:lpstr>PowerPoint Presentation</vt:lpstr>
      <vt:lpstr>ANOTACE</vt:lpstr>
      <vt:lpstr>EXPRESIONISMUS I</vt:lpstr>
      <vt:lpstr>ÚVOD</vt:lpstr>
      <vt:lpstr>PowerPoint Presentation</vt:lpstr>
      <vt:lpstr>Charakteristické znaky expresionismu</vt:lpstr>
      <vt:lpstr>Předchůdci expresionismu</vt:lpstr>
      <vt:lpstr>El Greco</vt:lpstr>
      <vt:lpstr>Francisco de Goya</vt:lpstr>
      <vt:lpstr>Vincent van Gogh</vt:lpstr>
      <vt:lpstr>Paul Gauguin</vt:lpstr>
      <vt:lpstr>První fáze</vt:lpstr>
      <vt:lpstr>Edvard Munch (1894 – 1944)</vt:lpstr>
      <vt:lpstr>PowerPoint Presentation</vt:lpstr>
      <vt:lpstr>PowerPoint Presentation</vt:lpstr>
      <vt:lpstr>Vlys života</vt:lpstr>
      <vt:lpstr>PowerPoint Presentation</vt:lpstr>
      <vt:lpstr>PowerPoint Presentation</vt:lpstr>
      <vt:lpstr>PowerPoint Presentation</vt:lpstr>
      <vt:lpstr>James Ensor (1860 – 1949)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Interaktivní část</vt:lpstr>
      <vt:lpstr>ÚKOL</vt:lpstr>
      <vt:lpstr>PowerPoint Presentation</vt:lpstr>
      <vt:lpstr>Řešení úkolu 1</vt:lpstr>
      <vt:lpstr>Citace:</vt:lpstr>
      <vt:lpstr>Citace: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EXPRESIONISMUS</dc:title>
  <dc:creator>Marcela Jelínková</dc:creator>
  <cp:lastModifiedBy>Marcela Jelínková</cp:lastModifiedBy>
  <cp:revision>98</cp:revision>
  <dcterms:created xsi:type="dcterms:W3CDTF">2013-07-31T10:59:14Z</dcterms:created>
  <dcterms:modified xsi:type="dcterms:W3CDTF">2013-09-26T16:28:02Z</dcterms:modified>
</cp:coreProperties>
</file>