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edge/>
  </p:transition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7" Type="http://schemas.openxmlformats.org/officeDocument/2006/relationships/hyperlink" Target="http://hardwareganova.blogspot.com/2010/10/graficka-karta.html" TargetMode="External"/><Relationship Id="rId2" Type="http://schemas.openxmlformats.org/officeDocument/2006/relationships/hyperlink" Target="http://www.wikipedia.org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freewebs.com/computingstudies/S1_UT_Systems/S1UTSystems_07.htm" TargetMode="External"/><Relationship Id="rId5" Type="http://schemas.openxmlformats.org/officeDocument/2006/relationships/hyperlink" Target="http://www.pf.jcu.cz/stru/katedry/fyzika/prof/Tesar/diplomky/pruvodce_hw/seznam/komponenty.htm" TargetMode="External"/><Relationship Id="rId4" Type="http://schemas.openxmlformats.org/officeDocument/2006/relationships/hyperlink" Target="http://timetobleed.com/memprof-a-ruby-level-memory-profile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2"/>
          <p:cNvSpPr txBox="1">
            <a:spLocks/>
          </p:cNvSpPr>
          <p:nvPr/>
        </p:nvSpPr>
        <p:spPr>
          <a:xfrm>
            <a:off x="0" y="18864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oblast:</a:t>
            </a:r>
          </a:p>
        </p:txBody>
      </p:sp>
      <p:sp>
        <p:nvSpPr>
          <p:cNvPr id="3" name="Zástupný symbol pro text 2"/>
          <p:cNvSpPr txBox="1">
            <a:spLocks/>
          </p:cNvSpPr>
          <p:nvPr/>
        </p:nvSpPr>
        <p:spPr>
          <a:xfrm>
            <a:off x="0" y="746702"/>
            <a:ext cx="2627784" cy="59406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Stupeň základního vzdělávání:</a:t>
            </a:r>
          </a:p>
        </p:txBody>
      </p:sp>
      <p:sp>
        <p:nvSpPr>
          <p:cNvPr id="4" name="Zástupný symbol pro text 2"/>
          <p:cNvSpPr txBox="1">
            <a:spLocks/>
          </p:cNvSpPr>
          <p:nvPr/>
        </p:nvSpPr>
        <p:spPr>
          <a:xfrm>
            <a:off x="0" y="130476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obor:</a:t>
            </a:r>
          </a:p>
        </p:txBody>
      </p:sp>
      <p:sp>
        <p:nvSpPr>
          <p:cNvPr id="5" name="Zástupný symbol pro text 2"/>
          <p:cNvSpPr txBox="1">
            <a:spLocks/>
          </p:cNvSpPr>
          <p:nvPr/>
        </p:nvSpPr>
        <p:spPr>
          <a:xfrm>
            <a:off x="0" y="186282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Tematický okruh:</a:t>
            </a:r>
          </a:p>
        </p:txBody>
      </p:sp>
      <p:sp>
        <p:nvSpPr>
          <p:cNvPr id="6" name="Zástupný symbol pro text 2"/>
          <p:cNvSpPr txBox="1">
            <a:spLocks/>
          </p:cNvSpPr>
          <p:nvPr/>
        </p:nvSpPr>
        <p:spPr>
          <a:xfrm>
            <a:off x="0" y="2420888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Téma:</a:t>
            </a:r>
          </a:p>
        </p:txBody>
      </p:sp>
      <p:sp>
        <p:nvSpPr>
          <p:cNvPr id="7" name="Zástupný symbol pro text 2"/>
          <p:cNvSpPr txBox="1">
            <a:spLocks/>
          </p:cNvSpPr>
          <p:nvPr/>
        </p:nvSpPr>
        <p:spPr>
          <a:xfrm>
            <a:off x="0" y="297895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</a:t>
            </a:r>
          </a:p>
        </p:txBody>
      </p:sp>
      <p:sp>
        <p:nvSpPr>
          <p:cNvPr id="8" name="Zástupný symbol pro text 2"/>
          <p:cNvSpPr txBox="1">
            <a:spLocks/>
          </p:cNvSpPr>
          <p:nvPr/>
        </p:nvSpPr>
        <p:spPr>
          <a:xfrm>
            <a:off x="0" y="3537012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000" dirty="0" smtClean="0">
                <a:solidFill>
                  <a:schemeClr val="tx1">
                    <a:tint val="75000"/>
                  </a:schemeClr>
                </a:solidFill>
              </a:rPr>
              <a:t>Období vzniku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</p:txBody>
      </p:sp>
      <p:sp>
        <p:nvSpPr>
          <p:cNvPr id="9" name="Zástupný symbol pro text 2"/>
          <p:cNvSpPr txBox="1">
            <a:spLocks/>
          </p:cNvSpPr>
          <p:nvPr/>
        </p:nvSpPr>
        <p:spPr>
          <a:xfrm>
            <a:off x="0" y="4149080"/>
            <a:ext cx="244827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Určeno pro ročník:</a:t>
            </a:r>
          </a:p>
        </p:txBody>
      </p:sp>
      <p:sp>
        <p:nvSpPr>
          <p:cNvPr id="10" name="Zástupný symbol pro text 2"/>
          <p:cNvSpPr txBox="1">
            <a:spLocks/>
          </p:cNvSpPr>
          <p:nvPr/>
        </p:nvSpPr>
        <p:spPr>
          <a:xfrm>
            <a:off x="0" y="465313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2015208" y="260648"/>
            <a:ext cx="7128792" cy="6048672"/>
            <a:chOff x="1763688" y="260648"/>
            <a:chExt cx="7128792" cy="6048672"/>
          </a:xfrm>
        </p:grpSpPr>
        <p:sp>
          <p:nvSpPr>
            <p:cNvPr id="12" name="Nadpis 1"/>
            <p:cNvSpPr txBox="1">
              <a:spLocks/>
            </p:cNvSpPr>
            <p:nvPr/>
          </p:nvSpPr>
          <p:spPr>
            <a:xfrm>
              <a:off x="1763688" y="818710"/>
              <a:ext cx="280831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1.</a:t>
              </a:r>
            </a:p>
          </p:txBody>
        </p:sp>
        <p:sp>
          <p:nvSpPr>
            <p:cNvPr id="13" name="Nadpis 1"/>
            <p:cNvSpPr txBox="1">
              <a:spLocks/>
            </p:cNvSpPr>
            <p:nvPr/>
          </p:nvSpPr>
          <p:spPr>
            <a:xfrm>
              <a:off x="1763688" y="260648"/>
              <a:ext cx="712879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Informační a komunikační technologie</a:t>
              </a:r>
            </a:p>
          </p:txBody>
        </p:sp>
        <p:sp>
          <p:nvSpPr>
            <p:cNvPr id="14" name="Nadpis 1"/>
            <p:cNvSpPr txBox="1">
              <a:spLocks/>
            </p:cNvSpPr>
            <p:nvPr/>
          </p:nvSpPr>
          <p:spPr>
            <a:xfrm>
              <a:off x="1763688" y="1376772"/>
              <a:ext cx="651723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 fontScale="625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40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Informační a komunikační technologie</a:t>
              </a:r>
            </a:p>
          </p:txBody>
        </p:sp>
        <p:sp>
          <p:nvSpPr>
            <p:cNvPr id="15" name="Nadpis 1"/>
            <p:cNvSpPr txBox="1">
              <a:spLocks/>
            </p:cNvSpPr>
            <p:nvPr/>
          </p:nvSpPr>
          <p:spPr>
            <a:xfrm>
              <a:off x="1763688" y="1934834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Základy práce s </a:t>
              </a:r>
              <a:r>
                <a:rPr kumimoji="0" lang="cs-CZ" sz="2400" b="1" i="0" u="none" strike="noStrike" kern="1200" cap="all" spc="0" normalizeH="0" baseline="0" noProof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Pc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6" name="Nadpis 1"/>
            <p:cNvSpPr txBox="1">
              <a:spLocks/>
            </p:cNvSpPr>
            <p:nvPr/>
          </p:nvSpPr>
          <p:spPr>
            <a:xfrm>
              <a:off x="1763688" y="2492896"/>
              <a:ext cx="6733256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Základní komponenty PC</a:t>
              </a:r>
            </a:p>
          </p:txBody>
        </p:sp>
        <p:sp>
          <p:nvSpPr>
            <p:cNvPr id="17" name="Nadpis 1"/>
            <p:cNvSpPr txBox="1">
              <a:spLocks/>
            </p:cNvSpPr>
            <p:nvPr/>
          </p:nvSpPr>
          <p:spPr>
            <a:xfrm>
              <a:off x="1763688" y="3050958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MGR. Hana Slaná</a:t>
              </a:r>
            </a:p>
          </p:txBody>
        </p:sp>
        <p:sp>
          <p:nvSpPr>
            <p:cNvPr id="18" name="Nadpis 1"/>
            <p:cNvSpPr txBox="1">
              <a:spLocks/>
            </p:cNvSpPr>
            <p:nvPr/>
          </p:nvSpPr>
          <p:spPr>
            <a:xfrm>
              <a:off x="1763688" y="3609020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Srpen 2011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9" name="Nadpis 1"/>
            <p:cNvSpPr txBox="1">
              <a:spLocks/>
            </p:cNvSpPr>
            <p:nvPr/>
          </p:nvSpPr>
          <p:spPr>
            <a:xfrm>
              <a:off x="2160240" y="4167082"/>
              <a:ext cx="4464496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5.</a:t>
              </a:r>
            </a:p>
          </p:txBody>
        </p:sp>
        <p:sp>
          <p:nvSpPr>
            <p:cNvPr id="20" name="Nadpis 1"/>
            <p:cNvSpPr txBox="1">
              <a:spLocks/>
            </p:cNvSpPr>
            <p:nvPr/>
          </p:nvSpPr>
          <p:spPr>
            <a:xfrm>
              <a:off x="1763688" y="4725144"/>
              <a:ext cx="7128792" cy="15841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Prezentace slouží  k seznámení se </a:t>
              </a:r>
              <a:r>
                <a:rPr kumimoji="0" lang="cs-CZ" sz="2400" b="1" i="0" u="none" strike="noStrike" kern="1200" cap="all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základnímu</a:t>
              </a:r>
              <a:r>
                <a:rPr kumimoji="0" lang="cs-CZ" sz="2400" b="1" i="0" u="none" strike="noStrike" kern="1200" cap="all" spc="0" normalizeH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 komponenty PC.</a:t>
              </a:r>
              <a:r>
                <a:rPr kumimoji="0" lang="cs-CZ" sz="2400" b="1" i="0" u="none" strike="noStrike" kern="1200" cap="all" spc="0" normalizeH="0" baseline="0" noProof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 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</p:grp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95536" y="2564904"/>
            <a:ext cx="6480048" cy="2301240"/>
          </a:xfrm>
        </p:spPr>
        <p:txBody>
          <a:bodyPr/>
          <a:lstStyle/>
          <a:p>
            <a:r>
              <a:rPr lang="cs-CZ" dirty="0" smtClean="0"/>
              <a:t>Základní komponenty počítače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6480048" cy="1752600"/>
          </a:xfrm>
        </p:spPr>
        <p:txBody>
          <a:bodyPr/>
          <a:lstStyle/>
          <a:p>
            <a:r>
              <a:rPr lang="cs-CZ" dirty="0" smtClean="0"/>
              <a:t>VY_32_INOVACE_02_Informatika – Základní komponenty počítače</a:t>
            </a:r>
          </a:p>
          <a:p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5229200"/>
            <a:ext cx="57181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komponenty PC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114854"/>
            <a:ext cx="3672408" cy="676672"/>
          </a:xfrm>
        </p:spPr>
        <p:txBody>
          <a:bodyPr/>
          <a:lstStyle/>
          <a:p>
            <a:r>
              <a:rPr lang="cs-CZ" dirty="0" smtClean="0"/>
              <a:t>Základní deska</a:t>
            </a:r>
            <a:endParaRPr lang="cs-CZ" dirty="0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4499992" y="2852936"/>
            <a:ext cx="3888432" cy="67667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lang="cs-CZ" sz="3000" dirty="0" smtClean="0"/>
              <a:t>Optická mechanika</a:t>
            </a:r>
            <a:endParaRPr kumimoji="0" lang="cs-CZ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179512" y="1340768"/>
            <a:ext cx="3744416" cy="6766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cs-CZ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Počítačová skříň</a:t>
            </a:r>
            <a:endParaRPr kumimoji="0" lang="cs-CZ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179512" y="2888940"/>
            <a:ext cx="3903712" cy="6766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cs-CZ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Procesor - CPU</a:t>
            </a:r>
            <a:endParaRPr kumimoji="0" lang="cs-CZ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179512" y="3663026"/>
            <a:ext cx="3384376" cy="6766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cs-CZ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Operační paměť</a:t>
            </a:r>
            <a:endParaRPr kumimoji="0" lang="cs-CZ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179512" y="4437112"/>
            <a:ext cx="3240360" cy="6766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cs-CZ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Grafická</a:t>
            </a:r>
            <a:r>
              <a:rPr kumimoji="0" lang="cs-CZ" sz="3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karta</a:t>
            </a:r>
            <a:endParaRPr kumimoji="0" lang="cs-CZ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4499992" y="1196752"/>
            <a:ext cx="3312368" cy="67667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cs-CZ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Zvuková karta</a:t>
            </a:r>
            <a:endParaRPr kumimoji="0" lang="cs-CZ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4499992" y="3681028"/>
            <a:ext cx="2736304" cy="67667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lang="cs-CZ" sz="3000" dirty="0" smtClean="0"/>
              <a:t>Pevný disk</a:t>
            </a:r>
            <a:endParaRPr kumimoji="0" lang="cs-CZ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4499992" y="4509120"/>
            <a:ext cx="3312368" cy="67667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lang="cs-CZ" sz="3000" dirty="0" smtClean="0"/>
              <a:t>Napájecí zdroj</a:t>
            </a:r>
            <a:endParaRPr kumimoji="0" lang="cs-CZ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4499992" y="2024844"/>
            <a:ext cx="3096344" cy="67667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lang="cs-CZ" sz="3000" dirty="0" smtClean="0"/>
              <a:t>Síťová karta</a:t>
            </a:r>
            <a:endParaRPr kumimoji="0" lang="cs-CZ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188640"/>
            <a:ext cx="5292424" cy="1027544"/>
          </a:xfrm>
        </p:spPr>
        <p:txBody>
          <a:bodyPr>
            <a:normAutofit/>
          </a:bodyPr>
          <a:lstStyle/>
          <a:p>
            <a:r>
              <a:rPr lang="cs-CZ" dirty="0" smtClean="0"/>
              <a:t>Počítačová skříň</a:t>
            </a:r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179512" y="1340768"/>
            <a:ext cx="4608512" cy="676672"/>
          </a:xfrm>
          <a:prstGeom prst="rect">
            <a:avLst/>
          </a:prstGeom>
        </p:spPr>
        <p:txBody>
          <a:bodyPr vert="horz">
            <a:normAutofit fontScale="77500" lnSpcReduction="20000"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cs-CZ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Je vyrobena z plechu nebo plastu.</a:t>
            </a:r>
            <a:endParaRPr kumimoji="0" lang="cs-CZ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179512" y="2204864"/>
            <a:ext cx="4608512" cy="676672"/>
          </a:xfrm>
          <a:prstGeom prst="rect">
            <a:avLst/>
          </a:prstGeom>
        </p:spPr>
        <p:txBody>
          <a:bodyPr vert="horz">
            <a:normAutofit fontScale="70000" lnSpcReduction="20000"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cs-CZ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Slouží k mechanickému upevnění všech ostatních částí.</a:t>
            </a:r>
            <a:endParaRPr kumimoji="0" lang="cs-CZ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" name="Picture 2" descr="C:\Users\Hanka\AppData\Local\Microsoft\Windows\Temporary Internet Files\Content.IE5\7BTEBE90\MC90033439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5517232"/>
            <a:ext cx="1057046" cy="1019556"/>
          </a:xfrm>
          <a:prstGeom prst="rect">
            <a:avLst/>
          </a:prstGeom>
          <a:noFill/>
        </p:spPr>
      </p:pic>
      <p:sp>
        <p:nvSpPr>
          <p:cNvPr id="10" name="Zástupný symbol pro obsah 2"/>
          <p:cNvSpPr txBox="1">
            <a:spLocks/>
          </p:cNvSpPr>
          <p:nvPr/>
        </p:nvSpPr>
        <p:spPr>
          <a:xfrm>
            <a:off x="1259632" y="5589240"/>
            <a:ext cx="3600400" cy="676672"/>
          </a:xfrm>
          <a:prstGeom prst="rect">
            <a:avLst/>
          </a:prstGeom>
        </p:spPr>
        <p:txBody>
          <a:bodyPr vert="horz">
            <a:normAutofit fontScale="55000" lnSpcReduction="20000"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cs-CZ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Ajťáci</a:t>
            </a:r>
            <a:r>
              <a:rPr lang="cs-CZ" sz="3000" dirty="0" smtClean="0"/>
              <a:t> počítačovou skříň slangově nazývají case (</a:t>
            </a:r>
            <a:r>
              <a:rPr lang="cs-CZ" sz="3000" dirty="0" err="1" smtClean="0"/>
              <a:t>kejs</a:t>
            </a:r>
            <a:r>
              <a:rPr lang="cs-CZ" sz="3000" dirty="0" smtClean="0"/>
              <a:t>).</a:t>
            </a:r>
            <a:endParaRPr kumimoji="0" lang="cs-CZ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0" y="2780928"/>
            <a:ext cx="4572000" cy="1027544"/>
          </a:xfrm>
          <a:prstGeom prst="rect">
            <a:avLst/>
          </a:prstGeom>
        </p:spPr>
        <p:txBody>
          <a:bodyPr vert="horz" lIns="45720" rIns="45720" anchor="t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600" b="1" i="0" u="none" strike="noStrike" kern="1200" cap="all" spc="0" normalizeH="0" baseline="0" noProof="0" dirty="0" smtClean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Napájecí zdroj</a:t>
            </a:r>
            <a:endParaRPr kumimoji="0" lang="cs-CZ" sz="4600" b="1" i="0" u="none" strike="noStrike" kern="1200" cap="all" spc="0" normalizeH="0" baseline="0" noProof="0" dirty="0">
              <a:ln w="5000" cmpd="sng">
                <a:solidFill>
                  <a:schemeClr val="accent1">
                    <a:tint val="80000"/>
                    <a:shade val="99000"/>
                    <a:satMod val="50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63000"/>
                      <a:satMod val="255000"/>
                    </a:schemeClr>
                  </a:gs>
                  <a:gs pos="9000">
                    <a:schemeClr val="accent1">
                      <a:tint val="63000"/>
                      <a:satMod val="255000"/>
                    </a:schemeClr>
                  </a:gs>
                  <a:gs pos="53000">
                    <a:schemeClr val="accent1">
                      <a:shade val="60000"/>
                      <a:satMod val="100000"/>
                    </a:schemeClr>
                  </a:gs>
                  <a:gs pos="90000">
                    <a:schemeClr val="accent1">
                      <a:tint val="63000"/>
                      <a:satMod val="255000"/>
                    </a:schemeClr>
                  </a:gs>
                  <a:gs pos="100000">
                    <a:schemeClr val="accent1">
                      <a:tint val="63000"/>
                      <a:satMod val="255000"/>
                    </a:schemeClr>
                  </a:gs>
                </a:gsLst>
                <a:lin ang="5400000"/>
              </a:gradFill>
              <a:effectLst>
                <a:outerShdw blurRad="50800" dist="38100" dir="5400000" algn="t" rotWithShape="0">
                  <a:prstClr val="black">
                    <a:alpha val="50000"/>
                  </a:prst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0" y="3501008"/>
            <a:ext cx="4716016" cy="648072"/>
          </a:xfrm>
          <a:prstGeom prst="rect">
            <a:avLst/>
          </a:prstGeom>
        </p:spPr>
        <p:txBody>
          <a:bodyPr vert="horz">
            <a:normAutofit fontScale="70000" lnSpcReduction="20000"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lang="cs-CZ" sz="3000" noProof="0" dirty="0" smtClean="0"/>
              <a:t>Napájí všechny části PC elektrickou energii.</a:t>
            </a:r>
            <a:endParaRPr kumimoji="0" lang="cs-CZ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170" name="Picture 2" descr="http://www.pf.jcu.cz/stru/katedry/fyzika/prof/Tesar/diplomky/pruvodce_hw/seznam/obrazky/skrin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1124744"/>
            <a:ext cx="3182935" cy="432048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0" y="188640"/>
            <a:ext cx="5292424" cy="10275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600" b="1" cap="all" dirty="0" smtClean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+mj-lt"/>
                <a:ea typeface="+mj-ea"/>
                <a:cs typeface="+mj-cs"/>
              </a:rPr>
              <a:t>Základní deska</a:t>
            </a:r>
            <a:endParaRPr lang="cs-CZ" sz="4600" b="1" cap="all" dirty="0">
              <a:ln w="5000" cmpd="sng">
                <a:solidFill>
                  <a:schemeClr val="accent1">
                    <a:tint val="80000"/>
                    <a:shade val="99000"/>
                    <a:satMod val="50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63000"/>
                      <a:satMod val="255000"/>
                    </a:schemeClr>
                  </a:gs>
                  <a:gs pos="9000">
                    <a:schemeClr val="accent1">
                      <a:tint val="63000"/>
                      <a:satMod val="255000"/>
                    </a:schemeClr>
                  </a:gs>
                  <a:gs pos="53000">
                    <a:schemeClr val="accent1">
                      <a:shade val="60000"/>
                      <a:satMod val="100000"/>
                    </a:schemeClr>
                  </a:gs>
                  <a:gs pos="90000">
                    <a:schemeClr val="accent1">
                      <a:tint val="63000"/>
                      <a:satMod val="255000"/>
                    </a:schemeClr>
                  </a:gs>
                  <a:gs pos="100000">
                    <a:schemeClr val="accent1">
                      <a:tint val="63000"/>
                      <a:satMod val="255000"/>
                    </a:schemeClr>
                  </a:gs>
                </a:gsLst>
                <a:lin ang="5400000"/>
              </a:gradFill>
              <a:effectLst>
                <a:outerShdw blurRad="50800" dist="38100" dir="5400000" algn="t" rotWithShape="0">
                  <a:prstClr val="black">
                    <a:alpha val="50000"/>
                  </a:prst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0" y="2492896"/>
            <a:ext cx="5040560" cy="864096"/>
          </a:xfrm>
          <a:prstGeom prst="rect">
            <a:avLst/>
          </a:prstGeom>
        </p:spPr>
        <p:txBody>
          <a:bodyPr vert="horz">
            <a:normAutofit fontScale="70000" lnSpcReduction="20000"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lang="cs-CZ" sz="3000" dirty="0" smtClean="0"/>
              <a:t>Obsahuje sběrnice, na které se připojují další části PC, jako operační paměť, grafická a síťová karta atd.</a:t>
            </a:r>
            <a:endParaRPr kumimoji="0" lang="cs-CZ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0" y="1484784"/>
            <a:ext cx="4608512" cy="676672"/>
          </a:xfrm>
          <a:prstGeom prst="rect">
            <a:avLst/>
          </a:prstGeom>
        </p:spPr>
        <p:txBody>
          <a:bodyPr vert="horz">
            <a:normAutofit fontScale="77500" lnSpcReduction="20000"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cs-CZ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Je na ní patice,</a:t>
            </a:r>
            <a:r>
              <a:rPr kumimoji="0" lang="cs-CZ" sz="3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do které se zasouvá procesor.</a:t>
            </a:r>
            <a:endParaRPr kumimoji="0" lang="cs-CZ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Picture 2" descr="C:\Users\Hanka\AppData\Local\Microsoft\Windows\Temporary Internet Files\Content.IE5\7BTEBE90\MC90033439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5517232"/>
            <a:ext cx="1057046" cy="1019556"/>
          </a:xfrm>
          <a:prstGeom prst="rect">
            <a:avLst/>
          </a:prstGeom>
          <a:noFill/>
        </p:spPr>
      </p:pic>
      <p:sp>
        <p:nvSpPr>
          <p:cNvPr id="7" name="Zástupný symbol pro obsah 2"/>
          <p:cNvSpPr txBox="1">
            <a:spLocks/>
          </p:cNvSpPr>
          <p:nvPr/>
        </p:nvSpPr>
        <p:spPr>
          <a:xfrm>
            <a:off x="1259632" y="5589240"/>
            <a:ext cx="4464496" cy="864096"/>
          </a:xfrm>
          <a:prstGeom prst="rect">
            <a:avLst/>
          </a:prstGeom>
        </p:spPr>
        <p:txBody>
          <a:bodyPr vert="horz">
            <a:normAutofit fontScale="55000" lnSpcReduction="20000"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cs-CZ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Patice je vlastně </a:t>
            </a:r>
            <a:r>
              <a:rPr kumimoji="0" lang="cs-CZ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takový velký </a:t>
            </a:r>
            <a:r>
              <a:rPr kumimoji="0" lang="cs-CZ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konektor.</a:t>
            </a:r>
          </a:p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lang="cs-CZ" sz="3000" dirty="0" smtClean="0"/>
              <a:t>Sběrnice jsou plošné spoje uvnitř desky.</a:t>
            </a:r>
            <a:endParaRPr kumimoji="0" lang="cs-CZ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51" name="Picture 3" descr="C:\Users\Hanka\AppData\Local\Microsoft\Windows\Temporary Internet Files\Content.IE5\VZUY0QLD\MP90040214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1628800"/>
            <a:ext cx="3694176" cy="3096344"/>
          </a:xfrm>
          <a:prstGeom prst="rect">
            <a:avLst/>
          </a:prstGeom>
          <a:noFill/>
        </p:spPr>
      </p:pic>
      <p:cxnSp>
        <p:nvCxnSpPr>
          <p:cNvPr id="13" name="Přímá spojovací šipka 12"/>
          <p:cNvCxnSpPr/>
          <p:nvPr/>
        </p:nvCxnSpPr>
        <p:spPr>
          <a:xfrm>
            <a:off x="2411760" y="1772816"/>
            <a:ext cx="3816424" cy="15841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1547664" y="1772816"/>
            <a:ext cx="9361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0" y="188640"/>
            <a:ext cx="5292424" cy="10275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600" b="1" cap="all" dirty="0" smtClean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+mj-lt"/>
                <a:ea typeface="+mj-ea"/>
                <a:cs typeface="+mj-cs"/>
              </a:rPr>
              <a:t>Procesor CPU</a:t>
            </a:r>
            <a:endParaRPr lang="cs-CZ" sz="4600" b="1" cap="all" dirty="0">
              <a:ln w="5000" cmpd="sng">
                <a:solidFill>
                  <a:schemeClr val="accent1">
                    <a:tint val="80000"/>
                    <a:shade val="99000"/>
                    <a:satMod val="50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63000"/>
                      <a:satMod val="255000"/>
                    </a:schemeClr>
                  </a:gs>
                  <a:gs pos="9000">
                    <a:schemeClr val="accent1">
                      <a:tint val="63000"/>
                      <a:satMod val="255000"/>
                    </a:schemeClr>
                  </a:gs>
                  <a:gs pos="53000">
                    <a:schemeClr val="accent1">
                      <a:shade val="60000"/>
                      <a:satMod val="100000"/>
                    </a:schemeClr>
                  </a:gs>
                  <a:gs pos="90000">
                    <a:schemeClr val="accent1">
                      <a:tint val="63000"/>
                      <a:satMod val="255000"/>
                    </a:schemeClr>
                  </a:gs>
                  <a:gs pos="100000">
                    <a:schemeClr val="accent1">
                      <a:tint val="63000"/>
                      <a:satMod val="255000"/>
                    </a:schemeClr>
                  </a:gs>
                </a:gsLst>
                <a:lin ang="5400000"/>
              </a:gradFill>
              <a:effectLst>
                <a:outerShdw blurRad="50800" dist="38100" dir="5400000" algn="t" rotWithShape="0">
                  <a:prstClr val="black">
                    <a:alpha val="50000"/>
                  </a:prst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1763688" y="5589240"/>
            <a:ext cx="4032448" cy="676672"/>
          </a:xfrm>
          <a:prstGeom prst="rect">
            <a:avLst/>
          </a:prstGeom>
        </p:spPr>
        <p:txBody>
          <a:bodyPr vert="horz">
            <a:normAutofit fontScale="77500" lnSpcReduction="20000"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cs-CZ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Je mozek </a:t>
            </a:r>
            <a:r>
              <a:rPr lang="cs-CZ" sz="3000" dirty="0" smtClean="0"/>
              <a:t>PC a dělá všechnu práci.</a:t>
            </a:r>
            <a:endParaRPr kumimoji="0" lang="cs-CZ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0" y="1124744"/>
            <a:ext cx="4608512" cy="676672"/>
          </a:xfrm>
          <a:prstGeom prst="rect">
            <a:avLst/>
          </a:prstGeom>
        </p:spPr>
        <p:txBody>
          <a:bodyPr vert="horz">
            <a:normAutofit fontScale="77500" lnSpcReduction="20000"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cs-CZ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Procesor vykonává instrukce, které mu předepisuje program.</a:t>
            </a:r>
            <a:endParaRPr kumimoji="0" lang="cs-CZ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Picture 2" descr="C:\Users\Hanka\AppData\Local\Microsoft\Windows\Temporary Internet Files\Content.IE5\7BTEBE90\MC90033439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5517232"/>
            <a:ext cx="1057046" cy="1019556"/>
          </a:xfrm>
          <a:prstGeom prst="rect">
            <a:avLst/>
          </a:prstGeom>
          <a:noFill/>
        </p:spPr>
      </p:pic>
      <p:pic>
        <p:nvPicPr>
          <p:cNvPr id="3084" name="Picture 12" descr="http://www.freewebs.com/computingstudies/S1_UT_Systems/images/pic0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1844824"/>
            <a:ext cx="4762500" cy="3571875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0" y="188640"/>
            <a:ext cx="5292424" cy="10275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600" b="1" cap="all" dirty="0" smtClean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+mj-lt"/>
                <a:ea typeface="+mj-ea"/>
                <a:cs typeface="+mj-cs"/>
              </a:rPr>
              <a:t>Operační paměť</a:t>
            </a:r>
            <a:endParaRPr lang="cs-CZ" sz="4600" b="1" cap="all" dirty="0">
              <a:ln w="5000" cmpd="sng">
                <a:solidFill>
                  <a:schemeClr val="accent1">
                    <a:tint val="80000"/>
                    <a:shade val="99000"/>
                    <a:satMod val="50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63000"/>
                      <a:satMod val="255000"/>
                    </a:schemeClr>
                  </a:gs>
                  <a:gs pos="9000">
                    <a:schemeClr val="accent1">
                      <a:tint val="63000"/>
                      <a:satMod val="255000"/>
                    </a:schemeClr>
                  </a:gs>
                  <a:gs pos="53000">
                    <a:schemeClr val="accent1">
                      <a:shade val="60000"/>
                      <a:satMod val="100000"/>
                    </a:schemeClr>
                  </a:gs>
                  <a:gs pos="90000">
                    <a:schemeClr val="accent1">
                      <a:tint val="63000"/>
                      <a:satMod val="255000"/>
                    </a:schemeClr>
                  </a:gs>
                  <a:gs pos="100000">
                    <a:schemeClr val="accent1">
                      <a:tint val="63000"/>
                      <a:satMod val="255000"/>
                    </a:schemeClr>
                  </a:gs>
                </a:gsLst>
                <a:lin ang="5400000"/>
              </a:gradFill>
              <a:effectLst>
                <a:outerShdw blurRad="50800" dist="38100" dir="5400000" algn="t" rotWithShape="0">
                  <a:prstClr val="black">
                    <a:alpha val="50000"/>
                  </a:prst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0" y="1556792"/>
            <a:ext cx="4608512" cy="676672"/>
          </a:xfrm>
          <a:prstGeom prst="rect">
            <a:avLst/>
          </a:prstGeom>
        </p:spPr>
        <p:txBody>
          <a:bodyPr vert="horz">
            <a:normAutofit fontScale="70000" lnSpcReduction="20000"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lang="cs-CZ" sz="3000" dirty="0" smtClean="0"/>
              <a:t>Slouží k uchování všech dat, se kterými procesor právě pracuje.</a:t>
            </a:r>
            <a:endParaRPr kumimoji="0" lang="cs-CZ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179512" y="2204864"/>
            <a:ext cx="4608512" cy="676672"/>
          </a:xfrm>
          <a:prstGeom prst="rect">
            <a:avLst/>
          </a:prstGeom>
        </p:spPr>
        <p:txBody>
          <a:bodyPr vert="horz">
            <a:normAutofit fontScale="77500" lnSpcReduction="20000"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lang="cs-CZ" sz="3000" dirty="0" smtClean="0"/>
              <a:t>Vypnutím napájení se všechny data smažou.</a:t>
            </a:r>
            <a:endParaRPr kumimoji="0" lang="cs-CZ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Picture 2" descr="C:\Users\Hanka\AppData\Local\Microsoft\Windows\Temporary Internet Files\Content.IE5\7BTEBE90\MC90033439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5517232"/>
            <a:ext cx="1057046" cy="1019556"/>
          </a:xfrm>
          <a:prstGeom prst="rect">
            <a:avLst/>
          </a:prstGeom>
          <a:noFill/>
        </p:spPr>
      </p:pic>
      <p:sp>
        <p:nvSpPr>
          <p:cNvPr id="8" name="Zástupný symbol pro obsah 2"/>
          <p:cNvSpPr txBox="1">
            <a:spLocks/>
          </p:cNvSpPr>
          <p:nvPr/>
        </p:nvSpPr>
        <p:spPr>
          <a:xfrm>
            <a:off x="1259632" y="5589240"/>
            <a:ext cx="3600400" cy="676672"/>
          </a:xfrm>
          <a:prstGeom prst="rect">
            <a:avLst/>
          </a:prstGeom>
        </p:spPr>
        <p:txBody>
          <a:bodyPr vert="horz">
            <a:normAutofit fontScale="77500" lnSpcReduction="20000"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lang="cs-CZ" sz="3000" dirty="0" smtClean="0"/>
              <a:t>Operační paměti se říká RAM - </a:t>
            </a:r>
            <a:r>
              <a:rPr lang="cs-CZ" sz="3000" dirty="0" err="1" smtClean="0"/>
              <a:t>ramka</a:t>
            </a:r>
            <a:r>
              <a:rPr lang="cs-CZ" sz="3000" dirty="0" smtClean="0"/>
              <a:t>.</a:t>
            </a:r>
            <a:endParaRPr kumimoji="0" lang="cs-CZ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8436" name="Picture 4" descr="http://timetobleed.com/images/memor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1916832"/>
            <a:ext cx="2857500" cy="285750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0" y="188640"/>
            <a:ext cx="5292424" cy="1027544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0"/>
              </a:spcBef>
            </a:pPr>
            <a:r>
              <a:rPr lang="cs-CZ" sz="4600" b="1" cap="all" dirty="0" smtClean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+mj-lt"/>
                <a:ea typeface="+mj-ea"/>
                <a:cs typeface="+mj-cs"/>
              </a:rPr>
              <a:t>Grafická karta</a:t>
            </a:r>
            <a:endParaRPr lang="cs-CZ" sz="4600" b="1" cap="all" dirty="0">
              <a:ln w="5000" cmpd="sng">
                <a:solidFill>
                  <a:schemeClr val="accent1">
                    <a:tint val="80000"/>
                    <a:shade val="99000"/>
                    <a:satMod val="50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63000"/>
                      <a:satMod val="255000"/>
                    </a:schemeClr>
                  </a:gs>
                  <a:gs pos="9000">
                    <a:schemeClr val="accent1">
                      <a:tint val="63000"/>
                      <a:satMod val="255000"/>
                    </a:schemeClr>
                  </a:gs>
                  <a:gs pos="53000">
                    <a:schemeClr val="accent1">
                      <a:shade val="60000"/>
                      <a:satMod val="100000"/>
                    </a:schemeClr>
                  </a:gs>
                  <a:gs pos="90000">
                    <a:schemeClr val="accent1">
                      <a:tint val="63000"/>
                      <a:satMod val="255000"/>
                    </a:schemeClr>
                  </a:gs>
                  <a:gs pos="100000">
                    <a:schemeClr val="accent1">
                      <a:tint val="63000"/>
                      <a:satMod val="255000"/>
                    </a:schemeClr>
                  </a:gs>
                </a:gsLst>
                <a:lin ang="5400000"/>
              </a:gradFill>
              <a:effectLst>
                <a:outerShdw blurRad="50800" dist="38100" dir="5400000" algn="t" rotWithShape="0">
                  <a:prstClr val="black">
                    <a:alpha val="50000"/>
                  </a:prst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0" y="1556792"/>
            <a:ext cx="4608512" cy="676672"/>
          </a:xfrm>
          <a:prstGeom prst="rect">
            <a:avLst/>
          </a:prstGeom>
        </p:spPr>
        <p:txBody>
          <a:bodyPr vert="horz">
            <a:normAutofit fontScale="77500" lnSpcReduction="20000"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lang="cs-CZ" sz="3000" dirty="0" smtClean="0"/>
              <a:t>Slouží k výpočtu obrazu, který se zobrazí na monitoru.</a:t>
            </a:r>
            <a:endParaRPr kumimoji="0" lang="cs-CZ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0" y="2852936"/>
            <a:ext cx="4608512" cy="676672"/>
          </a:xfrm>
          <a:prstGeom prst="rect">
            <a:avLst/>
          </a:prstGeom>
        </p:spPr>
        <p:txBody>
          <a:bodyPr vert="horz">
            <a:normAutofit fontScale="77500" lnSpcReduction="20000"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lang="cs-CZ" sz="3000" dirty="0" smtClean="0"/>
              <a:t>Slouží k vytvoření zvukového signálu pro reproduktory. </a:t>
            </a:r>
            <a:endParaRPr kumimoji="0" lang="cs-CZ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Picture 2" descr="C:\Users\Hanka\AppData\Local\Microsoft\Windows\Temporary Internet Files\Content.IE5\7BTEBE90\MC90033439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5517232"/>
            <a:ext cx="1057046" cy="1019556"/>
          </a:xfrm>
          <a:prstGeom prst="rect">
            <a:avLst/>
          </a:prstGeom>
          <a:noFill/>
        </p:spPr>
      </p:pic>
      <p:sp>
        <p:nvSpPr>
          <p:cNvPr id="8" name="Nadpis 1"/>
          <p:cNvSpPr txBox="1">
            <a:spLocks/>
          </p:cNvSpPr>
          <p:nvPr/>
        </p:nvSpPr>
        <p:spPr>
          <a:xfrm>
            <a:off x="0" y="3717032"/>
            <a:ext cx="5292424" cy="10275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600" b="1" cap="all" dirty="0" smtClean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+mj-lt"/>
                <a:ea typeface="+mj-ea"/>
                <a:cs typeface="+mj-cs"/>
              </a:rPr>
              <a:t>Síťová karta</a:t>
            </a:r>
            <a:endParaRPr lang="cs-CZ" sz="4600" b="1" cap="all" dirty="0">
              <a:ln w="5000" cmpd="sng">
                <a:solidFill>
                  <a:schemeClr val="accent1">
                    <a:tint val="80000"/>
                    <a:shade val="99000"/>
                    <a:satMod val="50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63000"/>
                      <a:satMod val="255000"/>
                    </a:schemeClr>
                  </a:gs>
                  <a:gs pos="9000">
                    <a:schemeClr val="accent1">
                      <a:tint val="63000"/>
                      <a:satMod val="255000"/>
                    </a:schemeClr>
                  </a:gs>
                  <a:gs pos="53000">
                    <a:schemeClr val="accent1">
                      <a:shade val="60000"/>
                      <a:satMod val="100000"/>
                    </a:schemeClr>
                  </a:gs>
                  <a:gs pos="90000">
                    <a:schemeClr val="accent1">
                      <a:tint val="63000"/>
                      <a:satMod val="255000"/>
                    </a:schemeClr>
                  </a:gs>
                  <a:gs pos="100000">
                    <a:schemeClr val="accent1">
                      <a:tint val="63000"/>
                      <a:satMod val="255000"/>
                    </a:schemeClr>
                  </a:gs>
                </a:gsLst>
                <a:lin ang="5400000"/>
              </a:gradFill>
              <a:effectLst>
                <a:outerShdw blurRad="50800" dist="38100" dir="5400000" algn="t" rotWithShape="0">
                  <a:prstClr val="black">
                    <a:alpha val="50000"/>
                  </a:prst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9" name="Nadpis 1"/>
          <p:cNvSpPr txBox="1">
            <a:spLocks/>
          </p:cNvSpPr>
          <p:nvPr/>
        </p:nvSpPr>
        <p:spPr>
          <a:xfrm>
            <a:off x="0" y="2060848"/>
            <a:ext cx="5292424" cy="10275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600" b="1" cap="all" dirty="0" smtClean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+mj-lt"/>
                <a:ea typeface="+mj-ea"/>
                <a:cs typeface="+mj-cs"/>
              </a:rPr>
              <a:t>Zvuková karta</a:t>
            </a:r>
            <a:endParaRPr lang="cs-CZ" sz="4600" b="1" cap="all" dirty="0">
              <a:ln w="5000" cmpd="sng">
                <a:solidFill>
                  <a:schemeClr val="accent1">
                    <a:tint val="80000"/>
                    <a:shade val="99000"/>
                    <a:satMod val="50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63000"/>
                      <a:satMod val="255000"/>
                    </a:schemeClr>
                  </a:gs>
                  <a:gs pos="9000">
                    <a:schemeClr val="accent1">
                      <a:tint val="63000"/>
                      <a:satMod val="255000"/>
                    </a:schemeClr>
                  </a:gs>
                  <a:gs pos="53000">
                    <a:schemeClr val="accent1">
                      <a:shade val="60000"/>
                      <a:satMod val="100000"/>
                    </a:schemeClr>
                  </a:gs>
                  <a:gs pos="90000">
                    <a:schemeClr val="accent1">
                      <a:tint val="63000"/>
                      <a:satMod val="255000"/>
                    </a:schemeClr>
                  </a:gs>
                  <a:gs pos="100000">
                    <a:schemeClr val="accent1">
                      <a:tint val="63000"/>
                      <a:satMod val="255000"/>
                    </a:schemeClr>
                  </a:gs>
                </a:gsLst>
                <a:lin ang="5400000"/>
              </a:gradFill>
              <a:effectLst>
                <a:outerShdw blurRad="50800" dist="38100" dir="5400000" algn="t" rotWithShape="0">
                  <a:prstClr val="black">
                    <a:alpha val="50000"/>
                  </a:prst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0" y="4437112"/>
            <a:ext cx="4608512" cy="676672"/>
          </a:xfrm>
          <a:prstGeom prst="rect">
            <a:avLst/>
          </a:prstGeom>
        </p:spPr>
        <p:txBody>
          <a:bodyPr vert="horz">
            <a:normAutofit fontScale="77500" lnSpcReduction="20000"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lang="cs-CZ" sz="3000" dirty="0" smtClean="0"/>
              <a:t>Slouží k připojení PC </a:t>
            </a:r>
            <a:r>
              <a:rPr lang="cs-CZ" sz="3000" dirty="0" smtClean="0"/>
              <a:t>a </a:t>
            </a:r>
            <a:r>
              <a:rPr lang="cs-CZ" sz="3000" dirty="0" smtClean="0"/>
              <a:t>ke komunikaci v rámci PC sítě. </a:t>
            </a:r>
            <a:endParaRPr kumimoji="0" lang="cs-CZ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9458" name="Picture 2" descr="http://3.bp.blogspot.com/_IawOjqDZ5s4/TLL_tqKBTuI/AAAAAAAAABI/El1Rp9LswWI/s1600/GrafickaKart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188640"/>
            <a:ext cx="3856656" cy="3096344"/>
          </a:xfrm>
          <a:prstGeom prst="rect">
            <a:avLst/>
          </a:prstGeom>
          <a:noFill/>
        </p:spPr>
      </p:pic>
      <p:sp>
        <p:nvSpPr>
          <p:cNvPr id="12" name="Zástupný symbol pro obsah 2"/>
          <p:cNvSpPr txBox="1">
            <a:spLocks/>
          </p:cNvSpPr>
          <p:nvPr/>
        </p:nvSpPr>
        <p:spPr>
          <a:xfrm>
            <a:off x="1691680" y="5661248"/>
            <a:ext cx="4608512" cy="676672"/>
          </a:xfrm>
          <a:prstGeom prst="rect">
            <a:avLst/>
          </a:prstGeom>
        </p:spPr>
        <p:txBody>
          <a:bodyPr vert="horz">
            <a:normAutofit fontScale="77500" lnSpcReduction="20000"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lang="cs-CZ" sz="3000" dirty="0" smtClean="0"/>
              <a:t>Síťová a zvuková karta bývají součástí základní desky. </a:t>
            </a:r>
            <a:endParaRPr kumimoji="0" lang="cs-CZ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0" y="3212976"/>
            <a:ext cx="5940152" cy="1027544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0"/>
              </a:spcBef>
            </a:pPr>
            <a:r>
              <a:rPr lang="cs-CZ" sz="4600" b="1" cap="all" dirty="0" smtClean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+mj-lt"/>
                <a:ea typeface="+mj-ea"/>
                <a:cs typeface="+mj-cs"/>
              </a:rPr>
              <a:t>Optická mechanika</a:t>
            </a:r>
            <a:endParaRPr lang="cs-CZ" sz="4600" b="1" cap="all" dirty="0">
              <a:ln w="5000" cmpd="sng">
                <a:solidFill>
                  <a:schemeClr val="accent1">
                    <a:tint val="80000"/>
                    <a:shade val="99000"/>
                    <a:satMod val="50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63000"/>
                      <a:satMod val="255000"/>
                    </a:schemeClr>
                  </a:gs>
                  <a:gs pos="9000">
                    <a:schemeClr val="accent1">
                      <a:tint val="63000"/>
                      <a:satMod val="255000"/>
                    </a:schemeClr>
                  </a:gs>
                  <a:gs pos="53000">
                    <a:schemeClr val="accent1">
                      <a:shade val="60000"/>
                      <a:satMod val="100000"/>
                    </a:schemeClr>
                  </a:gs>
                  <a:gs pos="90000">
                    <a:schemeClr val="accent1">
                      <a:tint val="63000"/>
                      <a:satMod val="255000"/>
                    </a:schemeClr>
                  </a:gs>
                  <a:gs pos="100000">
                    <a:schemeClr val="accent1">
                      <a:tint val="63000"/>
                      <a:satMod val="255000"/>
                    </a:schemeClr>
                  </a:gs>
                </a:gsLst>
                <a:lin ang="5400000"/>
              </a:gradFill>
              <a:effectLst>
                <a:outerShdw blurRad="50800" dist="38100" dir="5400000" algn="t" rotWithShape="0">
                  <a:prstClr val="black">
                    <a:alpha val="50000"/>
                  </a:prst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0" y="2348880"/>
            <a:ext cx="4608512" cy="676672"/>
          </a:xfrm>
          <a:prstGeom prst="rect">
            <a:avLst/>
          </a:prstGeom>
        </p:spPr>
        <p:txBody>
          <a:bodyPr vert="horz">
            <a:normAutofit fontScale="77500" lnSpcReduction="20000"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lang="cs-CZ" sz="3000" dirty="0" smtClean="0"/>
              <a:t>Je mnohem pomalejší než operační paměť.</a:t>
            </a:r>
            <a:endParaRPr kumimoji="0" lang="cs-CZ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0" y="1628800"/>
            <a:ext cx="4608512" cy="676672"/>
          </a:xfrm>
          <a:prstGeom prst="rect">
            <a:avLst/>
          </a:prstGeom>
        </p:spPr>
        <p:txBody>
          <a:bodyPr vert="horz">
            <a:normAutofit fontScale="77500" lnSpcReduction="20000"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lang="cs-CZ" sz="3000" dirty="0" smtClean="0"/>
              <a:t>Data se nesmažou po vypnutí napájení.</a:t>
            </a:r>
            <a:endParaRPr kumimoji="0" lang="cs-CZ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Picture 2" descr="C:\Users\Hanka\AppData\Local\Microsoft\Windows\Temporary Internet Files\Content.IE5\7BTEBE90\MC90033439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5517232"/>
            <a:ext cx="1057046" cy="1019556"/>
          </a:xfrm>
          <a:prstGeom prst="rect">
            <a:avLst/>
          </a:prstGeom>
          <a:noFill/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0" y="0"/>
            <a:ext cx="5292424" cy="1027544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600" b="1" cap="all" dirty="0" smtClean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+mj-lt"/>
                <a:ea typeface="+mj-ea"/>
                <a:cs typeface="+mj-cs"/>
              </a:rPr>
              <a:t>Pevný disk</a:t>
            </a:r>
            <a:endParaRPr lang="cs-CZ" sz="4600" b="1" cap="all" dirty="0">
              <a:ln w="5000" cmpd="sng">
                <a:solidFill>
                  <a:schemeClr val="accent1">
                    <a:tint val="80000"/>
                    <a:shade val="99000"/>
                    <a:satMod val="50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63000"/>
                      <a:satMod val="255000"/>
                    </a:schemeClr>
                  </a:gs>
                  <a:gs pos="9000">
                    <a:schemeClr val="accent1">
                      <a:tint val="63000"/>
                      <a:satMod val="255000"/>
                    </a:schemeClr>
                  </a:gs>
                  <a:gs pos="53000">
                    <a:schemeClr val="accent1">
                      <a:shade val="60000"/>
                      <a:satMod val="100000"/>
                    </a:schemeClr>
                  </a:gs>
                  <a:gs pos="90000">
                    <a:schemeClr val="accent1">
                      <a:tint val="63000"/>
                      <a:satMod val="255000"/>
                    </a:schemeClr>
                  </a:gs>
                  <a:gs pos="100000">
                    <a:schemeClr val="accent1">
                      <a:tint val="63000"/>
                      <a:satMod val="255000"/>
                    </a:schemeClr>
                  </a:gs>
                </a:gsLst>
                <a:lin ang="5400000"/>
              </a:gradFill>
              <a:effectLst>
                <a:outerShdw blurRad="50800" dist="38100" dir="5400000" algn="t" rotWithShape="0">
                  <a:prstClr val="black">
                    <a:alpha val="50000"/>
                  </a:prst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0" name="Zástupný symbol pro obsah 2"/>
          <p:cNvSpPr txBox="1">
            <a:spLocks/>
          </p:cNvSpPr>
          <p:nvPr/>
        </p:nvSpPr>
        <p:spPr>
          <a:xfrm>
            <a:off x="1691680" y="5661248"/>
            <a:ext cx="4608512" cy="676672"/>
          </a:xfrm>
          <a:prstGeom prst="rect">
            <a:avLst/>
          </a:prstGeom>
        </p:spPr>
        <p:txBody>
          <a:bodyPr vert="horz">
            <a:normAutofit fontScale="62500" lnSpcReduction="20000"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lang="cs-CZ" sz="3000" dirty="0" smtClean="0"/>
              <a:t>Na CD uložíš 0,7 GB, na DVD až 9,2 GB a na BD dokonce až 50 GB. </a:t>
            </a:r>
            <a:endParaRPr kumimoji="0" lang="cs-CZ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Zástupný symbol pro obsah 2"/>
          <p:cNvSpPr txBox="1">
            <a:spLocks/>
          </p:cNvSpPr>
          <p:nvPr/>
        </p:nvSpPr>
        <p:spPr>
          <a:xfrm>
            <a:off x="0" y="980728"/>
            <a:ext cx="4608512" cy="676672"/>
          </a:xfrm>
          <a:prstGeom prst="rect">
            <a:avLst/>
          </a:prstGeom>
        </p:spPr>
        <p:txBody>
          <a:bodyPr vert="horz">
            <a:normAutofit fontScale="77500" lnSpcReduction="20000"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lang="cs-CZ" sz="3000" dirty="0" smtClean="0"/>
              <a:t>Slouží k trvalému ukládání dat.</a:t>
            </a:r>
            <a:endParaRPr kumimoji="0" lang="cs-CZ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Zástupný symbol pro obsah 2"/>
          <p:cNvSpPr txBox="1">
            <a:spLocks/>
          </p:cNvSpPr>
          <p:nvPr/>
        </p:nvSpPr>
        <p:spPr>
          <a:xfrm>
            <a:off x="0" y="4725144"/>
            <a:ext cx="4608512" cy="676672"/>
          </a:xfrm>
          <a:prstGeom prst="rect">
            <a:avLst/>
          </a:prstGeom>
        </p:spPr>
        <p:txBody>
          <a:bodyPr vert="horz">
            <a:normAutofit fontScale="62500" lnSpcReduction="20000"/>
          </a:bodyPr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lang="cs-CZ" sz="3000" dirty="0" smtClean="0"/>
              <a:t>Slouží ke čtení i zápisu dat na optické disky jako jsou CD, DVD, </a:t>
            </a:r>
            <a:r>
              <a:rPr lang="cs-CZ" sz="3000" dirty="0" smtClean="0"/>
              <a:t>BD.</a:t>
            </a:r>
            <a:endParaRPr kumimoji="0" lang="cs-CZ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488" name="Picture 8" descr="C:\Users\Hanka\AppData\Local\Microsoft\Windows\Temporary Internet Files\Content.IE5\TAGNOITR\MC90023031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764704"/>
            <a:ext cx="4198327" cy="432048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899592" y="188640"/>
            <a:ext cx="5976664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fontAlgn="auto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cs-CZ" sz="4600" b="1" cap="all" dirty="0" smtClean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  <a:latin typeface="+mj-lt"/>
                <a:ea typeface="+mj-ea"/>
                <a:cs typeface="+mj-cs"/>
              </a:rPr>
              <a:t>Použité zdroje:</a:t>
            </a:r>
            <a:endParaRPr lang="cs-CZ" sz="4600" b="1" cap="all" dirty="0">
              <a:ln w="5000" cmpd="sng">
                <a:solidFill>
                  <a:schemeClr val="accent1">
                    <a:tint val="80000"/>
                    <a:shade val="99000"/>
                    <a:satMod val="50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63000"/>
                      <a:satMod val="255000"/>
                    </a:schemeClr>
                  </a:gs>
                  <a:gs pos="9000">
                    <a:schemeClr val="accent1">
                      <a:tint val="63000"/>
                      <a:satMod val="255000"/>
                    </a:schemeClr>
                  </a:gs>
                  <a:gs pos="53000">
                    <a:schemeClr val="accent1">
                      <a:shade val="60000"/>
                      <a:satMod val="100000"/>
                    </a:schemeClr>
                  </a:gs>
                  <a:gs pos="90000">
                    <a:schemeClr val="accent1">
                      <a:tint val="63000"/>
                      <a:satMod val="255000"/>
                    </a:schemeClr>
                  </a:gs>
                  <a:gs pos="100000">
                    <a:schemeClr val="accent1">
                      <a:tint val="63000"/>
                      <a:satMod val="255000"/>
                    </a:schemeClr>
                  </a:gs>
                </a:gsLst>
                <a:lin ang="5400000"/>
              </a:gradFill>
              <a:effectLst>
                <a:outerShdw blurRad="50800" dist="38100" dir="5400000" algn="t" rotWithShape="0">
                  <a:prstClr val="black">
                    <a:alpha val="50000"/>
                  </a:prst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/>
        </p:nvSpPr>
        <p:spPr bwMode="auto">
          <a:xfrm>
            <a:off x="179512" y="1196752"/>
            <a:ext cx="8305800" cy="987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b" anchorCtr="0" compatLnSpc="1">
            <a:prstTxWarp prst="textNoShape">
              <a:avLst/>
            </a:prstTxWarp>
            <a:normAutofit/>
          </a:bodyPr>
          <a:lstStyle>
            <a:defPPr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defPPr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  <a:latin typeface="+mn-lt"/>
                <a:ea typeface="+mn-lt"/>
                <a:cs typeface="+mn-lt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None/>
              <a:defRPr sz="2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43D1F"/>
              </a:buClr>
              <a:buFont typeface="Wingdings 2" pitchFamily="18" charset="2"/>
              <a:buNone/>
              <a:defRPr sz="20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42469"/>
              </a:buClr>
              <a:buFont typeface="Wingdings 2" pitchFamily="18" charset="2"/>
              <a:buNone/>
              <a:defRPr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B309B"/>
              </a:buClr>
              <a:buFont typeface="Wingdings 2" pitchFamily="18" charset="2"/>
              <a:buNone/>
              <a:defRPr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indent="0" algn="ctr" eaLnBrk="1" hangingPunct="1">
              <a:buClr>
                <a:schemeClr val="accent6"/>
              </a:buClr>
              <a:buFont typeface="Wingdings 2" pitchFamily="18" charset="2"/>
              <a:buNone/>
              <a:defRPr lang="en-US" sz="1600" baseline="0" smtClean="0">
                <a:latin typeface="+mn-lt"/>
              </a:defRPr>
            </a:lvl6pPr>
            <a:lvl7pPr marL="2743200" indent="0" algn="ctr" eaLnBrk="1" hangingPunct="1">
              <a:buClr>
                <a:schemeClr val="tx2"/>
              </a:buClr>
              <a:buFont typeface="Wingdings 2" pitchFamily="18" charset="2"/>
              <a:buNone/>
              <a:defRPr lang="en-US" sz="1600" baseline="0" smtClean="0">
                <a:latin typeface="+mn-lt"/>
              </a:defRPr>
            </a:lvl7pPr>
            <a:lvl8pPr marL="3200400" indent="0" algn="ctr" eaLnBrk="1" hangingPunct="1">
              <a:buClr>
                <a:schemeClr val="accent2"/>
              </a:buClr>
              <a:buFont typeface="Wingdings 2" pitchFamily="18" charset="2"/>
              <a:buNone/>
              <a:defRPr sz="1600" baseline="0">
                <a:latin typeface="+mn-lt"/>
              </a:defRPr>
            </a:lvl8pPr>
            <a:lvl9pPr marL="3657600" indent="0" algn="ctr" eaLnBrk="1" hangingPunct="1">
              <a:buClr>
                <a:schemeClr val="accent1"/>
              </a:buClr>
              <a:buFont typeface="Wingdings 2" pitchFamily="18" charset="2"/>
              <a:buNone/>
              <a:defRPr sz="1400" baseline="0">
                <a:latin typeface="+mn-lt"/>
              </a:defRPr>
            </a:lvl9pPr>
          </a:lstStyle>
          <a:p>
            <a:pPr algn="l"/>
            <a:r>
              <a:rPr lang="cs-CZ" sz="2000" dirty="0" smtClean="0">
                <a:hlinkClick r:id="rId2"/>
              </a:rPr>
              <a:t>http://www.</a:t>
            </a:r>
            <a:r>
              <a:rPr lang="cs-CZ" sz="2000" dirty="0" err="1" smtClean="0">
                <a:hlinkClick r:id="rId2"/>
              </a:rPr>
              <a:t>wikipedia.org</a:t>
            </a:r>
            <a:endParaRPr lang="cs-CZ" sz="2000" dirty="0" smtClean="0"/>
          </a:p>
          <a:p>
            <a:pPr algn="l"/>
            <a:r>
              <a:rPr lang="cs-CZ" sz="2000" dirty="0" smtClean="0"/>
              <a:t>Microsoft - </a:t>
            </a:r>
            <a:r>
              <a:rPr lang="cs-CZ" sz="2000" dirty="0" smtClean="0">
                <a:hlinkClick r:id="rId3"/>
              </a:rPr>
              <a:t>http://office.</a:t>
            </a:r>
            <a:r>
              <a:rPr lang="cs-CZ" sz="2000" dirty="0" err="1" smtClean="0">
                <a:hlinkClick r:id="rId3"/>
              </a:rPr>
              <a:t>microsoft.com</a:t>
            </a:r>
            <a:endParaRPr lang="cs-CZ" sz="2000" dirty="0" smtClean="0"/>
          </a:p>
        </p:txBody>
      </p:sp>
      <p:sp>
        <p:nvSpPr>
          <p:cNvPr id="5" name="Obdélník 4"/>
          <p:cNvSpPr/>
          <p:nvPr/>
        </p:nvSpPr>
        <p:spPr>
          <a:xfrm>
            <a:off x="107504" y="3501008"/>
            <a:ext cx="73448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4"/>
              </a:rPr>
              <a:t>http://timetobleed.com/memprof-a-ruby-level-memory-profiler/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179512" y="3933056"/>
            <a:ext cx="18473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107504" y="2348880"/>
            <a:ext cx="57606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5"/>
              </a:rPr>
              <a:t>http://www.</a:t>
            </a:r>
            <a:r>
              <a:rPr lang="cs-CZ" dirty="0" err="1" smtClean="0">
                <a:hlinkClick r:id="rId5"/>
              </a:rPr>
              <a:t>pf.jcu.cz</a:t>
            </a:r>
            <a:r>
              <a:rPr lang="cs-CZ" dirty="0" smtClean="0">
                <a:hlinkClick r:id="rId5"/>
              </a:rPr>
              <a:t>/stru/katedry/fyzika/</a:t>
            </a:r>
            <a:r>
              <a:rPr lang="cs-CZ" dirty="0" err="1" smtClean="0">
                <a:hlinkClick r:id="rId5"/>
              </a:rPr>
              <a:t>prof</a:t>
            </a:r>
            <a:r>
              <a:rPr lang="cs-CZ" dirty="0" smtClean="0">
                <a:hlinkClick r:id="rId5"/>
              </a:rPr>
              <a:t>/</a:t>
            </a:r>
            <a:r>
              <a:rPr lang="cs-CZ" dirty="0" err="1" smtClean="0">
                <a:hlinkClick r:id="rId5"/>
              </a:rPr>
              <a:t>Tesar</a:t>
            </a:r>
            <a:r>
              <a:rPr lang="cs-CZ" dirty="0" smtClean="0">
                <a:hlinkClick r:id="rId5"/>
              </a:rPr>
              <a:t>/diplomky/</a:t>
            </a:r>
            <a:r>
              <a:rPr lang="cs-CZ" dirty="0" err="1" smtClean="0">
                <a:hlinkClick r:id="rId5"/>
              </a:rPr>
              <a:t>pruvodce</a:t>
            </a:r>
            <a:r>
              <a:rPr lang="cs-CZ" dirty="0" smtClean="0">
                <a:hlinkClick r:id="rId5"/>
              </a:rPr>
              <a:t>_</a:t>
            </a:r>
            <a:r>
              <a:rPr lang="cs-CZ" dirty="0" err="1" smtClean="0">
                <a:hlinkClick r:id="rId5"/>
              </a:rPr>
              <a:t>hw</a:t>
            </a:r>
            <a:r>
              <a:rPr lang="cs-CZ" dirty="0" smtClean="0">
                <a:hlinkClick r:id="rId5"/>
              </a:rPr>
              <a:t>/seznam/komponenty.</a:t>
            </a:r>
            <a:r>
              <a:rPr lang="cs-CZ" dirty="0" err="1" smtClean="0">
                <a:hlinkClick r:id="rId5"/>
              </a:rPr>
              <a:t>htm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07504" y="4293096"/>
            <a:ext cx="89289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6"/>
              </a:rPr>
              <a:t>http://www.</a:t>
            </a:r>
            <a:r>
              <a:rPr lang="cs-CZ" dirty="0" err="1" smtClean="0">
                <a:hlinkClick r:id="rId6"/>
              </a:rPr>
              <a:t>freewebs.com</a:t>
            </a:r>
            <a:r>
              <a:rPr lang="cs-CZ" dirty="0" smtClean="0">
                <a:hlinkClick r:id="rId6"/>
              </a:rPr>
              <a:t>/</a:t>
            </a:r>
            <a:r>
              <a:rPr lang="cs-CZ" dirty="0" err="1" smtClean="0">
                <a:hlinkClick r:id="rId6"/>
              </a:rPr>
              <a:t>computingstudies</a:t>
            </a:r>
            <a:r>
              <a:rPr lang="cs-CZ" dirty="0" smtClean="0">
                <a:hlinkClick r:id="rId6"/>
              </a:rPr>
              <a:t>/S1_UT_</a:t>
            </a:r>
            <a:r>
              <a:rPr lang="cs-CZ" dirty="0" err="1" smtClean="0">
                <a:hlinkClick r:id="rId6"/>
              </a:rPr>
              <a:t>Systems</a:t>
            </a:r>
            <a:r>
              <a:rPr lang="cs-CZ" dirty="0" smtClean="0">
                <a:hlinkClick r:id="rId6"/>
              </a:rPr>
              <a:t>/S1UTSystems_07.htm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107504" y="5157192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7"/>
              </a:rPr>
              <a:t>http://hardwareganova.blogspot.com/2010/10/graficka-karta.html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127</TotalTime>
  <Words>353</Words>
  <Application>Microsoft Office PowerPoint</Application>
  <PresentationFormat>Předvádění na obrazovce (4:3)</PresentationFormat>
  <Paragraphs>70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Technický</vt:lpstr>
      <vt:lpstr>Prezentace aplikace PowerPoint</vt:lpstr>
      <vt:lpstr>Základní komponenty počítače</vt:lpstr>
      <vt:lpstr>Základní komponenty PC</vt:lpstr>
      <vt:lpstr>Počítačová skříň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komponenty počítače</dc:title>
  <dc:creator>Hanka</dc:creator>
  <cp:lastModifiedBy>Martin Králík</cp:lastModifiedBy>
  <cp:revision>20</cp:revision>
  <dcterms:created xsi:type="dcterms:W3CDTF">2011-09-17T18:39:55Z</dcterms:created>
  <dcterms:modified xsi:type="dcterms:W3CDTF">2012-03-21T21:06:32Z</dcterms:modified>
</cp:coreProperties>
</file>