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99" r:id="rId2"/>
    <p:sldId id="300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9" r:id="rId11"/>
    <p:sldId id="310" r:id="rId12"/>
    <p:sldId id="311" r:id="rId13"/>
    <p:sldId id="312" r:id="rId14"/>
    <p:sldId id="313" r:id="rId15"/>
    <p:sldId id="314" r:id="rId16"/>
    <p:sldId id="315" r:id="rId17"/>
    <p:sldId id="317" r:id="rId18"/>
    <p:sldId id="319" r:id="rId19"/>
    <p:sldId id="320" r:id="rId20"/>
    <p:sldId id="321" r:id="rId21"/>
    <p:sldId id="322" r:id="rId22"/>
    <p:sldId id="323" r:id="rId23"/>
    <p:sldId id="326" r:id="rId24"/>
    <p:sldId id="327" r:id="rId25"/>
    <p:sldId id="328" r:id="rId26"/>
    <p:sldId id="330" r:id="rId27"/>
    <p:sldId id="331" r:id="rId28"/>
    <p:sldId id="332" r:id="rId29"/>
    <p:sldId id="333" r:id="rId30"/>
    <p:sldId id="33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AE3A2B1-5778-45D9-8FBD-D6D482AFEFAD}">
          <p14:sldIdLst>
            <p14:sldId id="299"/>
            <p14:sldId id="300"/>
            <p14:sldId id="301"/>
            <p14:sldId id="302"/>
            <p14:sldId id="303"/>
            <p14:sldId id="304"/>
            <p14:sldId id="305"/>
            <p14:sldId id="306"/>
            <p14:sldId id="307"/>
            <p14:sldId id="309"/>
            <p14:sldId id="310"/>
            <p14:sldId id="311"/>
            <p14:sldId id="312"/>
            <p14:sldId id="313"/>
            <p14:sldId id="314"/>
            <p14:sldId id="315"/>
            <p14:sldId id="317"/>
            <p14:sldId id="319"/>
            <p14:sldId id="320"/>
            <p14:sldId id="321"/>
            <p14:sldId id="322"/>
            <p14:sldId id="323"/>
            <p14:sldId id="326"/>
            <p14:sldId id="327"/>
            <p14:sldId id="328"/>
            <p14:sldId id="330"/>
            <p14:sldId id="331"/>
            <p14:sldId id="332"/>
            <p14:sldId id="333"/>
            <p14:sldId id="334"/>
          </p14:sldIdLst>
        </p14:section>
        <p14:section name="Untitled Section" id="{C9992549-D9F7-4B79-9622-028729D1C54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E57F"/>
    <a:srgbClr val="FF0066"/>
    <a:srgbClr val="FF4791"/>
    <a:srgbClr val="7BDE60"/>
    <a:srgbClr val="00EE6C"/>
    <a:srgbClr val="7DED77"/>
    <a:srgbClr val="FFFF6D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30" autoAdjust="0"/>
  </p:normalViewPr>
  <p:slideViewPr>
    <p:cSldViewPr snapToGrid="0" showGuides="1">
      <p:cViewPr varScale="1">
        <p:scale>
          <a:sx n="84" d="100"/>
          <a:sy n="84" d="100"/>
        </p:scale>
        <p:origin x="1506" y="78"/>
      </p:cViewPr>
      <p:guideLst>
        <p:guide orient="horz" pos="2183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BD2F3-9452-4FB1-B535-4CE8D606C0D5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104A2-6F40-4695-AF79-BED73621A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80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49C2696-60C5-427B-9D60-496AC4EB1623}" type="slidenum">
              <a:rPr lang="cs-CZ" sz="1200" smtClean="0"/>
              <a:pPr/>
              <a:t>1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485568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4957D9C-E326-4F8C-B238-20AD7C0C84E9}" type="slidenum">
              <a:rPr lang="cs-CZ" sz="1200" smtClean="0"/>
              <a:pPr/>
              <a:t>2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444496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C24694E-2EF0-4493-9764-346E402C5AC9}" type="slidenum">
              <a:rPr lang="cs-CZ" sz="1200" smtClean="0"/>
              <a:pPr/>
              <a:t>6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26621124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Jméno tohoto hnutí bylo převzato z názvu tohoto obrazu, který namaloval v roce 1903 Vasilij Kandinskij, i když několik teorií se také zmiňuje o tom, že jméno vybrali, protože Kandinskij měl rád modrou barvu a Marc měl rád zvířata. 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061197A-2020-4174-A55F-AAB8BAF6D58D}" type="slidenum">
              <a:rPr lang="cs-CZ" sz="1200" smtClean="0"/>
              <a:pPr/>
              <a:t>7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1051344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Původně se chtěl stát knězem. jeho celoživotním přítelem byl August Macke. Nechtěl zobrazit svět zvířat tak, jak ho vidí lidé, nýbrž zevnitř, z hlediska zobrazovaného objektu. Podle něj jsou zvířata spjata s univerzem úžeji než člověk. 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E284384-F822-4946-805B-1DDCE6FF96B6}" type="slidenum">
              <a:rPr lang="cs-CZ" sz="1200" smtClean="0"/>
              <a:pPr/>
              <a:t>15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320285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Jeho otec byl Němec, učil hudbu na učitelském semináři Hofwil poblíž Bernu, jeho matka Ida byla zpěvačkou.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F65276B-7061-4BCF-BF15-E5907692D5D8}" type="slidenum">
              <a:rPr lang="cs-CZ" sz="1200" smtClean="0"/>
              <a:pPr/>
              <a:t>19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1629045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V dubnu 1914 odcestoval do Marseille a odtud ve společnosti Paula Klee a Louise Moillieta do Tunisu, kde prožil tři týdny. 8. srpna 1914 byl odveden do armády, 26. září téhož roku padl.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441CDBE-2BFB-4825-95FA-A7E4B5DBCAFF}" type="slidenum">
              <a:rPr lang="cs-CZ" sz="1200" smtClean="0"/>
              <a:pPr/>
              <a:t>23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4055900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466526-228C-4956-8603-5689A4F8DB1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18855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742950" indent="-28575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803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457200" y="253122"/>
            <a:ext cx="8229600" cy="672035"/>
          </a:xfrm>
        </p:spPr>
        <p:txBody>
          <a:bodyPr/>
          <a:lstStyle>
            <a:lvl1pPr>
              <a:defRPr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68941" y="1021976"/>
            <a:ext cx="8638391" cy="5699499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>
            <a:lvl1pPr>
              <a:buFont typeface="+mj-lt"/>
              <a:buAutoNum type="arabicPeriod"/>
              <a:defRPr sz="1000" b="0">
                <a:solidFill>
                  <a:schemeClr val="tx1"/>
                </a:solidFill>
              </a:defRPr>
            </a:lvl1pPr>
            <a:lvl2pPr>
              <a:buFont typeface="+mj-lt"/>
              <a:buAutoNum type="arabicPeriod"/>
              <a:defRPr sz="1000" b="0"/>
            </a:lvl2pPr>
            <a:lvl3pPr>
              <a:buFont typeface="+mj-lt"/>
              <a:buAutoNum type="arabicPeriod"/>
              <a:defRPr sz="1000" b="0"/>
            </a:lvl3pPr>
            <a:lvl4pPr>
              <a:buFont typeface="+mj-lt"/>
              <a:buAutoNum type="arabicPeriod"/>
              <a:defRPr sz="1000" b="0"/>
            </a:lvl4pPr>
            <a:lvl5pPr>
              <a:buFont typeface="+mj-lt"/>
              <a:buAutoNum type="arabicPeriod"/>
              <a:defRPr sz="1000" b="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670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929713-D9C7-44F3-BBC2-D21560D965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4698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2800"/>
            </a:lvl1pPr>
            <a:lvl2pPr marL="742950" indent="-28575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2800"/>
            </a:lvl1pPr>
            <a:lvl2pPr marL="742950" indent="-28575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FF1AD3-B0C1-4469-9423-86A2D3E9296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82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EB05A4-2417-4300-9353-0CEA52E068B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99964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0E6A45-F932-4D30-B4BB-9B51D13FD9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9219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D7CEDF-A95A-4F7B-8F18-2F328FD2636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98992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67C851-DDAF-444A-8000-7B98F8AAFF5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906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FEC8C9-766A-4EB0-9545-74B990C300C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14237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E49277-AB2E-48AD-8090-AE8F385C393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88823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C67A5A-5AAE-4A88-BBB7-F9496C3A33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0156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>
          <a:xfrm>
            <a:off x="690126" y="5788025"/>
            <a:ext cx="7763747" cy="9144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1BAA3BD-FB0D-4A64-B716-61876F2A17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3954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66FF"/>
            </a:gs>
            <a:gs pos="11000">
              <a:srgbClr val="0066FF"/>
            </a:gs>
            <a:gs pos="11000">
              <a:srgbClr val="0066FF"/>
            </a:gs>
            <a:gs pos="100000">
              <a:srgbClr val="FF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A928340-7FC4-4FD6-9F36-F1EC88C3C9DA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933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3" r:id="rId13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Image-GabrieleMuenter" TargetMode="External"/><Relationship Id="rId13" Type="http://schemas.openxmlformats.org/officeDocument/2006/relationships/hyperlink" Target="http://www.wikipaintings.org/en/wassily-kandinsky/improvisation-30-cannons-1913" TargetMode="External"/><Relationship Id="rId3" Type="http://schemas.openxmlformats.org/officeDocument/2006/relationships/hyperlink" Target="http://www.badische-heimat.de/dossier/kunst/blauer_reiter/blau_reiter.htm" TargetMode="External"/><Relationship Id="rId7" Type="http://schemas.openxmlformats.org/officeDocument/2006/relationships/hyperlink" Target="http://www.wikipaintings.org/en/wassily-kandinsky/couple-riding-1906" TargetMode="External"/><Relationship Id="rId12" Type="http://schemas.openxmlformats.org/officeDocument/2006/relationships/hyperlink" Target="http://www.wikipaintings.org/en/wassily-kandinsky/first-abstract-watercolor-1910" TargetMode="External"/><Relationship Id="rId17" Type="http://schemas.openxmlformats.org/officeDocument/2006/relationships/hyperlink" Target="http://commons.wikimedia.org/wiki/File:FranzMarc.jpg" TargetMode="External"/><Relationship Id="rId2" Type="http://schemas.openxmlformats.org/officeDocument/2006/relationships/hyperlink" Target="http://en.wikipedia.org/wiki/File:BlaueReiter.jpg" TargetMode="External"/><Relationship Id="rId16" Type="http://schemas.openxmlformats.org/officeDocument/2006/relationships/hyperlink" Target="http://www.dhm.de/lemo/html/biografien/MarcFranz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abcgallery.com/M/munter/munter3.html" TargetMode="External"/><Relationship Id="rId11" Type="http://schemas.openxmlformats.org/officeDocument/2006/relationships/hyperlink" Target="http://en.wikipedia.org/wiki/File:Wassily_Kandinsky,_1908,_Murnau,_Dorfstrasse_(A_Village_Street),_oil_on_cardboard,_later_mounted_on_wood_panel,_48_x_69.5_cm,_The_Merzbacher_collection,_Switzerland.jpg" TargetMode="External"/><Relationship Id="rId5" Type="http://schemas.openxmlformats.org/officeDocument/2006/relationships/hyperlink" Target="http://cs.wikipedia.org/wiki/Soubor:Vassily-Kandinsky.jpeg" TargetMode="External"/><Relationship Id="rId15" Type="http://schemas.openxmlformats.org/officeDocument/2006/relationships/hyperlink" Target="http://www.wikipaintings.org/en/wassily-kandinsky/composition-vii-1913" TargetMode="External"/><Relationship Id="rId10" Type="http://schemas.openxmlformats.org/officeDocument/2006/relationships/hyperlink" Target="http://www.wikipaintings.org/en/wassily-kandinsky/gabriele-munter-1905" TargetMode="External"/><Relationship Id="rId4" Type="http://schemas.openxmlformats.org/officeDocument/2006/relationships/hyperlink" Target="http://en.wikipedia.org/wiki/File:Kandinsky-Blue_Rider.jpg" TargetMode="External"/><Relationship Id="rId9" Type="http://schemas.openxmlformats.org/officeDocument/2006/relationships/hyperlink" Target="http://evilmonito.com/2009/10/06/guggenheim-presents-munter-and-kandinsky/" TargetMode="External"/><Relationship Id="rId14" Type="http://schemas.openxmlformats.org/officeDocument/2006/relationships/hyperlink" Target="http://www.wikipaintings.org/en/wassily-kandinsky/impression-iii-concert-1911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paul-klee/villa-r-1919" TargetMode="External"/><Relationship Id="rId13" Type="http://schemas.openxmlformats.org/officeDocument/2006/relationships/hyperlink" Target="http://cs.wikipedia.org/wiki/Soubor:August_Macke_016.jpg" TargetMode="External"/><Relationship Id="rId3" Type="http://schemas.openxmlformats.org/officeDocument/2006/relationships/hyperlink" Target="http://commons.wikimedia.org/wiki/File:Franz_Marc_003.jpg" TargetMode="External"/><Relationship Id="rId7" Type="http://schemas.openxmlformats.org/officeDocument/2006/relationships/hyperlink" Target="http://www.wikipaintings.org/en/paul-klee/hamamet-1914" TargetMode="External"/><Relationship Id="rId12" Type="http://schemas.openxmlformats.org/officeDocument/2006/relationships/hyperlink" Target="http://cs.wikipedia.org/wiki/Soubor:August_Macke_042.jpg" TargetMode="External"/><Relationship Id="rId2" Type="http://schemas.openxmlformats.org/officeDocument/2006/relationships/hyperlink" Target="http://commons.wikimedia.org/wiki/File:August_Macke_037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Paul_Klee_1911.jpg" TargetMode="External"/><Relationship Id="rId11" Type="http://schemas.openxmlformats.org/officeDocument/2006/relationships/hyperlink" Target="http://commons.wikimedia.org/wiki/File:Macke-Foto.jpg" TargetMode="External"/><Relationship Id="rId5" Type="http://schemas.openxmlformats.org/officeDocument/2006/relationships/hyperlink" Target="http://www.wikipaintings.org/en/franz-marc/the-dream-1912" TargetMode="External"/><Relationship Id="rId10" Type="http://schemas.openxmlformats.org/officeDocument/2006/relationships/hyperlink" Target="http://en.wikipedia.org/wiki/File:Senecio2.JPG" TargetMode="External"/><Relationship Id="rId4" Type="http://schemas.openxmlformats.org/officeDocument/2006/relationships/hyperlink" Target="http://commons.wikimedia.org/wiki/File:Franz_Marc_023.jpg" TargetMode="External"/><Relationship Id="rId9" Type="http://schemas.openxmlformats.org/officeDocument/2006/relationships/hyperlink" Target="http://commons.wikimedia.org/wiki/File:A_Young_Lady's_Adventure.JPG" TargetMode="External"/><Relationship Id="rId14" Type="http://schemas.openxmlformats.org/officeDocument/2006/relationships/hyperlink" Target="http://cs.wikipedia.org/wiki/Soubor:Macke_-_Hutladen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impressionistsgallery.co.uk/artists/Artists/mno/Nolde/1.html" TargetMode="External"/><Relationship Id="rId3" Type="http://schemas.openxmlformats.org/officeDocument/2006/relationships/hyperlink" Target="http://www.wikipaintings.org/en/edvard-munch/dance-of-life-1900" TargetMode="External"/><Relationship Id="rId7" Type="http://schemas.openxmlformats.org/officeDocument/2006/relationships/hyperlink" Target="http://commons.wikimedia.org/wiki/File:Otto_Mueller_-_Liebespaar_-_1919.jpeg" TargetMode="External"/><Relationship Id="rId2" Type="http://schemas.openxmlformats.org/officeDocument/2006/relationships/hyperlink" Target="http://commons.wikimedia.org/wiki/File:Vincent_van_Gogh_(1853-1890)_-_Wheat_Field_with_Crows_(1890).jpg?uselang=c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Kirchner_-_Selbstbildnis_mit_Modell.jpg?uselang=cs" TargetMode="External"/><Relationship Id="rId5" Type="http://schemas.openxmlformats.org/officeDocument/2006/relationships/hyperlink" Target="http://www.wikipaintings.org/en/james-ensor/death-and-the-masks-1897" TargetMode="External"/><Relationship Id="rId4" Type="http://schemas.openxmlformats.org/officeDocument/2006/relationships/hyperlink" Target="http://commons.wikimedia.org/wiki/File:Christ's_Entry_Into_Brussels_in_1889.jpg?uselang=de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7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VY_32_INOVACE_05C_03_Expresionismus III (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Der Blaue Reiter)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06.08.2013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19481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8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7531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73100" y="44450"/>
            <a:ext cx="7508875" cy="863600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FFFF00"/>
                </a:solidFill>
                <a:latin typeface="Calibri" panose="020F0502020204030204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836613"/>
            <a:ext cx="8640763" cy="5761037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cs typeface="Arial" panose="020B0604020202020204" pitchFamily="34" charset="0"/>
              </a:rPr>
              <a:t>Prezentace je </a:t>
            </a:r>
            <a:r>
              <a:rPr lang="cs-CZ" sz="1300" dirty="0" smtClean="0">
                <a:cs typeface="Arial" panose="020B0604020202020204" pitchFamily="34" charset="0"/>
              </a:rPr>
              <a:t>určena </a:t>
            </a:r>
            <a:r>
              <a:rPr lang="cs-CZ" sz="1300" dirty="0">
                <a:cs typeface="Arial" panose="020B0604020202020204" pitchFamily="34" charset="0"/>
              </a:rPr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Obsahově </a:t>
            </a:r>
            <a:r>
              <a:rPr lang="cs-CZ" sz="1300" dirty="0">
                <a:cs typeface="Arial" panose="020B0604020202020204" pitchFamily="34" charset="0"/>
              </a:rPr>
              <a:t>se zaměřuje </a:t>
            </a:r>
            <a:r>
              <a:rPr lang="cs-CZ" sz="1300" dirty="0" smtClean="0">
                <a:cs typeface="Arial" panose="020B0604020202020204" pitchFamily="34" charset="0"/>
              </a:rPr>
              <a:t>na expresionismus jako jeden </a:t>
            </a:r>
            <a:r>
              <a:rPr lang="cs-CZ" sz="1300" dirty="0">
                <a:cs typeface="Arial" panose="020B0604020202020204" pitchFamily="34" charset="0"/>
              </a:rPr>
              <a:t>z </a:t>
            </a:r>
            <a:r>
              <a:rPr lang="cs-CZ" sz="1300" dirty="0" smtClean="0">
                <a:cs typeface="Arial" panose="020B0604020202020204" pitchFamily="34" charset="0"/>
              </a:rPr>
              <a:t>klíčových avantgardních </a:t>
            </a:r>
            <a:r>
              <a:rPr lang="cs-CZ" sz="1300" dirty="0">
                <a:cs typeface="Arial" panose="020B0604020202020204" pitchFamily="34" charset="0"/>
              </a:rPr>
              <a:t>uměleckých směrů </a:t>
            </a:r>
            <a:r>
              <a:rPr lang="cs-CZ" sz="1300" dirty="0" smtClean="0">
                <a:cs typeface="Arial" panose="020B0604020202020204" pitchFamily="34" charset="0"/>
              </a:rPr>
              <a:t>konce 19. a počátku </a:t>
            </a:r>
            <a:r>
              <a:rPr lang="cs-CZ" sz="1300" dirty="0">
                <a:cs typeface="Arial" panose="020B0604020202020204" pitchFamily="34" charset="0"/>
              </a:rPr>
              <a:t>20. </a:t>
            </a:r>
            <a:r>
              <a:rPr lang="cs-CZ" sz="1300" dirty="0" smtClean="0">
                <a:cs typeface="Arial" panose="020B0604020202020204" pitchFamily="34" charset="0"/>
              </a:rPr>
              <a:t>století. Navazuje na prezentace o jeho vzniku, vývoji a charakteristických znacích. Rozvíjí téma německého expresionismu v době před první světovou válkou v tvorbě skupiny Die Brücke (s tou již byli žáci seznámeni v předchozí prezentaci) a skupiny Der Blaue Reiter, která je obsahem tohoto materiálu.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V úvodu hodiny je zařazena interaktivní část pro zopakování a upevnění probraného učiva (viz snímky č. 3 a 4). Na snímku č. 3 žáci odpovídají na několik otázek o skupině </a:t>
            </a:r>
            <a:r>
              <a:rPr lang="cs-CZ" sz="1300" dirty="0">
                <a:cs typeface="Arial" panose="020B0604020202020204" pitchFamily="34" charset="0"/>
              </a:rPr>
              <a:t>Die </a:t>
            </a:r>
            <a:r>
              <a:rPr lang="cs-CZ" sz="1300" dirty="0" smtClean="0">
                <a:cs typeface="Arial" panose="020B0604020202020204" pitchFamily="34" charset="0"/>
              </a:rPr>
              <a:t>Brücke a kliknutím na plochu snímku si ověřují správnost odpovědí. Snímek č. 4 je připravený pro zopakování několika význačných osobností evropského expresionismu a jejich díla. Je připraven k promítnutí na elektronickou tabuli a úkolem žáků je spojit fixem nebo elektronickým perem šipkami jména malířů s jejich díly a připomenout jejich názvy. Po splnění zadání si pomocí animace snímku ověřují správnost řešení úkolu.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Následuje výklad o tvorbě další německé avantgardní skupiny Der Blaue Reiter s názornými ukázkami děl jejich představitelů. 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Na prezentaci navazuje další část o hnutí tzv. Nové věcnosti, která je o vývoji expresionismu v Německu po první světové válce a dále část věnovaná českému expresionismu.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Látka </a:t>
            </a:r>
            <a:r>
              <a:rPr lang="cs-CZ" sz="1300" dirty="0">
                <a:cs typeface="Arial" panose="020B0604020202020204" pitchFamily="34" charset="0"/>
              </a:rPr>
              <a:t>je určena pro studenty 2</a:t>
            </a:r>
            <a:r>
              <a:rPr lang="cs-CZ" sz="1300" dirty="0" smtClean="0">
                <a:cs typeface="Arial" panose="020B0604020202020204" pitchFamily="34" charset="0"/>
              </a:rPr>
              <a:t>. </a:t>
            </a:r>
            <a:r>
              <a:rPr lang="cs-CZ" sz="1300" dirty="0">
                <a:cs typeface="Arial" panose="020B0604020202020204" pitchFamily="34" charset="0"/>
              </a:rPr>
              <a:t>ročníků </a:t>
            </a:r>
            <a:r>
              <a:rPr lang="cs-CZ" sz="1300" dirty="0" smtClean="0">
                <a:cs typeface="Arial" panose="020B0604020202020204" pitchFamily="34" charset="0"/>
              </a:rPr>
              <a:t>čtyřletého a 4. </a:t>
            </a:r>
            <a:r>
              <a:rPr lang="cs-CZ" sz="1300" dirty="0">
                <a:cs typeface="Arial" panose="020B0604020202020204" pitchFamily="34" charset="0"/>
              </a:rPr>
              <a:t>ročníků šestiletého gymnázia</a:t>
            </a:r>
            <a:r>
              <a:rPr lang="cs-CZ" sz="13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Může být využita i jako podklad pro samostatné studium.</a:t>
            </a:r>
            <a:endParaRPr lang="cs-CZ" sz="13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cs typeface="Arial" panose="020B0604020202020204" pitchFamily="34" charset="0"/>
              </a:rPr>
              <a:t>Vzdělávací cíle:</a:t>
            </a:r>
          </a:p>
          <a:p>
            <a:pPr>
              <a:lnSpc>
                <a:spcPct val="120000"/>
              </a:lnSpc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zopakovat probrané učivo o expresionismu a </a:t>
            </a:r>
            <a:r>
              <a:rPr lang="cs-CZ" sz="1300" dirty="0">
                <a:cs typeface="Arial" panose="020B0604020202020204" pitchFamily="34" charset="0"/>
              </a:rPr>
              <a:t>skupině </a:t>
            </a:r>
            <a:r>
              <a:rPr lang="cs-CZ" sz="1300" dirty="0" smtClean="0">
                <a:cs typeface="Arial" panose="020B0604020202020204" pitchFamily="34" charset="0"/>
              </a:rPr>
              <a:t>Die Brücke</a:t>
            </a:r>
          </a:p>
          <a:p>
            <a:pPr>
              <a:lnSpc>
                <a:spcPct val="120000"/>
              </a:lnSpc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seznámit žáky s osobnostmi skupiny Der Blaue Reiter a jejich tvorbou</a:t>
            </a:r>
          </a:p>
          <a:p>
            <a:pPr>
              <a:lnSpc>
                <a:spcPct val="120000"/>
              </a:lnSpc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motivovat žáky k propojení nových poznatků s jejich předcházejícími znalostmi</a:t>
            </a:r>
          </a:p>
        </p:txBody>
      </p:sp>
    </p:spTree>
    <p:extLst>
      <p:ext uri="{BB962C8B-B14F-4D97-AF65-F5344CB8AC3E}">
        <p14:creationId xmlns:p14="http://schemas.microsoft.com/office/powerpoint/2010/main" val="33780722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Do jaké doby spadá působení skupiny Die Br</a:t>
            </a: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ücke?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Kde tato skupina působila?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Co znamená její název?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Kdo stál u jejího zrodu?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Co bylo charakteristické pro styl tvorby jejích členů?</a:t>
            </a:r>
            <a:endParaRPr lang="cs-CZ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360613" y="2735263"/>
            <a:ext cx="4422775" cy="830262"/>
          </a:xfrm>
          <a:prstGeom prst="rect">
            <a:avLst/>
          </a:prstGeom>
          <a:solidFill>
            <a:srgbClr val="FFFF6D"/>
          </a:solidFill>
          <a:ln w="63500">
            <a:solidFill>
              <a:srgbClr val="FF4F9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Skupina existovala mezi léty 1905 až 1913.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360613" y="3389313"/>
            <a:ext cx="4422775" cy="461962"/>
          </a:xfrm>
          <a:prstGeom prst="rect">
            <a:avLst/>
          </a:prstGeom>
          <a:solidFill>
            <a:srgbClr val="FFFF6D"/>
          </a:solidFill>
          <a:ln w="63500">
            <a:solidFill>
              <a:srgbClr val="FF4F9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Drážďany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971550" y="4033838"/>
            <a:ext cx="7272338" cy="1939925"/>
          </a:xfrm>
          <a:prstGeom prst="rect">
            <a:avLst/>
          </a:prstGeom>
          <a:solidFill>
            <a:srgbClr val="FFFF6D"/>
          </a:solidFill>
          <a:ln w="63500">
            <a:solidFill>
              <a:srgbClr val="FF4F9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Die Br</a:t>
            </a:r>
            <a:r>
              <a:rPr lang="cs-CZ" sz="2400">
                <a:solidFill>
                  <a:schemeClr val="tx1"/>
                </a:solidFill>
                <a:latin typeface="Calibri" panose="020F0502020204030204" pitchFamily="34" charset="0"/>
              </a:rPr>
              <a:t>ücke = Most</a:t>
            </a:r>
          </a:p>
          <a:p>
            <a:pPr lvl="1"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pomyslný most mezi minulostí a současností, mezi uměním minulosti a moderní avantgardou, mezi jednotlivými umělci…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535113" y="4725988"/>
            <a:ext cx="6059487" cy="1200150"/>
          </a:xfrm>
          <a:prstGeom prst="rect">
            <a:avLst/>
          </a:prstGeom>
          <a:solidFill>
            <a:srgbClr val="FFFF6D"/>
          </a:solidFill>
          <a:ln w="63500">
            <a:solidFill>
              <a:srgbClr val="FF4F9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400" dirty="0">
                <a:solidFill>
                  <a:schemeClr val="tx1"/>
                </a:solidFill>
              </a:rPr>
              <a:t>Čtyři studenti architektury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de-DE" sz="2400" dirty="0">
                <a:solidFill>
                  <a:schemeClr val="tx1"/>
                </a:solidFill>
              </a:rPr>
              <a:t>Ernst Ludwig Kirchner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de-DE" sz="2400" dirty="0">
                <a:solidFill>
                  <a:schemeClr val="tx1"/>
                </a:solidFill>
              </a:rPr>
              <a:t>Erich Heckel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de-DE" sz="2400" dirty="0">
                <a:solidFill>
                  <a:schemeClr val="tx1"/>
                </a:solidFill>
              </a:rPr>
              <a:t>Karl Schmidt Rottluff</a:t>
            </a:r>
            <a:r>
              <a:rPr lang="cs-CZ" sz="2400" dirty="0">
                <a:solidFill>
                  <a:schemeClr val="tx1"/>
                </a:solidFill>
              </a:rPr>
              <a:t> a </a:t>
            </a:r>
            <a:r>
              <a:rPr lang="de-DE" sz="2400" dirty="0">
                <a:solidFill>
                  <a:schemeClr val="tx1"/>
                </a:solidFill>
              </a:rPr>
              <a:t>Fritz Bleyl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85738" y="2227263"/>
            <a:ext cx="8758237" cy="2678112"/>
          </a:xfrm>
          <a:prstGeom prst="rect">
            <a:avLst/>
          </a:prstGeom>
          <a:solidFill>
            <a:srgbClr val="FFFF6D"/>
          </a:solidFill>
          <a:ln w="63500">
            <a:solidFill>
              <a:srgbClr val="FF4F9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spontaneita pocitů a emocí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jasné čisté barvy a expresivní linie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jistý primitivismus – vliv černošského umění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náměty obrazů: městská tematika, později akty a krajiny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techniky: především dřevořezba, objev linorytu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dramatičnost a zdůraznění ošklivosti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odmítání dekorativnosti</a:t>
            </a:r>
          </a:p>
        </p:txBody>
      </p:sp>
    </p:spTree>
    <p:extLst>
      <p:ext uri="{BB962C8B-B14F-4D97-AF65-F5344CB8AC3E}">
        <p14:creationId xmlns:p14="http://schemas.microsoft.com/office/powerpoint/2010/main" val="2027190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animBg="1"/>
      <p:bldP spid="4" grpId="1" uiExpand="1" animBg="1"/>
      <p:bldP spid="5" grpId="0" uiExpand="1" animBg="1"/>
      <p:bldP spid="5" grpId="1" uiExpand="1" animBg="1"/>
      <p:bldP spid="6" grpId="0" uiExpand="1" animBg="1"/>
      <p:bldP spid="6" grpId="1" uiExpand="1" animBg="1"/>
      <p:bldP spid="7" grpId="0" uiExpand="1" animBg="1"/>
      <p:bldP spid="7" grpId="1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5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10200" y="933450"/>
            <a:ext cx="1295400" cy="1884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938" y="4437063"/>
            <a:ext cx="2911475" cy="1641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" y="-41275"/>
            <a:ext cx="8940800" cy="849313"/>
          </a:xfrm>
        </p:spPr>
        <p:txBody>
          <a:bodyPr/>
          <a:lstStyle/>
          <a:p>
            <a:pPr>
              <a:defRPr/>
            </a:pPr>
            <a:r>
              <a:rPr lang="cs-CZ" sz="3200" dirty="0" smtClean="0"/>
              <a:t>Spojte malíře s jejich obrazy a pojmenujte je:</a:t>
            </a:r>
            <a:endParaRPr lang="cs-CZ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238" y="993775"/>
            <a:ext cx="3168650" cy="3271838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V. van Gogh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E. Munch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J. Ensor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E. L. Kirchner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O. Müller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E. Nolde</a:t>
            </a:r>
          </a:p>
        </p:txBody>
      </p:sp>
      <p:pic>
        <p:nvPicPr>
          <p:cNvPr id="5" name="Picture 4" descr="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69088" y="4864100"/>
            <a:ext cx="1931987" cy="1522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6583363" y="5357813"/>
            <a:ext cx="21859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James Ensor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Kostlivec a masky</a:t>
            </a:r>
            <a:endParaRPr lang="cs-CZ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4" descr="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52825" y="5164138"/>
            <a:ext cx="2605088" cy="15065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3516313" y="5588000"/>
            <a:ext cx="2774950" cy="646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James Ensor</a:t>
            </a:r>
          </a:p>
          <a:p>
            <a:pPr>
              <a:defRPr/>
            </a:pPr>
            <a:r>
              <a:rPr lang="cs-CZ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Vjezd Krista do Bruselu</a:t>
            </a:r>
            <a:endParaRPr lang="cs-CZ" sz="1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900" y="3055938"/>
            <a:ext cx="2447925" cy="1565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6394450" y="3654425"/>
            <a:ext cx="17748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Edvard Munch</a:t>
            </a:r>
          </a:p>
          <a:p>
            <a:pPr algn="ctr"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Tanec života</a:t>
            </a:r>
            <a:endParaRPr lang="cs-CZ" sz="1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59163" y="927100"/>
            <a:ext cx="1530350" cy="1882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 12"/>
          <p:cNvSpPr/>
          <p:nvPr/>
        </p:nvSpPr>
        <p:spPr>
          <a:xfrm>
            <a:off x="3336925" y="1589088"/>
            <a:ext cx="1774825" cy="6477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Edvard Munch</a:t>
            </a:r>
          </a:p>
          <a:p>
            <a:pPr algn="ctr" eaLnBrk="1" hangingPunct="1">
              <a:defRPr/>
            </a:pPr>
            <a:r>
              <a:rPr lang="cs-CZ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Výkřik</a:t>
            </a:r>
          </a:p>
        </p:txBody>
      </p:sp>
      <p:sp>
        <p:nvSpPr>
          <p:cNvPr id="17" name="Text Box 5"/>
          <p:cNvSpPr txBox="1">
            <a:spLocks noChangeArrowheads="1"/>
          </p:cNvSpPr>
          <p:nvPr/>
        </p:nvSpPr>
        <p:spPr bwMode="auto">
          <a:xfrm>
            <a:off x="217488" y="4651375"/>
            <a:ext cx="30448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Vincent van Gogh</a:t>
            </a:r>
          </a:p>
          <a:p>
            <a:pPr algn="ctr" eaLnBrk="1" hangingPunct="1">
              <a:defRPr/>
            </a:pPr>
            <a:r>
              <a:rPr lang="cs-CZ" sz="1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Havrani </a:t>
            </a:r>
            <a:r>
              <a:rPr lang="cs-CZ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žitným </a:t>
            </a:r>
            <a:r>
              <a:rPr lang="cs-CZ" sz="1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polem</a:t>
            </a:r>
            <a:endParaRPr lang="cs-CZ" sz="1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" name="Picture 4" descr="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26288" y="915988"/>
            <a:ext cx="1501775" cy="1927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6435725" y="1317625"/>
            <a:ext cx="2801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Otto Müller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Cikánský milenecký pár</a:t>
            </a:r>
          </a:p>
        </p:txBody>
      </p:sp>
      <p:pic>
        <p:nvPicPr>
          <p:cNvPr id="24" name="Picture 5" descr="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24338" y="2968625"/>
            <a:ext cx="1300162" cy="1957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3946525" y="3865563"/>
            <a:ext cx="2044700" cy="6461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Emil Nolde</a:t>
            </a:r>
          </a:p>
          <a:p>
            <a:pPr algn="ctr">
              <a:defRPr/>
            </a:pPr>
            <a:r>
              <a:rPr lang="cs-CZ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Postava a maska</a:t>
            </a:r>
            <a:endParaRPr lang="cs-CZ" sz="1800" dirty="0"/>
          </a:p>
        </p:txBody>
      </p:sp>
      <p:sp>
        <p:nvSpPr>
          <p:cNvPr id="31" name="Rectangle 6"/>
          <p:cNvSpPr>
            <a:spLocks noChangeArrowheads="1"/>
          </p:cNvSpPr>
          <p:nvPr/>
        </p:nvSpPr>
        <p:spPr bwMode="auto">
          <a:xfrm>
            <a:off x="4402138" y="2017713"/>
            <a:ext cx="33131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Ernst L. Kirchner</a:t>
            </a:r>
          </a:p>
          <a:p>
            <a:pPr algn="ctr"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Autoportrét s modelem</a:t>
            </a:r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1717675" y="1268413"/>
            <a:ext cx="1344613" cy="3490912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2660650" y="1470025"/>
            <a:ext cx="1633538" cy="323850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2668588" y="1793875"/>
            <a:ext cx="4613275" cy="1708150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2430463" y="2306638"/>
            <a:ext cx="2425700" cy="3195637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>
            <a:off x="2420938" y="2292350"/>
            <a:ext cx="5213350" cy="2841625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3255963" y="1260475"/>
            <a:ext cx="2689225" cy="1585913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2536825" y="1138238"/>
            <a:ext cx="5291138" cy="2206625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flipV="1">
            <a:off x="2466975" y="3333750"/>
            <a:ext cx="2397125" cy="487363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2366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3" grpId="0"/>
      <p:bldP spid="17" grpId="0"/>
      <p:bldP spid="23" grpId="0"/>
      <p:bldP spid="26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870073"/>
          </a:xfrm>
          <a:extLst/>
        </p:spPr>
        <p:txBody>
          <a:bodyPr/>
          <a:lstStyle/>
          <a:p>
            <a:pPr>
              <a:defRPr/>
            </a:pPr>
            <a:r>
              <a:rPr lang="cs-CZ" sz="6600" b="1" i="1" smtClean="0">
                <a:ln>
                  <a:solidFill>
                    <a:srgbClr val="00206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60007" dir="5400000" sy="-100000" algn="bl" rotWithShape="0"/>
                </a:effectLst>
              </a:rPr>
              <a:t>EXPRESIONISMUS III</a:t>
            </a:r>
            <a:endParaRPr lang="cs-CZ" sz="6600" b="1" i="1" dirty="0">
              <a:ln>
                <a:solidFill>
                  <a:srgbClr val="00206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60007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11300" y="4292600"/>
            <a:ext cx="6121400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Der Blaue Reiter</a:t>
            </a:r>
          </a:p>
        </p:txBody>
      </p:sp>
    </p:spTree>
    <p:extLst>
      <p:ext uri="{BB962C8B-B14F-4D97-AF65-F5344CB8AC3E}">
        <p14:creationId xmlns:p14="http://schemas.microsoft.com/office/powerpoint/2010/main" val="24647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14338"/>
            <a:ext cx="5986463" cy="1143000"/>
          </a:xfrm>
        </p:spPr>
        <p:txBody>
          <a:bodyPr/>
          <a:lstStyle/>
          <a:p>
            <a:pPr eaLnBrk="1" hangingPunct="1">
              <a:defRPr/>
            </a:pPr>
            <a:r>
              <a:rPr lang="de-DE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Blaue Reite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i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000" b="1" i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000" dirty="0" smtClean="0">
              <a:solidFill>
                <a:schemeClr val="tx2"/>
              </a:solidFill>
            </a:endParaRPr>
          </a:p>
        </p:txBody>
      </p:sp>
      <p:sp>
        <p:nvSpPr>
          <p:cNvPr id="82951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4106863" y="3716338"/>
            <a:ext cx="4673600" cy="2881312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dirty="0" smtClean="0">
                <a:sym typeface="Symbol" panose="05050102010706020507" pitchFamily="18" charset="2"/>
              </a:rPr>
              <a:t> </a:t>
            </a:r>
            <a:r>
              <a:rPr lang="cs-CZ" sz="2400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 </a:t>
            </a:r>
            <a:r>
              <a:rPr lang="cs-CZ" sz="2400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anose="05050102010706020507" pitchFamily="18" charset="2"/>
              </a:rPr>
              <a:t></a:t>
            </a:r>
            <a:r>
              <a:rPr lang="cs-CZ" sz="2400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1911 </a:t>
            </a:r>
            <a:r>
              <a:rPr lang="cs-CZ" sz="2400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1914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důraz na barvu a duchovní rozměr díla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inspirace: výtvarná díla dětí, naivní umění bavorských venkovanů a malby zdobící pravoslavné kostely</a:t>
            </a:r>
          </a:p>
        </p:txBody>
      </p:sp>
      <p:grpSp>
        <p:nvGrpSpPr>
          <p:cNvPr id="26628" name="Group 3"/>
          <p:cNvGrpSpPr>
            <a:grpSpLocks/>
          </p:cNvGrpSpPr>
          <p:nvPr/>
        </p:nvGrpSpPr>
        <p:grpSpPr bwMode="auto">
          <a:xfrm>
            <a:off x="274638" y="1241425"/>
            <a:ext cx="3744912" cy="4635500"/>
            <a:chOff x="201568" y="1600201"/>
            <a:chExt cx="3506336" cy="4150688"/>
          </a:xfrm>
        </p:grpSpPr>
        <p:pic>
          <p:nvPicPr>
            <p:cNvPr id="82949" name="Picture 5" descr="Franz a Maria Marc ´Henrich Campendonk( druhý zprava) + V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01568" y="1600201"/>
              <a:ext cx="3506336" cy="36233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55982" y="5337242"/>
              <a:ext cx="2461421" cy="41364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Členové skupiny</a:t>
              </a:r>
            </a:p>
          </p:txBody>
        </p:sp>
      </p:grpSp>
      <p:grpSp>
        <p:nvGrpSpPr>
          <p:cNvPr id="26629" name="Group 5"/>
          <p:cNvGrpSpPr>
            <a:grpSpLocks/>
          </p:cNvGrpSpPr>
          <p:nvPr/>
        </p:nvGrpSpPr>
        <p:grpSpPr bwMode="auto">
          <a:xfrm>
            <a:off x="4367213" y="376238"/>
            <a:ext cx="4357687" cy="3197225"/>
            <a:chOff x="4367420" y="232345"/>
            <a:chExt cx="4358155" cy="319665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99614" y="232345"/>
              <a:ext cx="2425961" cy="31966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4367420" y="1243402"/>
              <a:ext cx="2005227" cy="156975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1" hangingPunct="1">
                <a:defRPr/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Obálka almanachu skupiny, 1912 </a:t>
              </a: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Symbol" panose="05050102010706020507" pitchFamily="18" charset="2"/>
                </a:rPr>
                <a:t>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3651250" y="4949825"/>
            <a:ext cx="300038" cy="3381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26450" y="3160713"/>
            <a:ext cx="298450" cy="3397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85944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29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75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/>
      <p:bldP spid="8295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690563" y="6119813"/>
            <a:ext cx="7762875" cy="914400"/>
          </a:xfrm>
        </p:spPr>
        <p:txBody>
          <a:bodyPr/>
          <a:lstStyle/>
          <a:p>
            <a:pPr>
              <a:defRPr/>
            </a:pPr>
            <a:r>
              <a:rPr lang="cs-CZ" dirty="0"/>
              <a:t>Vasilij </a:t>
            </a:r>
            <a:r>
              <a:rPr lang="cs-CZ" dirty="0" smtClean="0"/>
              <a:t>Kandinskij – Modrý jezdec, 1903</a:t>
            </a: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663" y="692150"/>
            <a:ext cx="5707062" cy="5359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813800" y="6513513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39489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FF4F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Vasilij Kandinskij</a:t>
            </a:r>
            <a:r>
              <a:rPr lang="cs-CZ" sz="4000" b="1" dirty="0" smtClean="0">
                <a:solidFill>
                  <a:srgbClr val="FF4F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000" b="1" dirty="0" smtClean="0">
                <a:solidFill>
                  <a:srgbClr val="FF4F9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tx1"/>
                </a:solidFill>
              </a:rPr>
              <a:t>(</a:t>
            </a:r>
            <a:r>
              <a:rPr lang="cs-CZ" sz="3200" dirty="0" smtClean="0">
                <a:solidFill>
                  <a:schemeClr val="tx2"/>
                </a:solidFill>
              </a:rPr>
              <a:t>1866 – 1944)</a:t>
            </a:r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5338763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ruský malíř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profesí právník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zajímal se o lidové umění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rozený vůdce a organizátorský talent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1910 – první abstraktní obraz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synestetické vlohy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období 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1) Imprese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2) Improvizace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3) Kompozice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endParaRPr lang="cs-CZ" dirty="0" smtClean="0"/>
          </a:p>
        </p:txBody>
      </p: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5867400" y="1600200"/>
            <a:ext cx="2690813" cy="4303713"/>
            <a:chOff x="5995988" y="1600200"/>
            <a:chExt cx="2690812" cy="4303713"/>
          </a:xfrm>
        </p:grpSpPr>
        <p:pic>
          <p:nvPicPr>
            <p:cNvPr id="29701" name="Picture 1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995988" y="1600200"/>
              <a:ext cx="2690812" cy="43037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Box 12"/>
            <p:cNvSpPr txBox="1"/>
            <p:nvPr/>
          </p:nvSpPr>
          <p:spPr>
            <a:xfrm>
              <a:off x="8355012" y="5545138"/>
              <a:ext cx="298450" cy="33813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</a:p>
          </p:txBody>
        </p: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3779838" y="1600200"/>
            <a:ext cx="5505450" cy="5122863"/>
            <a:chOff x="3746451" y="1600200"/>
            <a:chExt cx="5506069" cy="5122624"/>
          </a:xfrm>
        </p:grpSpPr>
        <p:grpSp>
          <p:nvGrpSpPr>
            <p:cNvPr id="30726" name="Group 4"/>
            <p:cNvGrpSpPr>
              <a:grpSpLocks/>
            </p:cNvGrpSpPr>
            <p:nvPr/>
          </p:nvGrpSpPr>
          <p:grpSpPr bwMode="auto">
            <a:xfrm>
              <a:off x="3746451" y="1600200"/>
              <a:ext cx="5506069" cy="5122624"/>
              <a:chOff x="3759310" y="1600200"/>
              <a:chExt cx="5504511" cy="5122553"/>
            </a:xfrm>
          </p:grpSpPr>
          <p:pic>
            <p:nvPicPr>
              <p:cNvPr id="29703" name="Picture 2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5602083" y="1600200"/>
                <a:ext cx="3120493" cy="430345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" name="TextBox 3"/>
              <p:cNvSpPr txBox="1"/>
              <p:nvPr/>
            </p:nvSpPr>
            <p:spPr>
              <a:xfrm>
                <a:off x="3759310" y="6322727"/>
                <a:ext cx="5504511" cy="400026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eaLnBrk="1" hangingPunct="1">
                  <a:defRPr/>
                </a:pP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Gabriele M</a:t>
                </a: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 pitchFamily="34" charset="0"/>
                  </a:rPr>
                  <a:t>ü</a:t>
                </a: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nterová – Portrét Kandinského</a:t>
                </a:r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8388823" y="5524317"/>
              <a:ext cx="298484" cy="33970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8105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3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3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39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39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839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39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39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839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839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839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8397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970088" y="476250"/>
            <a:ext cx="7142162" cy="6375400"/>
            <a:chOff x="1969705" y="476672"/>
            <a:chExt cx="7142537" cy="6375358"/>
          </a:xfrm>
        </p:grpSpPr>
        <p:sp>
          <p:nvSpPr>
            <p:cNvPr id="54276" name="Rectangle 6"/>
            <p:cNvSpPr>
              <a:spLocks noChangeArrowheads="1"/>
            </p:cNvSpPr>
            <p:nvPr/>
          </p:nvSpPr>
          <p:spPr bwMode="auto">
            <a:xfrm>
              <a:off x="3063549" y="6307522"/>
              <a:ext cx="3295823" cy="4619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Dvojice na koni, 1906</a:t>
              </a: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69705" y="476672"/>
              <a:ext cx="5398259" cy="578929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4" name="TextBox 3"/>
            <p:cNvSpPr txBox="1"/>
            <p:nvPr/>
          </p:nvSpPr>
          <p:spPr>
            <a:xfrm>
              <a:off x="8813776" y="6513895"/>
              <a:ext cx="298466" cy="33813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191932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57175" y="260350"/>
            <a:ext cx="2003425" cy="2590800"/>
            <a:chOff x="257175" y="260350"/>
            <a:chExt cx="2003425" cy="259080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57175" y="260350"/>
              <a:ext cx="2003425" cy="25908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3809" name="TextBox 9"/>
            <p:cNvSpPr txBox="1">
              <a:spLocks noChangeArrowheads="1"/>
            </p:cNvSpPr>
            <p:nvPr/>
          </p:nvSpPr>
          <p:spPr bwMode="auto">
            <a:xfrm>
              <a:off x="1898650" y="2512596"/>
              <a:ext cx="29848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 b="1">
                  <a:solidFill>
                    <a:schemeClr val="bg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 b="1">
                  <a:solidFill>
                    <a:schemeClr val="bg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 b="1">
                  <a:solidFill>
                    <a:schemeClr val="bg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cs-CZ" sz="1600" b="0" dirty="0" smtClean="0"/>
                <a:t>7</a:t>
              </a:r>
              <a:endParaRPr lang="cs-CZ" sz="1600" b="0" dirty="0"/>
            </a:p>
          </p:txBody>
        </p:sp>
      </p:grp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4787900" y="546100"/>
            <a:ext cx="3913188" cy="4494213"/>
            <a:chOff x="4787900" y="546100"/>
            <a:chExt cx="3913188" cy="4494213"/>
          </a:xfrm>
        </p:grpSpPr>
        <p:grpSp>
          <p:nvGrpSpPr>
            <p:cNvPr id="33804" name="Group 7"/>
            <p:cNvGrpSpPr>
              <a:grpSpLocks/>
            </p:cNvGrpSpPr>
            <p:nvPr/>
          </p:nvGrpSpPr>
          <p:grpSpPr bwMode="auto">
            <a:xfrm>
              <a:off x="4787900" y="546100"/>
              <a:ext cx="3913188" cy="4494213"/>
              <a:chOff x="204" y="482"/>
              <a:chExt cx="2465" cy="2831"/>
            </a:xfrm>
          </p:grpSpPr>
          <p:pic>
            <p:nvPicPr>
              <p:cNvPr id="56326" name="Picture 5" descr="4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204" y="482"/>
                <a:ext cx="2431" cy="2449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6327" name="Rectangle 6"/>
              <p:cNvSpPr>
                <a:spLocks noChangeArrowheads="1"/>
              </p:cNvSpPr>
              <p:nvPr/>
            </p:nvSpPr>
            <p:spPr bwMode="auto">
              <a:xfrm>
                <a:off x="204" y="3022"/>
                <a:ext cx="2465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Gabriele M</a:t>
                </a:r>
                <a:r>
                  <a:rPr lang="en-US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ü</a:t>
                </a:r>
                <a:r>
                  <a:rPr lang="cs-CZ" sz="2400" b="1" dirty="0" err="1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nterová</a:t>
                </a: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1905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8323898" y="4119563"/>
              <a:ext cx="298480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2505075" y="244475"/>
            <a:ext cx="1706563" cy="2606675"/>
            <a:chOff x="2505075" y="244475"/>
            <a:chExt cx="1706885" cy="26066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05075" y="244475"/>
              <a:ext cx="1676716" cy="26066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" name="TextBox 11"/>
            <p:cNvSpPr txBox="1"/>
            <p:nvPr/>
          </p:nvSpPr>
          <p:spPr>
            <a:xfrm>
              <a:off x="3913454" y="2513013"/>
              <a:ext cx="298506" cy="33813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Group 13"/>
          <p:cNvGrpSpPr>
            <a:grpSpLocks/>
          </p:cNvGrpSpPr>
          <p:nvPr/>
        </p:nvGrpSpPr>
        <p:grpSpPr bwMode="auto">
          <a:xfrm>
            <a:off x="257175" y="3138488"/>
            <a:ext cx="4326750" cy="3719512"/>
            <a:chOff x="250825" y="3138488"/>
            <a:chExt cx="4326767" cy="3719512"/>
          </a:xfrm>
        </p:grpSpPr>
        <p:grpSp>
          <p:nvGrpSpPr>
            <p:cNvPr id="33798" name="Group 6"/>
            <p:cNvGrpSpPr>
              <a:grpSpLocks/>
            </p:cNvGrpSpPr>
            <p:nvPr/>
          </p:nvGrpSpPr>
          <p:grpSpPr bwMode="auto">
            <a:xfrm>
              <a:off x="250825" y="3138488"/>
              <a:ext cx="4292600" cy="3719512"/>
              <a:chOff x="251519" y="3139029"/>
              <a:chExt cx="4292345" cy="3718971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51519" y="3139029"/>
                <a:ext cx="4292345" cy="3170291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88900" cap="sq">
                <a:solidFill>
                  <a:srgbClr val="FFFFFF"/>
                </a:solidFill>
                <a:miter lim="800000"/>
              </a:ln>
              <a:effectLst>
                <a:outerShdw blurRad="55000" dist="18000" dir="5400000" algn="tl" rotWithShape="0">
                  <a:srgbClr val="000000">
                    <a:alpha val="40000"/>
                  </a:srgbClr>
                </a:outerShdw>
              </a:effectLst>
              <a:scene3d>
                <a:camera prst="orthographicFront"/>
                <a:lightRig rig="twoPt" dir="t">
                  <a:rot lat="0" lon="0" rev="7200000"/>
                </a:lightRig>
              </a:scene3d>
              <a:sp3d>
                <a:bevelT w="25400" h="19050"/>
                <a:contourClr>
                  <a:srgbClr val="FFFFFF"/>
                </a:contourClr>
              </a:sp3d>
            </p:spPr>
          </p:pic>
          <p:sp>
            <p:nvSpPr>
              <p:cNvPr id="6" name="Rectangle 5"/>
              <p:cNvSpPr/>
              <p:nvPr/>
            </p:nvSpPr>
            <p:spPr>
              <a:xfrm>
                <a:off x="827750" y="6396105"/>
                <a:ext cx="3228796" cy="46189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1" hangingPunct="1">
                  <a:defRPr/>
                </a:pP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Ulice v </a:t>
                </a:r>
                <a:r>
                  <a:rPr lang="cs-CZ" sz="2400" b="1" dirty="0" err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Murnau</a:t>
                </a: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1908</a:t>
                </a:r>
              </a:p>
            </p:txBody>
          </p:sp>
        </p:grpSp>
        <p:sp>
          <p:nvSpPr>
            <p:cNvPr id="13" name="TextBox 12"/>
            <p:cNvSpPr txBox="1"/>
            <p:nvPr/>
          </p:nvSpPr>
          <p:spPr>
            <a:xfrm>
              <a:off x="4165298" y="5970588"/>
              <a:ext cx="412294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892824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690563" y="5899150"/>
            <a:ext cx="7762875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První abstraktní akvarel, 1910</a:t>
            </a: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238" y="476250"/>
            <a:ext cx="6867525" cy="5311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696325" y="6475413"/>
            <a:ext cx="39703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20868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1908175" y="600075"/>
            <a:ext cx="7200442" cy="6213892"/>
            <a:chOff x="1908175" y="600075"/>
            <a:chExt cx="7199871" cy="6213718"/>
          </a:xfrm>
        </p:grpSpPr>
        <p:grpSp>
          <p:nvGrpSpPr>
            <p:cNvPr id="35843" name="Group 2"/>
            <p:cNvGrpSpPr>
              <a:grpSpLocks/>
            </p:cNvGrpSpPr>
            <p:nvPr/>
          </p:nvGrpSpPr>
          <p:grpSpPr bwMode="auto">
            <a:xfrm>
              <a:off x="1908175" y="600075"/>
              <a:ext cx="5451475" cy="5945188"/>
              <a:chOff x="2026203" y="476672"/>
              <a:chExt cx="5451955" cy="5944964"/>
            </a:xfrm>
          </p:grpSpPr>
          <p:sp>
            <p:nvSpPr>
              <p:cNvPr id="57348" name="Rectangle 8"/>
              <p:cNvSpPr>
                <a:spLocks noChangeArrowheads="1"/>
              </p:cNvSpPr>
              <p:nvPr/>
            </p:nvSpPr>
            <p:spPr bwMode="auto">
              <a:xfrm>
                <a:off x="2321481" y="5897629"/>
                <a:ext cx="4860968" cy="5238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8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Improvizace 30 (Děla), 1913</a:t>
                </a:r>
              </a:p>
            </p:txBody>
          </p:sp>
          <p:pic>
            <p:nvPicPr>
              <p:cNvPr id="33796" name="Picture 1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2026203" y="476672"/>
                <a:ext cx="5451523" cy="523047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8695787" y="6475248"/>
              <a:ext cx="412259" cy="33854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12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1219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019175" y="620713"/>
            <a:ext cx="8089442" cy="6193254"/>
            <a:chOff x="1019175" y="620688"/>
            <a:chExt cx="8088871" cy="6193105"/>
          </a:xfrm>
        </p:grpSpPr>
        <p:grpSp>
          <p:nvGrpSpPr>
            <p:cNvPr id="36867" name="Group 3"/>
            <p:cNvGrpSpPr>
              <a:grpSpLocks/>
            </p:cNvGrpSpPr>
            <p:nvPr/>
          </p:nvGrpSpPr>
          <p:grpSpPr bwMode="auto">
            <a:xfrm>
              <a:off x="1019175" y="620688"/>
              <a:ext cx="7105650" cy="6079495"/>
              <a:chOff x="1019175" y="620694"/>
              <a:chExt cx="7105650" cy="6078833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019175" y="620694"/>
                <a:ext cx="7105148" cy="5495195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2268450" y="6176206"/>
                <a:ext cx="4758989" cy="52380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1" hangingPunct="1">
                  <a:defRPr/>
                </a:pPr>
                <a:r>
                  <a:rPr lang="cs-CZ" sz="28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Imprese III (Koncert), 1912 </a:t>
                </a:r>
              </a:p>
            </p:txBody>
          </p:sp>
        </p:grpSp>
        <p:sp>
          <p:nvSpPr>
            <p:cNvPr id="5" name="TextBox 4"/>
            <p:cNvSpPr txBox="1"/>
            <p:nvPr/>
          </p:nvSpPr>
          <p:spPr>
            <a:xfrm>
              <a:off x="8695783" y="6475247"/>
              <a:ext cx="412263" cy="33854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13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747009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560388" y="620713"/>
            <a:ext cx="8548229" cy="6193254"/>
            <a:chOff x="560388" y="620713"/>
            <a:chExt cx="8547658" cy="6193080"/>
          </a:xfrm>
        </p:grpSpPr>
        <p:grpSp>
          <p:nvGrpSpPr>
            <p:cNvPr id="37891" name="Group 2"/>
            <p:cNvGrpSpPr>
              <a:grpSpLocks/>
            </p:cNvGrpSpPr>
            <p:nvPr/>
          </p:nvGrpSpPr>
          <p:grpSpPr bwMode="auto">
            <a:xfrm>
              <a:off x="560388" y="620713"/>
              <a:ext cx="8023225" cy="5976937"/>
              <a:chOff x="560990" y="620688"/>
              <a:chExt cx="8022019" cy="5976664"/>
            </a:xfrm>
          </p:grpSpPr>
          <p:sp>
            <p:nvSpPr>
              <p:cNvPr id="59396" name="Rectangle 5"/>
              <p:cNvSpPr>
                <a:spLocks noChangeArrowheads="1"/>
              </p:cNvSpPr>
              <p:nvPr/>
            </p:nvSpPr>
            <p:spPr bwMode="auto">
              <a:xfrm>
                <a:off x="2732219" y="6073348"/>
                <a:ext cx="3639347" cy="5238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8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Kompozice VII, 1913</a:t>
                </a:r>
              </a:p>
            </p:txBody>
          </p:sp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60990" y="620688"/>
                <a:ext cx="8021483" cy="534948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8695782" y="6475249"/>
              <a:ext cx="412264" cy="33854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14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766211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Franz Marc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(</a:t>
            </a:r>
            <a:r>
              <a:rPr lang="cs-CZ" sz="3200" dirty="0" smtClean="0">
                <a:solidFill>
                  <a:schemeClr val="tx2"/>
                </a:solidFill>
              </a:rPr>
              <a:t>1880 – 1916)</a:t>
            </a:r>
          </a:p>
        </p:txBody>
      </p:sp>
      <p:sp>
        <p:nvSpPr>
          <p:cNvPr id="9421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2524125"/>
            <a:ext cx="5829300" cy="46958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německý malíř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 studoval teologii a filosofii</a:t>
            </a:r>
          </a:p>
          <a:p>
            <a:pPr eaLnBrk="1" hangingPunct="1"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padl v bitvě 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Verdunu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proslavil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hlavně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malbami zvířat, zejména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koní</a:t>
            </a:r>
          </a:p>
          <a:p>
            <a:pPr lvl="1" eaLnBrk="1" hangingPunct="1"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obrazech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snažil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empatii vůči duši každého jednotlivého zvířete, usiloval o vystižení jeho duchovní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podstaty</a:t>
            </a:r>
          </a:p>
          <a:p>
            <a:pPr lvl="1" eaLnBrk="1" hangingPunct="1">
              <a:defRPr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jasné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barvy a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zdánlivá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jednoduchost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obrazů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vyjadřují emoce a harmonii přírody</a:t>
            </a:r>
          </a:p>
          <a:p>
            <a:pPr lvl="1" eaLnBrk="1" hangingPunct="1"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6016625" y="1387475"/>
            <a:ext cx="2803067" cy="5261392"/>
            <a:chOff x="6016231" y="1386885"/>
            <a:chExt cx="2803783" cy="5261406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16231" y="1386885"/>
              <a:ext cx="2778835" cy="52403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8407617" y="6309736"/>
              <a:ext cx="412397" cy="33855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16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4390549" y="1524636"/>
            <a:ext cx="4608512" cy="5089942"/>
            <a:chOff x="4471416" y="1585644"/>
            <a:chExt cx="4608512" cy="5089178"/>
          </a:xfrm>
        </p:grpSpPr>
        <p:grpSp>
          <p:nvGrpSpPr>
            <p:cNvPr id="38921" name="Group 5"/>
            <p:cNvGrpSpPr>
              <a:grpSpLocks/>
            </p:cNvGrpSpPr>
            <p:nvPr/>
          </p:nvGrpSpPr>
          <p:grpSpPr bwMode="auto">
            <a:xfrm>
              <a:off x="4471416" y="1585644"/>
              <a:ext cx="4608512" cy="5088761"/>
              <a:chOff x="4472076" y="1585806"/>
              <a:chExt cx="4607103" cy="5088767"/>
            </a:xfrm>
          </p:grpSpPr>
          <p:pic>
            <p:nvPicPr>
              <p:cNvPr id="36871" name="Picture 3"/>
              <p:cNvPicPr>
                <a:picLocks noChangeAspect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6019415" y="2496895"/>
                <a:ext cx="2856626" cy="417767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" name="TextBox 4"/>
              <p:cNvSpPr txBox="1"/>
              <p:nvPr/>
            </p:nvSpPr>
            <p:spPr>
              <a:xfrm>
                <a:off x="4472076" y="1585806"/>
                <a:ext cx="4607103" cy="119997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eaLnBrk="1" hangingPunct="1">
                  <a:defRPr/>
                </a:pP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August Macke – Portrét Marca v bretaňském kostýmu, 1910 </a:t>
                </a: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 pitchFamily="34" charset="0"/>
                  </a:rPr>
                  <a:t>↘</a:t>
                </a:r>
                <a:endPara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8525891" y="6336319"/>
              <a:ext cx="412292" cy="33850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17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447675" y="127000"/>
            <a:ext cx="1718805" cy="2222917"/>
            <a:chOff x="447675" y="127000"/>
            <a:chExt cx="1718280" cy="2222917"/>
          </a:xfrm>
        </p:grpSpPr>
        <p:pic>
          <p:nvPicPr>
            <p:cNvPr id="94214" name="Picture 6" descr="1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47675" y="127000"/>
              <a:ext cx="1639387" cy="22225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1753789" y="2011363"/>
              <a:ext cx="412166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95759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4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4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4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4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94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94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9421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400300" y="404813"/>
            <a:ext cx="6708317" cy="6409154"/>
            <a:chOff x="2400300" y="404813"/>
            <a:chExt cx="6707746" cy="6408980"/>
          </a:xfrm>
        </p:grpSpPr>
        <p:grpSp>
          <p:nvGrpSpPr>
            <p:cNvPr id="40963" name="Group 2"/>
            <p:cNvGrpSpPr>
              <a:grpSpLocks/>
            </p:cNvGrpSpPr>
            <p:nvPr/>
          </p:nvGrpSpPr>
          <p:grpSpPr bwMode="auto">
            <a:xfrm>
              <a:off x="2400300" y="404813"/>
              <a:ext cx="4403350" cy="6328893"/>
              <a:chOff x="2399710" y="513097"/>
              <a:chExt cx="4404163" cy="6329427"/>
            </a:xfrm>
          </p:grpSpPr>
          <p:sp>
            <p:nvSpPr>
              <p:cNvPr id="61444" name="Rectangle 5"/>
              <p:cNvSpPr>
                <a:spLocks noChangeArrowheads="1"/>
              </p:cNvSpPr>
              <p:nvPr/>
            </p:nvSpPr>
            <p:spPr bwMode="auto">
              <a:xfrm>
                <a:off x="3347542" y="6380833"/>
                <a:ext cx="2578356" cy="4619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Modrý kůň, 1911</a:t>
                </a:r>
              </a:p>
            </p:txBody>
          </p:sp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399710" y="513097"/>
                <a:ext cx="4404163" cy="583122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8695789" y="6475248"/>
              <a:ext cx="412257" cy="33854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74220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027113" y="549275"/>
            <a:ext cx="8081504" cy="6264692"/>
            <a:chOff x="1027113" y="549275"/>
            <a:chExt cx="8080933" cy="6264518"/>
          </a:xfrm>
        </p:grpSpPr>
        <p:grpSp>
          <p:nvGrpSpPr>
            <p:cNvPr id="43011" name="Group 2"/>
            <p:cNvGrpSpPr>
              <a:grpSpLocks/>
            </p:cNvGrpSpPr>
            <p:nvPr/>
          </p:nvGrpSpPr>
          <p:grpSpPr bwMode="auto">
            <a:xfrm>
              <a:off x="1027113" y="549275"/>
              <a:ext cx="7000875" cy="6048375"/>
              <a:chOff x="1027640" y="548680"/>
              <a:chExt cx="7000744" cy="6048672"/>
            </a:xfrm>
          </p:grpSpPr>
          <p:sp>
            <p:nvSpPr>
              <p:cNvPr id="63492" name="Rectangle 5"/>
              <p:cNvSpPr>
                <a:spLocks noChangeArrowheads="1"/>
              </p:cNvSpPr>
              <p:nvPr/>
            </p:nvSpPr>
            <p:spPr bwMode="auto">
              <a:xfrm>
                <a:off x="2507058" y="6135212"/>
                <a:ext cx="4152529" cy="4619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Červení a modří koně, 1911</a:t>
                </a:r>
              </a:p>
            </p:txBody>
          </p:sp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027640" y="548680"/>
                <a:ext cx="7000249" cy="532776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8695783" y="6475248"/>
              <a:ext cx="412263" cy="33854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19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77473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47688" y="681038"/>
            <a:ext cx="8560930" cy="6132929"/>
            <a:chOff x="547688" y="681038"/>
            <a:chExt cx="8560359" cy="6132755"/>
          </a:xfrm>
        </p:grpSpPr>
        <p:grpSp>
          <p:nvGrpSpPr>
            <p:cNvPr id="45059" name="Group 4"/>
            <p:cNvGrpSpPr>
              <a:grpSpLocks/>
            </p:cNvGrpSpPr>
            <p:nvPr/>
          </p:nvGrpSpPr>
          <p:grpSpPr bwMode="auto">
            <a:xfrm>
              <a:off x="547688" y="681038"/>
              <a:ext cx="8048625" cy="5988050"/>
              <a:chOff x="548440" y="681608"/>
              <a:chExt cx="8047120" cy="5987752"/>
            </a:xfrm>
          </p:grpSpPr>
          <p:sp>
            <p:nvSpPr>
              <p:cNvPr id="66564" name="Rectangle 5"/>
              <p:cNvSpPr>
                <a:spLocks noChangeArrowheads="1"/>
              </p:cNvSpPr>
              <p:nvPr/>
            </p:nvSpPr>
            <p:spPr bwMode="auto">
              <a:xfrm>
                <a:off x="3768660" y="6207263"/>
                <a:ext cx="1606142" cy="46192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Sen, 1912</a:t>
                </a:r>
                <a:endParaRPr lang="cs-CZ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48440" y="681608"/>
                <a:ext cx="8046583" cy="541136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5" name="TextBox 4"/>
            <p:cNvSpPr txBox="1"/>
            <p:nvPr/>
          </p:nvSpPr>
          <p:spPr>
            <a:xfrm>
              <a:off x="8695782" y="6475249"/>
              <a:ext cx="412265" cy="33854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14532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279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Paul </a:t>
            </a:r>
            <a:r>
              <a:rPr lang="cs-CZ" sz="4800" dirty="0" err="1" smtClean="0">
                <a:solidFill>
                  <a:srgbClr val="FF0000"/>
                </a:solidFill>
              </a:rPr>
              <a:t>Klee</a:t>
            </a:r>
            <a:r>
              <a:rPr lang="cs-CZ" sz="4800" dirty="0" smtClean="0">
                <a:solidFill>
                  <a:srgbClr val="FF0000"/>
                </a:solidFill>
              </a:rPr>
              <a:t/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cs-CZ" sz="3200" b="0" dirty="0" smtClean="0">
                <a:solidFill>
                  <a:schemeClr val="tx2"/>
                </a:solidFill>
                <a:effectLst/>
              </a:rPr>
              <a:t>1879 – 1940)</a:t>
            </a:r>
          </a:p>
        </p:txBody>
      </p:sp>
      <p:sp>
        <p:nvSpPr>
          <p:cNvPr id="102405" name="Rectangle 5"/>
          <p:cNvSpPr>
            <a:spLocks noGrp="1" noChangeArrowheads="1"/>
          </p:cNvSpPr>
          <p:nvPr>
            <p:ph idx="1"/>
          </p:nvPr>
        </p:nvSpPr>
        <p:spPr>
          <a:xfrm>
            <a:off x="179388" y="1628775"/>
            <a:ext cx="5470525" cy="48895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švýcarský malíř, </a:t>
            </a:r>
            <a:r>
              <a:rPr lang="cs-CZ" sz="2400" dirty="0"/>
              <a:t>grafik a </a:t>
            </a:r>
            <a:r>
              <a:rPr lang="cs-CZ" sz="2400" dirty="0" smtClean="0"/>
              <a:t>ilustrátor</a:t>
            </a:r>
            <a:endParaRPr lang="cs-CZ" sz="2400" dirty="0"/>
          </a:p>
          <a:p>
            <a:pPr eaLnBrk="1" hangingPunct="1">
              <a:defRPr/>
            </a:pPr>
            <a:r>
              <a:rPr lang="cs-CZ" sz="2400" dirty="0"/>
              <a:t>dlouho váhal mezi hudbou a malířstvím</a:t>
            </a: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roku 1914 navštívil Tunis, který ho okouzlil barevností</a:t>
            </a:r>
          </a:p>
          <a:p>
            <a:pPr lvl="1" eaLnBrk="1" hangingPunct="1">
              <a:defRPr/>
            </a:pPr>
            <a:r>
              <a:rPr lang="cs-CZ" sz="2000" dirty="0"/>
              <a:t>byl ihned fascinován barvami a tamním </a:t>
            </a:r>
            <a:r>
              <a:rPr lang="cs-CZ" sz="2000" dirty="0" smtClean="0"/>
              <a:t>světlem</a:t>
            </a:r>
          </a:p>
          <a:p>
            <a:pPr eaLnBrk="1" hangingPunct="1">
              <a:defRPr/>
            </a:pPr>
            <a:r>
              <a:rPr lang="cs-CZ" sz="2400" dirty="0"/>
              <a:t>publikoval celou řadu spisů o teorii umění, ve kterých se zabýval především svými teoriemi o </a:t>
            </a:r>
            <a:r>
              <a:rPr lang="cs-CZ" sz="2400" dirty="0" smtClean="0"/>
              <a:t>barvách</a:t>
            </a:r>
          </a:p>
        </p:txBody>
      </p:sp>
      <p:grpSp>
        <p:nvGrpSpPr>
          <p:cNvPr id="44036" name="Group 4"/>
          <p:cNvGrpSpPr>
            <a:grpSpLocks/>
          </p:cNvGrpSpPr>
          <p:nvPr/>
        </p:nvGrpSpPr>
        <p:grpSpPr bwMode="auto">
          <a:xfrm>
            <a:off x="5803900" y="1979612"/>
            <a:ext cx="2860675" cy="4187825"/>
            <a:chOff x="5436096" y="2055700"/>
            <a:chExt cx="3076999" cy="475679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36096" y="2055700"/>
              <a:ext cx="3076999" cy="42530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4" name="TextBox 3"/>
            <p:cNvSpPr txBox="1"/>
            <p:nvPr/>
          </p:nvSpPr>
          <p:spPr>
            <a:xfrm>
              <a:off x="5676861" y="6350880"/>
              <a:ext cx="2595471" cy="46161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Foto z roku 1911</a:t>
              </a:r>
            </a:p>
          </p:txBody>
        </p:sp>
      </p:grpSp>
      <p:sp>
        <p:nvSpPr>
          <p:cNvPr id="6" name="Rectangle 5"/>
          <p:cNvSpPr/>
          <p:nvPr/>
        </p:nvSpPr>
        <p:spPr>
          <a:xfrm>
            <a:off x="5424488" y="2087563"/>
            <a:ext cx="3619500" cy="3108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 se mne zmocnila; už se za ní nemusím honit, vím, že mě drží navždycky. Barva a já jsme jedno, Jsem malíř.“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34363" y="527526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0523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750"/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102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50"/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/>
      <p:bldP spid="102405" grpId="0" build="p"/>
      <p:bldP spid="6" grpId="0"/>
      <p:bldP spid="8" grpId="0"/>
      <p:bldP spid="8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4643438" y="912813"/>
            <a:ext cx="4228641" cy="5589587"/>
            <a:chOff x="4643438" y="912813"/>
            <a:chExt cx="4230030" cy="5589290"/>
          </a:xfrm>
        </p:grpSpPr>
        <p:grpSp>
          <p:nvGrpSpPr>
            <p:cNvPr id="48136" name="Group 8"/>
            <p:cNvGrpSpPr>
              <a:grpSpLocks/>
            </p:cNvGrpSpPr>
            <p:nvPr/>
          </p:nvGrpSpPr>
          <p:grpSpPr bwMode="auto">
            <a:xfrm>
              <a:off x="4643438" y="912813"/>
              <a:ext cx="4221905" cy="5589290"/>
              <a:chOff x="4644008" y="912246"/>
              <a:chExt cx="4221357" cy="5589414"/>
            </a:xfrm>
          </p:grpSpPr>
          <p:sp>
            <p:nvSpPr>
              <p:cNvPr id="72709" name="Rectangle 8"/>
              <p:cNvSpPr>
                <a:spLocks noChangeArrowheads="1"/>
              </p:cNvSpPr>
              <p:nvPr/>
            </p:nvSpPr>
            <p:spPr bwMode="auto">
              <a:xfrm>
                <a:off x="5852335" y="6039712"/>
                <a:ext cx="1889500" cy="461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  <a:defRPr/>
                </a:pPr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Vila R, 1919</a:t>
                </a:r>
              </a:p>
            </p:txBody>
          </p:sp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644008" y="912246"/>
                <a:ext cx="4222000" cy="512746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8" name="TextBox 7"/>
            <p:cNvSpPr txBox="1"/>
            <p:nvPr/>
          </p:nvSpPr>
          <p:spPr>
            <a:xfrm>
              <a:off x="8461041" y="5732207"/>
              <a:ext cx="412427" cy="33853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23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98450" y="903288"/>
            <a:ext cx="4273092" cy="5599112"/>
            <a:chOff x="298450" y="903288"/>
            <a:chExt cx="4273092" cy="5599112"/>
          </a:xfrm>
        </p:grpSpPr>
        <p:grpSp>
          <p:nvGrpSpPr>
            <p:cNvPr id="48132" name="Group 9"/>
            <p:cNvGrpSpPr>
              <a:grpSpLocks/>
            </p:cNvGrpSpPr>
            <p:nvPr/>
          </p:nvGrpSpPr>
          <p:grpSpPr bwMode="auto">
            <a:xfrm>
              <a:off x="298450" y="903288"/>
              <a:ext cx="4202113" cy="5599112"/>
              <a:chOff x="298129" y="903082"/>
              <a:chExt cx="4201863" cy="5598875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8129" y="903082"/>
                <a:ext cx="4201863" cy="513693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5" name="TextBox 4"/>
              <p:cNvSpPr txBox="1"/>
              <p:nvPr/>
            </p:nvSpPr>
            <p:spPr>
              <a:xfrm>
                <a:off x="1044210" y="6040015"/>
                <a:ext cx="2701764" cy="461942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cs-CZ" sz="2400" b="1" dirty="0" err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Hammamet</a:t>
                </a: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1914</a:t>
                </a:r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4159250" y="5754688"/>
              <a:ext cx="41229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22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66212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1925638" y="404813"/>
            <a:ext cx="7182979" cy="6409154"/>
            <a:chOff x="1925638" y="404813"/>
            <a:chExt cx="7182408" cy="6408980"/>
          </a:xfrm>
        </p:grpSpPr>
        <p:grpSp>
          <p:nvGrpSpPr>
            <p:cNvPr id="49155" name="Group 6"/>
            <p:cNvGrpSpPr>
              <a:grpSpLocks/>
            </p:cNvGrpSpPr>
            <p:nvPr/>
          </p:nvGrpSpPr>
          <p:grpSpPr bwMode="auto">
            <a:xfrm>
              <a:off x="1925638" y="404813"/>
              <a:ext cx="5291137" cy="6223000"/>
              <a:chOff x="1213" y="255"/>
              <a:chExt cx="3333" cy="3920"/>
            </a:xfrm>
          </p:grpSpPr>
          <p:pic>
            <p:nvPicPr>
              <p:cNvPr id="75779" name="Picture 4" descr="9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571" y="255"/>
                <a:ext cx="2579" cy="357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5780" name="Rectangle 5"/>
              <p:cNvSpPr>
                <a:spLocks noChangeArrowheads="1"/>
              </p:cNvSpPr>
              <p:nvPr/>
            </p:nvSpPr>
            <p:spPr bwMode="auto">
              <a:xfrm>
                <a:off x="1213" y="3884"/>
                <a:ext cx="3333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  <a:defRPr/>
                </a:pPr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Dobrodružství jedné slečinky, 1921</a:t>
                </a:r>
              </a:p>
            </p:txBody>
          </p:sp>
        </p:grpSp>
        <p:sp>
          <p:nvSpPr>
            <p:cNvPr id="5" name="TextBox 4"/>
            <p:cNvSpPr txBox="1"/>
            <p:nvPr/>
          </p:nvSpPr>
          <p:spPr>
            <a:xfrm>
              <a:off x="8695787" y="6475248"/>
              <a:ext cx="412259" cy="33854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24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34937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051050" y="423863"/>
            <a:ext cx="7057567" cy="6390104"/>
            <a:chOff x="2051050" y="423863"/>
            <a:chExt cx="7056996" cy="6389930"/>
          </a:xfrm>
        </p:grpSpPr>
        <p:grpSp>
          <p:nvGrpSpPr>
            <p:cNvPr id="50179" name="Group 6"/>
            <p:cNvGrpSpPr>
              <a:grpSpLocks/>
            </p:cNvGrpSpPr>
            <p:nvPr/>
          </p:nvGrpSpPr>
          <p:grpSpPr bwMode="auto">
            <a:xfrm>
              <a:off x="2051050" y="423863"/>
              <a:ext cx="5113338" cy="6275387"/>
              <a:chOff x="1292" y="267"/>
              <a:chExt cx="3221" cy="3953"/>
            </a:xfrm>
          </p:grpSpPr>
          <p:pic>
            <p:nvPicPr>
              <p:cNvPr id="73731" name="Picture 4" descr="7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292" y="267"/>
                <a:ext cx="3221" cy="356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3732" name="Rectangle 5"/>
              <p:cNvSpPr>
                <a:spLocks noChangeArrowheads="1"/>
              </p:cNvSpPr>
              <p:nvPr/>
            </p:nvSpPr>
            <p:spPr bwMode="auto">
              <a:xfrm>
                <a:off x="2200" y="3929"/>
                <a:ext cx="1399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  <a:defRPr/>
                </a:pPr>
                <a:r>
                  <a:rPr lang="cs-CZ" sz="24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Senecio</a:t>
                </a:r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1922</a:t>
                </a:r>
              </a:p>
            </p:txBody>
          </p:sp>
        </p:grpSp>
        <p:sp>
          <p:nvSpPr>
            <p:cNvPr id="5" name="TextBox 4"/>
            <p:cNvSpPr txBox="1"/>
            <p:nvPr/>
          </p:nvSpPr>
          <p:spPr>
            <a:xfrm>
              <a:off x="8695787" y="6475248"/>
              <a:ext cx="412259" cy="33854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25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9184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August Macke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(1887 – 1914)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7875" y="1789113"/>
            <a:ext cx="3313113" cy="2506662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německý malíř</a:t>
            </a:r>
          </a:p>
          <a:p>
            <a:pPr>
              <a:defRPr/>
            </a:pPr>
            <a:r>
              <a:rPr lang="cs-CZ" sz="2800" dirty="0" smtClean="0"/>
              <a:t>přítel F. Marca</a:t>
            </a:r>
          </a:p>
          <a:p>
            <a:pPr>
              <a:defRPr/>
            </a:pPr>
            <a:r>
              <a:rPr lang="cs-CZ" sz="2800" dirty="0" smtClean="0"/>
              <a:t>od r. 1911 člen skupiny Der Blaue Reiter</a:t>
            </a:r>
            <a:endParaRPr lang="cs-CZ" dirty="0" smtClean="0"/>
          </a:p>
          <a:p>
            <a:pPr marL="457200" lvl="1" indent="0">
              <a:buFontTx/>
              <a:buNone/>
              <a:defRPr/>
            </a:pPr>
            <a:endParaRPr lang="cs-CZ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3317875" y="4484688"/>
            <a:ext cx="6084888" cy="253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endParaRPr lang="cs-CZ" kern="0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3321050" y="4295775"/>
            <a:ext cx="5264150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FFFF00"/>
              </a:buClr>
              <a:buSzPct val="120000"/>
              <a:defRPr/>
            </a:pPr>
            <a:r>
              <a:rPr lang="cs-CZ" kern="0" dirty="0" smtClean="0"/>
              <a:t>maloval dívky pod stromy, ženy před výklady módních obchodů nebo hrající si děti</a:t>
            </a:r>
          </a:p>
          <a:p>
            <a:pPr>
              <a:buClr>
                <a:srgbClr val="FFFF00"/>
              </a:buClr>
              <a:buSzPct val="120000"/>
              <a:defRPr/>
            </a:pPr>
            <a:r>
              <a:rPr lang="cs-CZ" kern="0" dirty="0" smtClean="0"/>
              <a:t>padl v I. světové válce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204788" y="1438275"/>
            <a:ext cx="3027362" cy="5022850"/>
            <a:chOff x="204363" y="1438275"/>
            <a:chExt cx="3028022" cy="5022851"/>
          </a:xfrm>
        </p:grpSpPr>
        <p:grpSp>
          <p:nvGrpSpPr>
            <p:cNvPr id="53258" name="Group 7"/>
            <p:cNvGrpSpPr>
              <a:grpSpLocks/>
            </p:cNvGrpSpPr>
            <p:nvPr/>
          </p:nvGrpSpPr>
          <p:grpSpPr bwMode="auto">
            <a:xfrm>
              <a:off x="204363" y="1438275"/>
              <a:ext cx="3028022" cy="5022851"/>
              <a:chOff x="266" y="708"/>
              <a:chExt cx="1800" cy="3164"/>
            </a:xfrm>
          </p:grpSpPr>
          <p:pic>
            <p:nvPicPr>
              <p:cNvPr id="77829" name="Picture 4" descr="2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304" y="708"/>
                <a:ext cx="1724" cy="2629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7830" name="Rectangle 6"/>
              <p:cNvSpPr>
                <a:spLocks noChangeArrowheads="1"/>
              </p:cNvSpPr>
              <p:nvPr/>
            </p:nvSpPr>
            <p:spPr bwMode="auto">
              <a:xfrm>
                <a:off x="266" y="3426"/>
                <a:ext cx="1800" cy="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  <a:defRPr/>
                </a:pPr>
                <a:r>
                  <a:rPr lang="cs-CZ" sz="20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A. Macke – Autoportrét, 1906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2754444" y="5273676"/>
              <a:ext cx="41238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27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6572250" y="947738"/>
            <a:ext cx="2329992" cy="2834104"/>
            <a:chOff x="6572410" y="947702"/>
            <a:chExt cx="2329490" cy="2834578"/>
          </a:xfrm>
        </p:grpSpPr>
        <p:pic>
          <p:nvPicPr>
            <p:cNvPr id="109573" name="Picture 5" descr="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72410" y="947702"/>
              <a:ext cx="2320425" cy="28309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8489697" y="3443669"/>
              <a:ext cx="412203" cy="33861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26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10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7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7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  <p:bldP spid="3" grpId="0" build="p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5738" y="495300"/>
            <a:ext cx="4932362" cy="6121400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cs-CZ" sz="2200" dirty="0" smtClean="0"/>
              <a:t>jeho osobní styl </a:t>
            </a:r>
            <a:r>
              <a:rPr lang="cs-CZ" sz="2200" dirty="0" smtClean="0">
                <a:sym typeface="Symbol" panose="05050102010706020507" pitchFamily="18" charset="2"/>
              </a:rPr>
              <a:t></a:t>
            </a:r>
          </a:p>
          <a:p>
            <a:pPr lvl="1">
              <a:defRPr/>
            </a:pPr>
            <a:r>
              <a:rPr lang="cs-CZ" sz="2000" dirty="0" smtClean="0"/>
              <a:t>používal </a:t>
            </a:r>
            <a:r>
              <a:rPr lang="cs-CZ" sz="2000" dirty="0"/>
              <a:t>především jasné </a:t>
            </a:r>
            <a:r>
              <a:rPr lang="cs-CZ" sz="2000" dirty="0" smtClean="0"/>
              <a:t>barvy (vliv </a:t>
            </a:r>
            <a:r>
              <a:rPr lang="cs-CZ" sz="2000" dirty="0"/>
              <a:t>M</a:t>
            </a:r>
            <a:r>
              <a:rPr lang="cs-CZ" sz="2000" dirty="0" smtClean="0"/>
              <a:t>atisse a fauvismu)</a:t>
            </a:r>
          </a:p>
          <a:p>
            <a:pPr lvl="1">
              <a:defRPr/>
            </a:pPr>
            <a:r>
              <a:rPr lang="cs-CZ" sz="2000" dirty="0"/>
              <a:t>a</a:t>
            </a:r>
            <a:r>
              <a:rPr lang="cs-CZ" sz="2000" dirty="0" smtClean="0"/>
              <a:t>bstraktní kompozice v pozadí byly </a:t>
            </a:r>
            <a:r>
              <a:rPr lang="cs-CZ" sz="2000" dirty="0"/>
              <a:t>příbuzné tvorbě Delaunaye a </a:t>
            </a:r>
            <a:r>
              <a:rPr lang="cs-CZ" sz="2000" dirty="0" smtClean="0"/>
              <a:t>Kandinského</a:t>
            </a:r>
          </a:p>
          <a:p>
            <a:pPr lvl="1">
              <a:defRPr/>
            </a:pPr>
            <a:r>
              <a:rPr lang="cs-CZ" sz="2000" dirty="0" smtClean="0"/>
              <a:t>jasné </a:t>
            </a:r>
            <a:r>
              <a:rPr lang="cs-CZ" sz="2000" dirty="0"/>
              <a:t>barvy a stylizované formy postav </a:t>
            </a:r>
            <a:r>
              <a:rPr lang="cs-CZ" sz="2000" dirty="0" smtClean="0"/>
              <a:t>byly ale </a:t>
            </a:r>
            <a:r>
              <a:rPr lang="cs-CZ" sz="2000" dirty="0"/>
              <a:t>typické hlavně pro </a:t>
            </a:r>
            <a:r>
              <a:rPr lang="cs-CZ" sz="2000" dirty="0" smtClean="0"/>
              <a:t>expresionismus</a:t>
            </a:r>
          </a:p>
          <a:p>
            <a:pPr lvl="1">
              <a:defRPr/>
            </a:pPr>
            <a:r>
              <a:rPr lang="cs-CZ" sz="2000" dirty="0" smtClean="0"/>
              <a:t>na rozdíl od Kandinského nikdy nehledal za </a:t>
            </a:r>
            <a:r>
              <a:rPr lang="cs-CZ" sz="2000" dirty="0"/>
              <a:t>barvami žádné mystické významy, maloval čistě podle toho, jak se mu líbilo a jak sám </a:t>
            </a:r>
            <a:r>
              <a:rPr lang="cs-CZ" sz="2000" dirty="0" smtClean="0"/>
              <a:t>cítil</a:t>
            </a:r>
          </a:p>
          <a:p>
            <a:pPr lvl="1">
              <a:defRPr/>
            </a:pPr>
            <a:r>
              <a:rPr lang="cs-CZ" sz="2000" dirty="0" smtClean="0"/>
              <a:t>dílo </a:t>
            </a:r>
            <a:r>
              <a:rPr lang="cs-CZ" sz="2000" dirty="0"/>
              <a:t>je reakcí na obraz italského futuristy Umberta Boccioniho Hluk ulice proniká do domu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323850" y="981075"/>
            <a:ext cx="3917950" cy="5718175"/>
            <a:chOff x="292979" y="981075"/>
            <a:chExt cx="3918659" cy="5718199"/>
          </a:xfrm>
        </p:grpSpPr>
        <p:grpSp>
          <p:nvGrpSpPr>
            <p:cNvPr id="55300" name="Group 5"/>
            <p:cNvGrpSpPr>
              <a:grpSpLocks/>
            </p:cNvGrpSpPr>
            <p:nvPr/>
          </p:nvGrpSpPr>
          <p:grpSpPr bwMode="auto">
            <a:xfrm>
              <a:off x="292979" y="981075"/>
              <a:ext cx="3918659" cy="5718199"/>
              <a:chOff x="436996" y="1130135"/>
              <a:chExt cx="3919308" cy="5718641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36996" y="1130135"/>
                <a:ext cx="3870079" cy="514550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5" name="Rectangle 4"/>
              <p:cNvSpPr/>
              <p:nvPr/>
            </p:nvSpPr>
            <p:spPr>
              <a:xfrm>
                <a:off x="467169" y="6386776"/>
                <a:ext cx="3889135" cy="46200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Velká světlá výloha, 1912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3771821" y="5788045"/>
              <a:ext cx="412367" cy="33855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19023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99088" y="692150"/>
            <a:ext cx="3349625" cy="23082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se považuje za nejvydařenější ze série dam před výklady s klobouky na </a:t>
            </a:r>
            <a:r>
              <a:rPr lang="pl-PL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obrazech z let 1913 a 1914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395288" y="404813"/>
            <a:ext cx="4860925" cy="6332537"/>
            <a:chOff x="395288" y="404813"/>
            <a:chExt cx="4860925" cy="6332537"/>
          </a:xfrm>
        </p:grpSpPr>
        <p:grpSp>
          <p:nvGrpSpPr>
            <p:cNvPr id="56324" name="Group 4"/>
            <p:cNvGrpSpPr>
              <a:grpSpLocks/>
            </p:cNvGrpSpPr>
            <p:nvPr/>
          </p:nvGrpSpPr>
          <p:grpSpPr bwMode="auto">
            <a:xfrm>
              <a:off x="395288" y="404813"/>
              <a:ext cx="4860925" cy="6332537"/>
              <a:chOff x="539552" y="526047"/>
              <a:chExt cx="4860032" cy="6331953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39552" y="526047"/>
                <a:ext cx="4570685" cy="5805906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88900" cap="sq">
                <a:solidFill>
                  <a:srgbClr val="FFFFFF"/>
                </a:solidFill>
                <a:miter lim="800000"/>
              </a:ln>
              <a:effectLst>
                <a:outerShdw blurRad="55000" dist="18000" dir="5400000" algn="tl" rotWithShape="0">
                  <a:srgbClr val="000000">
                    <a:alpha val="40000"/>
                  </a:srgbClr>
                </a:outerShdw>
              </a:effectLst>
              <a:scene3d>
                <a:camera prst="orthographicFront"/>
                <a:lightRig rig="twoPt" dir="t">
                  <a:rot lat="0" lon="0" rev="7200000"/>
                </a:lightRig>
              </a:scene3d>
              <a:sp3d>
                <a:bevelT w="25400" h="19050"/>
                <a:contourClr>
                  <a:srgbClr val="FFFFFF"/>
                </a:contourClr>
              </a:sp3d>
            </p:spPr>
          </p:pic>
          <p:sp>
            <p:nvSpPr>
              <p:cNvPr id="3" name="Rectangle 2"/>
              <p:cNvSpPr/>
              <p:nvPr/>
            </p:nvSpPr>
            <p:spPr>
              <a:xfrm>
                <a:off x="826836" y="6396081"/>
                <a:ext cx="4572748" cy="46191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s-CZ" sz="2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Obchod s klobouky, 1914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546600" y="5876925"/>
              <a:ext cx="41229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368795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35665" y="2788916"/>
            <a:ext cx="7872669" cy="264687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cs-CZ" sz="16600" b="1" cap="all" dirty="0">
                <a:ln w="9000" cmpd="sng">
                  <a:solidFill>
                    <a:srgbClr val="000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FFFFFF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charset="0"/>
                <a:cs typeface="+mn-cs"/>
              </a:rPr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28244057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>
          <a:xfrm>
            <a:off x="268288" y="836613"/>
            <a:ext cx="8639175" cy="5735637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AutoNum type="arabicPeriod"/>
            </a:pPr>
            <a:r>
              <a:rPr lang="cs-CZ" b="1" dirty="0" smtClean="0"/>
              <a:t>Almanach skupiny: </a:t>
            </a:r>
            <a:r>
              <a:rPr lang="pt-BR" dirty="0" smtClean="0"/>
              <a:t>AUTOR NEUVEDEN. </a:t>
            </a:r>
            <a:r>
              <a:rPr lang="pt-BR" i="1" dirty="0" smtClean="0"/>
              <a:t>http://en.wikipedia.org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2"/>
              </a:rPr>
              <a:t>http://en.wikipedia.org/wiki/File:BlaueReiter.jpg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Fotografie se členy skupiny Der Blaue Reiter: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http://www.badische-heimat.de</a:t>
            </a:r>
            <a:r>
              <a:rPr lang="pt-BR" dirty="0" smtClean="0"/>
              <a:t> [online]. [cit. 3.8.2013]. Dostupný na WWW: </a:t>
            </a:r>
            <a:r>
              <a:rPr lang="pt-BR" dirty="0" smtClean="0">
                <a:hlinkClick r:id="rId3"/>
              </a:rPr>
              <a:t>http://www.badische-heimat.de/dossier/kunst/blauer_reiter/blau_reiter.htm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 Modrý jezdec: </a:t>
            </a:r>
            <a:r>
              <a:rPr lang="pt-BR" dirty="0" smtClean="0"/>
              <a:t>AUTOR NEUVEDEN. </a:t>
            </a:r>
            <a:r>
              <a:rPr lang="pt-BR" i="1" dirty="0" smtClean="0"/>
              <a:t>http://en.wikipedia.org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4"/>
              </a:rPr>
              <a:t>http://en.wikipedia.org/wiki/File:Kandinsky-Blue_Rider.jpg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Foto: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5"/>
              </a:rPr>
              <a:t>http://cs.wikipedia.org/wiki/Soubor:Vassily-Kandinsky.jpeg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Münterová – Portrét Kandinského: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http://www.abcgallery.com</a:t>
            </a:r>
            <a:r>
              <a:rPr lang="pt-BR" dirty="0" smtClean="0"/>
              <a:t> [online]. [cit. 3.8.2013]. Dostupný na WWW: </a:t>
            </a:r>
            <a:r>
              <a:rPr lang="pt-BR" dirty="0" smtClean="0">
                <a:hlinkClick r:id="rId6"/>
              </a:rPr>
              <a:t>http://www.abcgallery.com/M/munter/munter3.html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Dvojice na koni: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7"/>
              </a:rPr>
              <a:t>http://www.wikipaintings.org/en/wassily-kandinsky/couple-riding-1906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Münterová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http://en.wikipedia.org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8"/>
              </a:rPr>
              <a:t>http://en.wikipedia.org/wiki/File:Image-GabrieleMuenter</a:t>
            </a:r>
            <a:r>
              <a:rPr lang="pt-BR" dirty="0" smtClean="0"/>
              <a:t>.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Münterová a Kandinskij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http://evilmonito.com</a:t>
            </a:r>
            <a:r>
              <a:rPr lang="pt-BR" dirty="0" smtClean="0"/>
              <a:t> [online]. [cit. 3.8.2013]. Dostupný na WWW: </a:t>
            </a:r>
            <a:r>
              <a:rPr lang="pt-BR" dirty="0" smtClean="0">
                <a:hlinkClick r:id="rId9"/>
              </a:rPr>
              <a:t>http://evilmonito.com/2009/10/06/guggenheim-presents-munter-and-kandinsky/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Gabriele Münterová: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0"/>
              </a:rPr>
              <a:t>http://www.wikipaintings.org/en/wassily-kandinsky/gabriele-munter-1905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Ulice v </a:t>
            </a:r>
            <a:r>
              <a:rPr lang="cs-CZ" b="1" dirty="0" err="1" smtClean="0"/>
              <a:t>Murnau</a:t>
            </a:r>
            <a:r>
              <a:rPr lang="cs-CZ" b="1" dirty="0" smtClean="0"/>
              <a:t>: </a:t>
            </a:r>
            <a:r>
              <a:rPr lang="pt-BR" dirty="0" smtClean="0"/>
              <a:t>AUTOR NEUVEDEN. </a:t>
            </a:r>
            <a:r>
              <a:rPr lang="pt-BR" i="1" dirty="0" smtClean="0"/>
              <a:t>http://en.wikipedia.org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11"/>
              </a:rPr>
              <a:t>http://en.wikipedia.org/wiki/File:Wassily_Kandinsky,_1908,_Murnau,_Dorfstrasse_(A_Village_Street),_oil_on_cardboard,_later_mounted_on_wood_panel,_48_x_69.5_cm,_The_Merzbacher_collection,_Switzerland.jpg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První abstraktní akvarel 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7.8.2013]. Dostupný na WWW: </a:t>
            </a:r>
            <a:r>
              <a:rPr lang="pt-BR" dirty="0" smtClean="0">
                <a:hlinkClick r:id="rId12"/>
              </a:rPr>
              <a:t>http://www.wikipaintings.org/en/wassily-kandinsky/first-abstract-watercolor-1910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Improvizace: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3"/>
              </a:rPr>
              <a:t>http://www.wikipaintings.org/en/wassily-kandinsky/improvisation-30-cannons-1913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Imprese III: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4"/>
              </a:rPr>
              <a:t>http://www.wikipaintings.org/en/wassily-kandinsky/impression-iii-concert-1911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Kandinskij – Kompozice: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5"/>
              </a:rPr>
              <a:t>http://www.wikipaintings.org/en/wassily-kandinsky/composition-vii-1913</a:t>
            </a:r>
            <a:endParaRPr lang="cs-CZ" dirty="0" smtClean="0"/>
          </a:p>
          <a:p>
            <a:pPr>
              <a:buFont typeface="+mj-lt"/>
              <a:buAutoNum type="arabicPeriod" startAt="15"/>
            </a:pPr>
            <a:r>
              <a:rPr lang="cs-CZ" b="1" dirty="0" smtClean="0"/>
              <a:t>Marc – Foto: </a:t>
            </a:r>
            <a:r>
              <a:rPr lang="pt-BR" dirty="0" smtClean="0"/>
              <a:t>AUTOR NEUVEDEN. http://www.dhm.de [online]. [cit. 3.8.2013]. Dostupný na WWW: </a:t>
            </a:r>
            <a:r>
              <a:rPr lang="pt-BR" dirty="0" smtClean="0">
                <a:hlinkClick r:id="rId16"/>
              </a:rPr>
              <a:t>http://www.dhm.de/lemo/html/biografien/MarcFranz/</a:t>
            </a:r>
            <a:endParaRPr lang="cs-CZ" dirty="0" smtClean="0"/>
          </a:p>
          <a:p>
            <a:pPr>
              <a:buFont typeface="+mj-lt"/>
              <a:buAutoNum type="arabicPeriod" startAt="15"/>
            </a:pPr>
            <a:r>
              <a:rPr lang="cs-CZ" b="1" dirty="0" smtClean="0"/>
              <a:t>Marc </a:t>
            </a:r>
            <a:r>
              <a:rPr lang="cs-CZ" b="1" dirty="0"/>
              <a:t>– Foto II: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commons.wikimedia.org/wiki/File:FranzMarc.jpg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8382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252412" y="893922"/>
            <a:ext cx="8639175" cy="4603908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 typeface="+mj-lt"/>
              <a:buAutoNum type="arabicPeriod" startAt="17"/>
            </a:pPr>
            <a:r>
              <a:rPr lang="cs-CZ" b="1" dirty="0"/>
              <a:t>Macke – Portrét Marca: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commons.wikimedia.org/wiki/File:August_Macke_037.jpg</a:t>
            </a:r>
            <a:endParaRPr lang="cs-CZ" dirty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Marc – Modrý kůň: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3"/>
              </a:rPr>
              <a:t>http://commons.wikimedia.org/wiki/File:Franz_Marc_003.jpg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Marc – Červení a modří koně: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4"/>
              </a:rPr>
              <a:t>http://commons.wikimedia.org/wiki/File:Franz_Marc_023.jpg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Marc – Sen: </a:t>
            </a:r>
            <a:r>
              <a:rPr lang="cs-CZ" dirty="0" smtClean="0"/>
              <a:t>AUTOR NEUVEDEN. </a:t>
            </a:r>
            <a:r>
              <a:rPr lang="cs-CZ" i="1" dirty="0" smtClean="0"/>
              <a:t>http://www.wikipaintings.org</a:t>
            </a:r>
            <a:r>
              <a:rPr lang="cs-CZ" dirty="0" smtClean="0"/>
              <a:t> [online]. [cit. 1.8.2013]. Dostupný pod licencí public domain na WWW: </a:t>
            </a:r>
            <a:r>
              <a:rPr lang="cs-CZ" dirty="0" smtClean="0">
                <a:hlinkClick r:id="rId5"/>
              </a:rPr>
              <a:t>http://www.wikipaintings.org/en/franz-marc/the-dream-1912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Klee – Foto: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6"/>
              </a:rPr>
              <a:t>http://commons.wikimedia.org/wiki/File:Paul_Klee_1911.jpg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Klee – </a:t>
            </a:r>
            <a:r>
              <a:rPr lang="cs-CZ" b="1" dirty="0" err="1" smtClean="0"/>
              <a:t>Hammamet</a:t>
            </a:r>
            <a:r>
              <a:rPr lang="cs-CZ" b="1" dirty="0" smtClean="0"/>
              <a:t>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7"/>
              </a:rPr>
              <a:t>http://www.wikipaintings.org/en/paul-klee/hamamet-1914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Klee – Vila R: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8"/>
              </a:rPr>
              <a:t>http://www.wikipaintings.org/en/paul-klee/villa-r-1919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Klee – Dobrodružství jedné slečinky: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9"/>
              </a:rPr>
              <a:t>http://commons.wikimedia.org/wiki/File:A_Young_Lady%27s_Adventure.JPG</a:t>
            </a:r>
            <a:endParaRPr lang="cs-CZ" b="1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Klee – Senecio: </a:t>
            </a:r>
            <a:r>
              <a:rPr lang="cs-CZ" dirty="0" smtClean="0"/>
              <a:t>AUTOR NEUVEDEN. </a:t>
            </a:r>
            <a:r>
              <a:rPr lang="cs-CZ" i="1" dirty="0" smtClean="0"/>
              <a:t>http://en.wikipedia.org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10"/>
              </a:rPr>
              <a:t>http://en.wikipedia.org/wiki/File:Senecio2.JPG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Macke – Foto: </a:t>
            </a:r>
            <a:r>
              <a:rPr lang="cs-CZ" dirty="0" smtClean="0"/>
              <a:t>AUTOR NEUVEDEN.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6.8.2013]. Dostupný pod licencí public domain na WWW: </a:t>
            </a:r>
            <a:r>
              <a:rPr lang="cs-CZ" dirty="0" smtClean="0">
                <a:hlinkClick r:id="rId11"/>
              </a:rPr>
              <a:t>http://commons.wikimedia.org/wiki/File:Macke-Foto.jpg</a:t>
            </a:r>
            <a:endParaRPr lang="cs-CZ" dirty="0" smtClean="0"/>
          </a:p>
          <a:p>
            <a:pPr>
              <a:buFont typeface="+mj-lt"/>
              <a:buAutoNum type="arabicPeriod" startAt="17"/>
            </a:pPr>
            <a:r>
              <a:rPr lang="cs-CZ" b="1" dirty="0" smtClean="0"/>
              <a:t>Macke – Autoportrét: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12"/>
              </a:rPr>
              <a:t>http://cs.wikipedia.org/wiki/Soubor:August_Macke_042.jpg</a:t>
            </a:r>
            <a:endParaRPr lang="cs-CZ" b="1" dirty="0" smtClean="0"/>
          </a:p>
          <a:p>
            <a:pPr>
              <a:buFont typeface="+mj-lt"/>
              <a:buAutoNum type="arabicPeriod" startAt="28"/>
              <a:defRPr/>
            </a:pPr>
            <a:r>
              <a:rPr lang="cs-CZ" b="1" dirty="0" smtClean="0"/>
              <a:t>Macke – Velká světlá výloha: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13"/>
              </a:rPr>
              <a:t>http://cs.wikipedia.org/wiki/Soubor:August_Macke_016.jpg</a:t>
            </a:r>
            <a:endParaRPr lang="cs-CZ" dirty="0" smtClean="0"/>
          </a:p>
          <a:p>
            <a:pPr>
              <a:buFont typeface="+mj-lt"/>
              <a:buAutoNum type="arabicPeriod" startAt="28"/>
              <a:defRPr/>
            </a:pPr>
            <a:r>
              <a:rPr lang="cs-CZ" b="1" dirty="0" smtClean="0"/>
              <a:t>Macke </a:t>
            </a:r>
            <a:r>
              <a:rPr lang="cs-CZ" b="1" dirty="0"/>
              <a:t>– Obchod s klobouky: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4"/>
              </a:rPr>
              <a:t>http://cs.wikipedia.org/wiki/Soubor:Macke_-_</a:t>
            </a:r>
            <a:r>
              <a:rPr lang="cs-CZ" dirty="0" smtClean="0">
                <a:hlinkClick r:id="rId14"/>
              </a:rPr>
              <a:t>Hutladen.jpg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860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413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/>
              <a:t>Citace k úvodnímu opakování: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288" y="1022351"/>
            <a:ext cx="8639175" cy="3321050"/>
          </a:xfrm>
        </p:spPr>
        <p:txBody>
          <a:bodyPr/>
          <a:lstStyle/>
          <a:p>
            <a:pPr>
              <a:buFont typeface="+mj-lt"/>
              <a:buNone/>
              <a:defRPr/>
            </a:pPr>
            <a:endParaRPr lang="cs-CZ" b="1" dirty="0" smtClean="0"/>
          </a:p>
          <a:p>
            <a:pPr>
              <a:defRPr/>
            </a:pPr>
            <a:r>
              <a:rPr lang="cs-CZ" b="1" dirty="0" smtClean="0"/>
              <a:t>Gogh – Havrani nad žitným polem: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2"/>
              </a:rPr>
              <a:t>http://commons.wikimedia.org/wiki/File:Vincent_van_Gogh_(1853-1890)_-_Wheat_Field_with_Crows_(1890).jpg?uselang=cs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Munch – Výkřik: </a:t>
            </a:r>
            <a:r>
              <a:rPr lang="cs-CZ" dirty="0" smtClean="0"/>
              <a:t>AUTOR NEUVEDEN. http://www.wikipaintings.org [online]. [cit. 31.7.2013]. Dostupný na WWW: http://www.wikipaintings.org/en/edvard-munch/the-scream-1910</a:t>
            </a:r>
          </a:p>
          <a:p>
            <a:pPr>
              <a:defRPr/>
            </a:pPr>
            <a:r>
              <a:rPr lang="cs-CZ" b="1" dirty="0" smtClean="0"/>
              <a:t>Munch – Tanec života: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3"/>
              </a:rPr>
              <a:t>http://www.wikipaintings.org/en/edvard-munch/dance-of-life-1900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Ensor – Kristův vjezd do Bruselu: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4"/>
              </a:rPr>
              <a:t>http://commons.wikimedia.org/wiki/File:Christ%27s_Entry_Into_Brussels_in_1889.jpg?uselang=de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Ensor – Kostlivec a masky: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5"/>
              </a:rPr>
              <a:t>http://www.wikipaintings.org/en/james-ensor/death-and-the-masks-1897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Kirchner – Autoportrét s modelem: </a:t>
            </a:r>
            <a:r>
              <a:rPr lang="cs-CZ" dirty="0" smtClean="0"/>
              <a:t>AUTOR NEUVEDEN. https://commons.wikimedia.org [online]. [cit. 31.7.2013]. Dostupný pod licencí Creative Commons Attribution-Share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r>
              <a:rPr lang="cs-CZ" dirty="0" smtClean="0"/>
              <a:t> na WWW: </a:t>
            </a:r>
            <a:r>
              <a:rPr lang="cs-CZ" dirty="0" smtClean="0">
                <a:hlinkClick r:id="rId6"/>
              </a:rPr>
              <a:t>http://commons.wikimedia.org/wiki/File:Kirchner_-_Selbstbildnis_mit_Modell.jpg?uselang=cs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Müller – Cikánský milenecký pár: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7"/>
              </a:rPr>
              <a:t>http://commons.wikimedia.org/wiki/File:Otto_Mueller_-_Liebespaar_-_1919.jpeg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Nolde – Postava a maska: </a:t>
            </a:r>
            <a:r>
              <a:rPr lang="pt-BR" dirty="0" smtClean="0"/>
              <a:t>AUTOR NEUVEDEN. </a:t>
            </a:r>
            <a:r>
              <a:rPr lang="pt-BR" i="1" dirty="0" smtClean="0"/>
              <a:t>http://impressionistsgallery.co.uk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8"/>
              </a:rPr>
              <a:t>http://impressionistsgallery.co.uk/artists/Artists/mno/Nolde/1.html</a:t>
            </a:r>
            <a:endParaRPr lang="cs-CZ" dirty="0" smtClean="0"/>
          </a:p>
          <a:p>
            <a:pPr>
              <a:buFontTx/>
              <a:buAutoNum type="arabicPeriod" startAt="31"/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74638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Tento materiál je určen k interaktivní výuce.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467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7597</TotalTime>
  <Words>1203</Words>
  <Application>Microsoft Office PowerPoint</Application>
  <PresentationFormat>On-screen Show (4:3)</PresentationFormat>
  <Paragraphs>215</Paragraphs>
  <Slides>30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Symbol</vt:lpstr>
      <vt:lpstr>Wingdings</vt:lpstr>
      <vt:lpstr>Default Design</vt:lpstr>
      <vt:lpstr>PowerPoint Presentation</vt:lpstr>
      <vt:lpstr>ANOTACE</vt:lpstr>
      <vt:lpstr>Opakování</vt:lpstr>
      <vt:lpstr>Spojte malíře s jejich obrazy a pojmenujte je:</vt:lpstr>
      <vt:lpstr>EXPRESIONISMUS III</vt:lpstr>
      <vt:lpstr>Der Blaue Reiter </vt:lpstr>
      <vt:lpstr>PowerPoint Presentation</vt:lpstr>
      <vt:lpstr>Vasilij Kandinskij (1866 – 1944)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Franz Marc  (1880 – 1916)</vt:lpstr>
      <vt:lpstr>PowerPoint Presentation</vt:lpstr>
      <vt:lpstr>PowerPoint Presentation</vt:lpstr>
      <vt:lpstr>PowerPoint Presentation</vt:lpstr>
      <vt:lpstr>Paul Klee (1879 – 1940)</vt:lpstr>
      <vt:lpstr>PowerPoint Presentation</vt:lpstr>
      <vt:lpstr>PowerPoint Presentation</vt:lpstr>
      <vt:lpstr>PowerPoint Presentation</vt:lpstr>
      <vt:lpstr>August Macke (1887 – 1914)</vt:lpstr>
      <vt:lpstr>PowerPoint Presentation</vt:lpstr>
      <vt:lpstr>PowerPoint Presentation</vt:lpstr>
      <vt:lpstr>PowerPoint Presentation</vt:lpstr>
      <vt:lpstr>Citace:</vt:lpstr>
      <vt:lpstr>Citace:</vt:lpstr>
      <vt:lpstr>Citace k úvodnímu opakování: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EXPRESIONISMUS</dc:title>
  <dc:creator>Marcela Jelínková</dc:creator>
  <cp:lastModifiedBy>Marcela Jelínková</cp:lastModifiedBy>
  <cp:revision>99</cp:revision>
  <dcterms:created xsi:type="dcterms:W3CDTF">2013-07-31T10:59:14Z</dcterms:created>
  <dcterms:modified xsi:type="dcterms:W3CDTF">2013-09-26T17:00:44Z</dcterms:modified>
</cp:coreProperties>
</file>