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70" r:id="rId15"/>
    <p:sldId id="272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95817A-8DDF-498E-BBDF-EE64A03DDD3B}" type="datetimeFigureOut">
              <a:rPr lang="cs-CZ" smtClean="0"/>
              <a:t>14.12.2013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9C413-A93F-4788-A35B-FBAC846D12C1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6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7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945578"/>
              </p:ext>
            </p:extLst>
          </p:nvPr>
        </p:nvGraphicFramePr>
        <p:xfrm>
          <a:off x="1259632" y="3232814"/>
          <a:ext cx="6696743" cy="19511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</a:rPr>
                        <a:t>Mgr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baseline="0" dirty="0" smtClean="0">
                          <a:effectLst/>
                        </a:rPr>
                        <a:t> Petra Pláničková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VY_32_INOVACE_361_SLOVESA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SLOVESA, ČASOVÁNÍ, URČOVÁNÍ, NEURČITEK, ZVRATNÁ, SLOVESNÉ ČASY A TVARY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49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976" y="134076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77975" y="3232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577975" y="36893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1577975" y="36893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9343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2914486" cy="924475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136904" cy="5760640"/>
          </a:xfrm>
        </p:spPr>
        <p:txBody>
          <a:bodyPr>
            <a:normAutofit fontScale="77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Prezentace je určena pro žáky 4. tříd v hodině českého jazyka.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Žáci si procvičí a opakují slovesa: Všechny kategorie, které znají. Začínají od nejjednoduššího až po nové učivo – třídění sloves. Pracují ústně, nebo do sešitů – ve dvojicích si sešity mění a opravují při společné kontrole.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4 – Pracují s obrázky vymýšlí slovesa k jednotlivým obrázkům: stříhá, léčí, skáče, létá, krouží…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5 – Odpovídají na otázky: Co znamená ohebné? Jak slovesa časujeme?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6 – Časují podle obrázku: já tančím, ty tančíš….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7 – Zodpoví na otázku: Co je neurčitek?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obrázkům utváří neurčitky: Co může dělat pes – kousat, štěkat, tulit se… Co může dělat letadlo nebo kluk – létat, přistávat, fotit se….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8 – Žáci buď ústně nebo písemně tvoří neurčitky. Ve dvojicích si sešity vymění a následuje společná kontrola.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9 – Odpovídají na otázku: Která slovesa jsou zvratná? Podle obrázku vytváří zvratná slovesa – točí se, užívá si, soustředí se, píše si, doplňuje si ….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10 – Vyhledávají a správně třídí slovesné tvary, opět buď ústně, nebo písemně se společnou kontrolou ve dvojicích.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11 – opakují slovesné časy. Doplňují věty. Pracují s obrázkem – klouzal se, klouže se, bude se klouzat, sklouzne se. Vymýšlíme jiná slovesa a žáci je upravují podle jednotlivých časů.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12 – Opakují: Co se určuje u sloves?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13 – Ústně nebo opět písemně určují slovesa ve sloupci.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14 –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řiložen pracovní list.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Snímek č. 15 – </a:t>
            </a:r>
            <a:r>
              <a:rPr lang="cs-CZ" smtClean="0">
                <a:solidFill>
                  <a:schemeClr val="tx2">
                    <a:lumMod val="10000"/>
                  </a:schemeClr>
                </a:solidFill>
              </a:rPr>
              <a:t>vypracovaný pracovní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list</a:t>
            </a:r>
          </a:p>
        </p:txBody>
      </p:sp>
    </p:spTree>
    <p:extLst>
      <p:ext uri="{BB962C8B-B14F-4D97-AF65-F5344CB8AC3E}">
        <p14:creationId xmlns:p14="http://schemas.microsoft.com/office/powerpoint/2010/main" val="265088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31640" y="1988840"/>
            <a:ext cx="7117180" cy="1800200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accent3">
                    <a:lumMod val="50000"/>
                  </a:schemeClr>
                </a:solidFill>
              </a:rPr>
              <a:t>SLOVESA</a:t>
            </a:r>
            <a:endParaRPr lang="cs-CZ" sz="9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863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5604" y="530537"/>
            <a:ext cx="5832772" cy="1195535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Vyjadřují děj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8228" y="3011368"/>
            <a:ext cx="7125112" cy="26810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Ptáme se: </a:t>
            </a: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Co dělá?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596" y="4370793"/>
            <a:ext cx="2044824" cy="20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803" y="162759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 descr="C:\Documents and Settings\profesor\Local Settings\Temporary Internet Files\Content.IE5\QT3M48QX\MC9003244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229200"/>
            <a:ext cx="3147579" cy="1336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ofesor\Local Settings\Temporary Internet Files\Content.IE5\7SVVMLP3\MC90044174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41" y="507380"/>
            <a:ext cx="1982763" cy="198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profesor\Local Settings\Temporary Internet Files\Content.IE5\QT3M48QX\MP9004278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17863"/>
            <a:ext cx="2304256" cy="165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profesor\Local Settings\Temporary Internet Files\Content.IE5\2WCR1T0A\MC90043390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542" y="507380"/>
            <a:ext cx="2044724" cy="204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485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Patří do slovních druhů:  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Můžeme je: 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95936" y="1628800"/>
            <a:ext cx="3384376" cy="1008112"/>
          </a:xfrm>
          <a:prstGeom prst="roundRect">
            <a:avLst/>
          </a:prstGeom>
          <a:solidFill>
            <a:schemeClr val="bg2"/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OHEBNÝCH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013076" y="4645372"/>
            <a:ext cx="3384376" cy="1008112"/>
          </a:xfrm>
          <a:prstGeom prst="roundRect">
            <a:avLst/>
          </a:prstGeom>
          <a:solidFill>
            <a:schemeClr val="bg2"/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ČASOVAT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786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860032" y="260648"/>
            <a:ext cx="3384376" cy="1296144"/>
          </a:xfrm>
        </p:spPr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ČASUJEME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2"/>
          </p:nvPr>
        </p:nvSpPr>
        <p:spPr>
          <a:xfrm>
            <a:off x="574812" y="4797152"/>
            <a:ext cx="3673152" cy="180020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Dáváme je do osob.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2204864"/>
            <a:ext cx="4323280" cy="4323280"/>
          </a:xfrm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92" y="620688"/>
            <a:ext cx="4033192" cy="4033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7153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18220"/>
            <a:ext cx="3888432" cy="144016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NEURČITEK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355976" y="4509120"/>
            <a:ext cx="3888432" cy="2026144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Nemůžeme určit osobu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>
            <a:fillRect/>
          </a:stretch>
        </p:blipFill>
        <p:spPr>
          <a:xfrm>
            <a:off x="5076056" y="548680"/>
            <a:ext cx="3429000" cy="3429000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4088556" cy="4088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87249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NEURČITEK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1009442" y="1700808"/>
            <a:ext cx="3471277" cy="475252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tojí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ř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íkali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íváte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rostou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b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ývají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v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ydechni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zpívám</a:t>
            </a:r>
            <a:endParaRPr lang="cs-CZ" sz="2800" dirty="0" smtClean="0"/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>
          <a:xfrm>
            <a:off x="4283968" y="1628800"/>
            <a:ext cx="3848555" cy="46805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tát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ř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íkat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d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ívat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r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ůst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b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ývat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v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ydechnout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z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pívat</a:t>
            </a:r>
          </a:p>
          <a:p>
            <a:pPr>
              <a:buFont typeface="Wingdings" pitchFamily="2" charset="2"/>
              <a:buChar char="Ø"/>
            </a:pP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6672"/>
            <a:ext cx="2805187" cy="280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5719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71600" y="1018208"/>
            <a:ext cx="3096344" cy="144016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Zvratná slovesa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half" idx="2"/>
          </p:nvPr>
        </p:nvSpPr>
        <p:spPr>
          <a:xfrm>
            <a:off x="3275856" y="2780928"/>
            <a:ext cx="5386186" cy="3528392"/>
          </a:xfrm>
        </p:spPr>
        <p:txBody>
          <a:bodyPr>
            <a:normAutofit/>
          </a:bodyPr>
          <a:lstStyle/>
          <a:p>
            <a:pPr marL="171450" indent="-1714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Patří mezi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slovesné tvary.</a:t>
            </a:r>
          </a:p>
          <a:p>
            <a:endParaRPr lang="cs-CZ" sz="28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Připojené zájmeno </a:t>
            </a:r>
          </a:p>
          <a:p>
            <a:r>
              <a:rPr lang="cs-CZ" sz="28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   se, si  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6" name="Zástupný symbol pro obrázek 15"/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1520" y="2924944"/>
            <a:ext cx="2879998" cy="2879998"/>
          </a:xfrm>
        </p:spPr>
      </p:pic>
      <p:sp>
        <p:nvSpPr>
          <p:cNvPr id="15" name="Zaoblený obdélník 14"/>
          <p:cNvSpPr/>
          <p:nvPr/>
        </p:nvSpPr>
        <p:spPr>
          <a:xfrm>
            <a:off x="6012160" y="2492896"/>
            <a:ext cx="2736304" cy="1152128"/>
          </a:xfrm>
          <a:prstGeom prst="roundRect">
            <a:avLst/>
          </a:prstGeom>
          <a:solidFill>
            <a:schemeClr val="bg2"/>
          </a:solidFill>
          <a:ln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jednoduché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 descr="C:\Documents and Settings\MP\Dokumenty\Obrázky\Kubík škola\kuba učí 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664"/>
            <a:ext cx="3528392" cy="175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21429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907704" y="692696"/>
            <a:ext cx="6570804" cy="924475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SLOVESNÉ TVARY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670224" y="1556792"/>
            <a:ext cx="7878536" cy="1224135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řišel jsi, houpe se, bude spát, chtěl bych, cvičí, umí psát,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pase se, lepí, našel jsem, koulí si, mele, nebude zlobit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827584" y="2492896"/>
            <a:ext cx="7704856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Jednoduché                </a:t>
            </a:r>
            <a:r>
              <a:rPr lang="cs-CZ" sz="2800" b="1" dirty="0" smtClean="0">
                <a:solidFill>
                  <a:srgbClr val="0070C0"/>
                </a:solidFill>
              </a:rPr>
              <a:t>složené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Vývojový diagram: příprava 13"/>
          <p:cNvSpPr/>
          <p:nvPr/>
        </p:nvSpPr>
        <p:spPr>
          <a:xfrm>
            <a:off x="539552" y="3739604"/>
            <a:ext cx="1828428" cy="560276"/>
          </a:xfrm>
          <a:prstGeom prst="flowChartPreparati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h</a:t>
            </a:r>
            <a:r>
              <a:rPr lang="cs-CZ" dirty="0" smtClean="0">
                <a:solidFill>
                  <a:schemeClr val="bg1"/>
                </a:solidFill>
              </a:rPr>
              <a:t>oupe se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Vývojový diagram: ukončení 14"/>
          <p:cNvSpPr/>
          <p:nvPr/>
        </p:nvSpPr>
        <p:spPr>
          <a:xfrm>
            <a:off x="5171008" y="3861048"/>
            <a:ext cx="1584176" cy="504056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řišel jsi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Vývojový diagram: příprava 15"/>
          <p:cNvSpPr/>
          <p:nvPr/>
        </p:nvSpPr>
        <p:spPr>
          <a:xfrm>
            <a:off x="2268228" y="4113076"/>
            <a:ext cx="1767520" cy="530076"/>
          </a:xfrm>
          <a:prstGeom prst="flowChartPreparati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cvičí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Vývojový diagram: příprava 16"/>
          <p:cNvSpPr/>
          <p:nvPr/>
        </p:nvSpPr>
        <p:spPr>
          <a:xfrm>
            <a:off x="455328" y="4667708"/>
            <a:ext cx="1800200" cy="684808"/>
          </a:xfrm>
          <a:prstGeom prst="flowChartPreparati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ase se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Vývojový diagram: příprava 17"/>
          <p:cNvSpPr/>
          <p:nvPr/>
        </p:nvSpPr>
        <p:spPr>
          <a:xfrm>
            <a:off x="2235064" y="5048448"/>
            <a:ext cx="1656184" cy="540792"/>
          </a:xfrm>
          <a:prstGeom prst="flowChartPreparati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lepí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Vývojový diagram: příprava 18"/>
          <p:cNvSpPr/>
          <p:nvPr/>
        </p:nvSpPr>
        <p:spPr>
          <a:xfrm>
            <a:off x="670224" y="5687153"/>
            <a:ext cx="1656184" cy="558062"/>
          </a:xfrm>
          <a:prstGeom prst="flowChartPreparati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mele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Vývojový diagram: příprava 19"/>
          <p:cNvSpPr/>
          <p:nvPr/>
        </p:nvSpPr>
        <p:spPr>
          <a:xfrm>
            <a:off x="2483768" y="5966184"/>
            <a:ext cx="1656184" cy="612068"/>
          </a:xfrm>
          <a:prstGeom prst="flowChartPreparati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k</a:t>
            </a:r>
            <a:r>
              <a:rPr lang="cs-CZ" dirty="0" smtClean="0">
                <a:solidFill>
                  <a:schemeClr val="bg1"/>
                </a:solidFill>
              </a:rPr>
              <a:t>oulí si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Vývojový diagram: ukončení 22"/>
          <p:cNvSpPr/>
          <p:nvPr/>
        </p:nvSpPr>
        <p:spPr>
          <a:xfrm>
            <a:off x="4669060" y="4848460"/>
            <a:ext cx="1584176" cy="504056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mí psát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Vývojový diagram: ukončení 23"/>
          <p:cNvSpPr/>
          <p:nvPr/>
        </p:nvSpPr>
        <p:spPr>
          <a:xfrm>
            <a:off x="7380312" y="5462128"/>
            <a:ext cx="1584176" cy="504056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ebude zlobit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Vývojový diagram: ukončení 24"/>
          <p:cNvSpPr/>
          <p:nvPr/>
        </p:nvSpPr>
        <p:spPr>
          <a:xfrm>
            <a:off x="5461148" y="5841268"/>
            <a:ext cx="1584176" cy="504056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ašel jsem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Vývojový diagram: ukončení 25"/>
          <p:cNvSpPr/>
          <p:nvPr/>
        </p:nvSpPr>
        <p:spPr>
          <a:xfrm>
            <a:off x="6755184" y="4544392"/>
            <a:ext cx="1584176" cy="504056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c</a:t>
            </a:r>
            <a:r>
              <a:rPr lang="cs-CZ" dirty="0" smtClean="0">
                <a:solidFill>
                  <a:schemeClr val="bg1"/>
                </a:solidFill>
              </a:rPr>
              <a:t>htěl bych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Vývojový diagram: ukončení 26"/>
          <p:cNvSpPr/>
          <p:nvPr/>
        </p:nvSpPr>
        <p:spPr>
          <a:xfrm>
            <a:off x="7045324" y="3487576"/>
            <a:ext cx="1584176" cy="504056"/>
          </a:xfrm>
          <a:prstGeom prst="flowChartTerminator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ude spát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8483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build="p"/>
      <p:bldP spid="12" grpId="0" build="p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511660" y="548680"/>
            <a:ext cx="5040560" cy="1113254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SLOVESNÝ ČAS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771800" y="1412776"/>
            <a:ext cx="6264696" cy="532859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Čas minulý – tvary zakončené na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–l, -la, -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</a:rPr>
              <a:t>lo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, -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</a:rPr>
              <a:t>li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, -</a:t>
            </a:r>
            <a:r>
              <a:rPr lang="cs-CZ" sz="2800" dirty="0" err="1" smtClean="0">
                <a:solidFill>
                  <a:schemeClr val="accent3">
                    <a:lumMod val="50000"/>
                  </a:schemeClr>
                </a:solidFill>
              </a:rPr>
              <a:t>ly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nazýváme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Čas přítomný – vždy píšeme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8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Čas budoucí – používáme pomocné slovesu budu, nebo jednoduchý tvar.  </a:t>
            </a:r>
          </a:p>
          <a:p>
            <a:endParaRPr lang="cs-CZ" sz="28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" name="Zástupný symbol pro obrázek 12"/>
          <p:cNvPicPr>
            <a:picLocks noGrp="1" noChangeAspect="1"/>
          </p:cNvPicPr>
          <p:nvPr>
            <p:ph type="pic"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68" r="22068"/>
          <a:stretch>
            <a:fillRect/>
          </a:stretch>
        </p:blipFill>
        <p:spPr>
          <a:xfrm>
            <a:off x="185738" y="2132856"/>
            <a:ext cx="2520950" cy="3582144"/>
          </a:xfrm>
        </p:spPr>
      </p:pic>
      <p:sp>
        <p:nvSpPr>
          <p:cNvPr id="8" name="Ovál 7"/>
          <p:cNvSpPr/>
          <p:nvPr/>
        </p:nvSpPr>
        <p:spPr>
          <a:xfrm>
            <a:off x="6119464" y="2924944"/>
            <a:ext cx="2664296" cy="576064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říčestí minulé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43808" y="4022576"/>
            <a:ext cx="2664296" cy="576064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ěkké i/í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665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URČOVÁNÍ SLOVES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212569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U sloves určujeme: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4293096"/>
            <a:ext cx="2520280" cy="1512168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ČAS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796136" y="2420888"/>
            <a:ext cx="2520280" cy="1512168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OSOBU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827584" y="3681028"/>
            <a:ext cx="2520280" cy="1512168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ČÍSLO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2214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71600" y="836712"/>
            <a:ext cx="7125113" cy="924475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URČI SLOVESA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11560" y="1844824"/>
            <a:ext cx="3471277" cy="446449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ojedeme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běží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utekla jsem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mějete se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u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kliď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v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yběhnou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jedli jsme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067944" y="1836316"/>
            <a:ext cx="4608512" cy="446449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1. os., č. mn., bud. 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3. os., č.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jedn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., přít.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1. os., č.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jedn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., min.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2. os., č. mn., přít.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2. os., č.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jedn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., bud.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3. os., č. mn., bud.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1. os., č. mn., min.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5963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3609606"/>
              </p:ext>
            </p:extLst>
          </p:nvPr>
        </p:nvGraphicFramePr>
        <p:xfrm>
          <a:off x="2051720" y="188640"/>
          <a:ext cx="4608512" cy="63737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kument" r:id="rId3" imgW="6646443" imgH="9192826" progId="Word.Document.12">
                  <p:embed/>
                </p:oleObj>
              </mc:Choice>
              <mc:Fallback>
                <p:oleObj name="Dokument" r:id="rId3" imgW="6646443" imgH="919282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51720" y="188640"/>
                        <a:ext cx="4608512" cy="63737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95669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2644091"/>
              </p:ext>
            </p:extLst>
          </p:nvPr>
        </p:nvGraphicFramePr>
        <p:xfrm>
          <a:off x="2339752" y="151835"/>
          <a:ext cx="4536504" cy="64519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name="Acrobat Document" r:id="rId3" imgW="5619445" imgH="7991284" progId="AcroExch.Document.7">
                  <p:embed/>
                </p:oleObj>
              </mc:Choice>
              <mc:Fallback>
                <p:oleObj name="Acrobat Document" r:id="rId3" imgW="5619445" imgH="7991284" progId="AcroExch.Document.7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151835"/>
                        <a:ext cx="4536504" cy="64519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2463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POUŽITÉ ZDROJE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Program Microsoft Office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2010 </a:t>
            </a:r>
          </a:p>
          <a:p>
            <a:r>
              <a:rPr lang="cs-CZ" b="1" smtClean="0">
                <a:solidFill>
                  <a:schemeClr val="accent3">
                    <a:lumMod val="75000"/>
                  </a:schemeClr>
                </a:solidFill>
              </a:rPr>
              <a:t>www.office.microsoft.com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Vlastní zdroje</a:t>
            </a:r>
          </a:p>
          <a:p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27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Infinity">
      <a:dk1>
        <a:sysClr val="windowText" lastClr="000000"/>
      </a:dk1>
      <a:lt1>
        <a:sysClr val="window" lastClr="FFFFFF"/>
      </a:lt1>
      <a:dk2>
        <a:srgbClr val="EABB00"/>
      </a:dk2>
      <a:lt2>
        <a:srgbClr val="DEF2FA"/>
      </a:lt2>
      <a:accent1>
        <a:srgbClr val="983DB1"/>
      </a:accent1>
      <a:accent2>
        <a:srgbClr val="47D147"/>
      </a:accent2>
      <a:accent3>
        <a:srgbClr val="CC0053"/>
      </a:accent3>
      <a:accent4>
        <a:srgbClr val="EA950D"/>
      </a:accent4>
      <a:accent5>
        <a:srgbClr val="C800C8"/>
      </a:accent5>
      <a:accent6>
        <a:srgbClr val="6161FF"/>
      </a:accent6>
      <a:hlink>
        <a:srgbClr val="755D00"/>
      </a:hlink>
      <a:folHlink>
        <a:srgbClr val="31AEE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271</TotalTime>
  <Words>619</Words>
  <Application>Microsoft Office PowerPoint</Application>
  <PresentationFormat>Předvádění na obrazovce (4:3)</PresentationFormat>
  <Paragraphs>115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Summer</vt:lpstr>
      <vt:lpstr>Dokument</vt:lpstr>
      <vt:lpstr>Acrobat Document</vt:lpstr>
      <vt:lpstr>Prezentace aplikace PowerPoint</vt:lpstr>
      <vt:lpstr>ANOTACE</vt:lpstr>
      <vt:lpstr>SLOVESA</vt:lpstr>
      <vt:lpstr>Vyjadřují děj</vt:lpstr>
      <vt:lpstr>Patří do slovních druhů:  </vt:lpstr>
      <vt:lpstr>ČASUJEME</vt:lpstr>
      <vt:lpstr>NEURČITEK</vt:lpstr>
      <vt:lpstr>NEURČITEK</vt:lpstr>
      <vt:lpstr>Zvratná slovesa</vt:lpstr>
      <vt:lpstr>SLOVESNÉ TVARY</vt:lpstr>
      <vt:lpstr>SLOVESNÝ ČAS</vt:lpstr>
      <vt:lpstr>URČOVÁNÍ SLOVES</vt:lpstr>
      <vt:lpstr>URČI SLOVESA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MP</dc:creator>
  <cp:lastModifiedBy>jitka</cp:lastModifiedBy>
  <cp:revision>30</cp:revision>
  <dcterms:created xsi:type="dcterms:W3CDTF">2012-01-10T12:37:36Z</dcterms:created>
  <dcterms:modified xsi:type="dcterms:W3CDTF">2013-12-14T12:59:03Z</dcterms:modified>
</cp:coreProperties>
</file>