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4"/>
  </p:notesMasterIdLst>
  <p:sldIdLst>
    <p:sldId id="299" r:id="rId2"/>
    <p:sldId id="300" r:id="rId3"/>
    <p:sldId id="301" r:id="rId4"/>
    <p:sldId id="302" r:id="rId5"/>
    <p:sldId id="303" r:id="rId6"/>
    <p:sldId id="304" r:id="rId7"/>
    <p:sldId id="305" r:id="rId8"/>
    <p:sldId id="306" r:id="rId9"/>
    <p:sldId id="307" r:id="rId10"/>
    <p:sldId id="308" r:id="rId11"/>
    <p:sldId id="310" r:id="rId12"/>
    <p:sldId id="313" r:id="rId13"/>
    <p:sldId id="315" r:id="rId14"/>
    <p:sldId id="319" r:id="rId15"/>
    <p:sldId id="321" r:id="rId16"/>
    <p:sldId id="324" r:id="rId17"/>
    <p:sldId id="325" r:id="rId18"/>
    <p:sldId id="327" r:id="rId19"/>
    <p:sldId id="328" r:id="rId20"/>
    <p:sldId id="329" r:id="rId21"/>
    <p:sldId id="330" r:id="rId22"/>
    <p:sldId id="331" r:id="rId23"/>
    <p:sldId id="332" r:id="rId24"/>
    <p:sldId id="333" r:id="rId25"/>
    <p:sldId id="335" r:id="rId26"/>
    <p:sldId id="336" r:id="rId27"/>
    <p:sldId id="337" r:id="rId28"/>
    <p:sldId id="338" r:id="rId29"/>
    <p:sldId id="339" r:id="rId30"/>
    <p:sldId id="340" r:id="rId31"/>
    <p:sldId id="342" r:id="rId32"/>
    <p:sldId id="344" r:id="rId3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5AE3A2B1-5778-45D9-8FBD-D6D482AFEFAD}">
          <p14:sldIdLst/>
        </p14:section>
        <p14:section name="Untitled Section" id="{C9992549-D9F7-4B79-9622-028729D1C54B}">
          <p14:sldIdLst>
            <p14:sldId id="299"/>
            <p14:sldId id="300"/>
            <p14:sldId id="301"/>
            <p14:sldId id="302"/>
            <p14:sldId id="303"/>
            <p14:sldId id="304"/>
            <p14:sldId id="305"/>
            <p14:sldId id="306"/>
            <p14:sldId id="307"/>
            <p14:sldId id="308"/>
            <p14:sldId id="310"/>
            <p14:sldId id="313"/>
            <p14:sldId id="315"/>
            <p14:sldId id="319"/>
            <p14:sldId id="321"/>
            <p14:sldId id="324"/>
            <p14:sldId id="325"/>
            <p14:sldId id="327"/>
            <p14:sldId id="328"/>
            <p14:sldId id="329"/>
            <p14:sldId id="330"/>
            <p14:sldId id="331"/>
            <p14:sldId id="332"/>
            <p14:sldId id="333"/>
            <p14:sldId id="335"/>
            <p14:sldId id="336"/>
            <p14:sldId id="337"/>
            <p14:sldId id="338"/>
            <p14:sldId id="339"/>
            <p14:sldId id="340"/>
            <p14:sldId id="342"/>
            <p14:sldId id="34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4791"/>
    <a:srgbClr val="86E57F"/>
    <a:srgbClr val="FF0066"/>
    <a:srgbClr val="7BDE60"/>
    <a:srgbClr val="00EE6C"/>
    <a:srgbClr val="7DED77"/>
    <a:srgbClr val="FFFF6D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216" autoAdjust="0"/>
    <p:restoredTop sz="94630" autoAdjust="0"/>
  </p:normalViewPr>
  <p:slideViewPr>
    <p:cSldViewPr snapToGrid="0" showGuides="1">
      <p:cViewPr varScale="1">
        <p:scale>
          <a:sx n="84" d="100"/>
          <a:sy n="84" d="100"/>
        </p:scale>
        <p:origin x="1092" y="78"/>
      </p:cViewPr>
      <p:guideLst>
        <p:guide orient="horz" pos="2183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BBD2F3-9452-4FB1-B535-4CE8D606C0D5}" type="datetimeFigureOut">
              <a:rPr lang="cs-CZ" smtClean="0"/>
              <a:t>26. 9. 2013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B104A2-6F40-4695-AF79-BED73621AD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54803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AF5DB2B-D117-4C2D-BE5E-6644DF0C3BB7}" type="slidenum">
              <a:rPr lang="cs-CZ" sz="1200" smtClean="0"/>
              <a:pPr/>
              <a:t>1</a:t>
            </a:fld>
            <a:endParaRPr lang="cs-CZ" sz="1200" smtClean="0"/>
          </a:p>
        </p:txBody>
      </p:sp>
    </p:spTree>
    <p:extLst>
      <p:ext uri="{BB962C8B-B14F-4D97-AF65-F5344CB8AC3E}">
        <p14:creationId xmlns:p14="http://schemas.microsoft.com/office/powerpoint/2010/main" val="9143650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253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E38C833-24FD-4DE5-9028-9D77FFC42DC1}" type="slidenum">
              <a:rPr lang="cs-CZ" sz="1200" smtClean="0"/>
              <a:pPr/>
              <a:t>2</a:t>
            </a:fld>
            <a:endParaRPr lang="cs-CZ" sz="1200" smtClean="0"/>
          </a:p>
        </p:txBody>
      </p:sp>
    </p:spTree>
    <p:extLst>
      <p:ext uri="{BB962C8B-B14F-4D97-AF65-F5344CB8AC3E}">
        <p14:creationId xmlns:p14="http://schemas.microsoft.com/office/powerpoint/2010/main" val="3601454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cs-CZ" smtClean="0"/>
              <a:t>Termín poprvé použil ředitel muzea Gustav Hartlaub v roce 1923 ve svém článku 'Nová věcnost: Německé umění po expresionismu‘, kterým uvedl výstavu těchto umělců ve svém muzeu. V tomto článku Hartlaub skupinu umělců popsal jako nové umělce, kteří se snaží o opravdu objektivní zachycení nové reality tehdejší doby.</a:t>
            </a:r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5AB2B2B-7A03-4896-B672-2B54218965D3}" type="slidenum">
              <a:rPr lang="cs-CZ" sz="1200" smtClean="0"/>
              <a:pPr/>
              <a:t>6</a:t>
            </a:fld>
            <a:endParaRPr lang="cs-CZ" sz="1200" smtClean="0"/>
          </a:p>
        </p:txBody>
      </p:sp>
    </p:spTree>
    <p:extLst>
      <p:ext uri="{BB962C8B-B14F-4D97-AF65-F5344CB8AC3E}">
        <p14:creationId xmlns:p14="http://schemas.microsoft.com/office/powerpoint/2010/main" val="21967078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Termín poprvé použil ředitel muzea </a:t>
            </a:r>
            <a:r>
              <a:rPr lang="cs-CZ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Gustav Hartlaub </a:t>
            </a:r>
            <a:r>
              <a:rPr lang="cs-CZ" dirty="0" smtClean="0"/>
              <a:t>v roce 1923 ve svém článku </a:t>
            </a:r>
            <a:r>
              <a:rPr lang="cs-CZ" b="1" dirty="0" smtClean="0"/>
              <a:t>'Nová věcnost: Německé umění po expresionismu‘</a:t>
            </a:r>
            <a:r>
              <a:rPr lang="cs-CZ" dirty="0" smtClean="0"/>
              <a:t>, kterým uvedl výstavu těchto umělců ve svém muzeu. V tomto článku Hartlaub skupinu umělců popsal jako nové umělce, kteří se snaží o opravdu objektivní zachycení nové reality tehdejší doby.</a:t>
            </a:r>
          </a:p>
          <a:p>
            <a:pPr eaLnBrk="1" hangingPunct="1">
              <a:defRPr/>
            </a:pPr>
            <a:r>
              <a:rPr lang="cs-CZ" dirty="0" smtClean="0"/>
              <a:t>Nová věcnost je z hlediska dějin umění </a:t>
            </a:r>
            <a:r>
              <a:rPr lang="cs-CZ" b="1" dirty="0" smtClean="0"/>
              <a:t>spojovacím článkem mezi expresionismem</a:t>
            </a:r>
            <a:r>
              <a:rPr lang="cs-CZ" dirty="0" smtClean="0"/>
              <a:t> (ze kterého vyrůstala a vůči kterému se zároveň vymezovala), </a:t>
            </a:r>
            <a:r>
              <a:rPr lang="cs-CZ" b="1" dirty="0" smtClean="0"/>
              <a:t>dadaismem a surrealismem</a:t>
            </a:r>
            <a:r>
              <a:rPr lang="cs-CZ" dirty="0" smtClean="0"/>
              <a:t>. Měla velký vliv na socialistický realismus.</a:t>
            </a:r>
            <a:endParaRPr lang="cs-CZ" dirty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83A553C-12D4-43D3-A6C6-7906841E574D}" type="slidenum">
              <a:rPr lang="cs-CZ" sz="1200" smtClean="0"/>
              <a:pPr/>
              <a:t>7</a:t>
            </a:fld>
            <a:endParaRPr lang="cs-CZ" sz="1200" smtClean="0"/>
          </a:p>
        </p:txBody>
      </p:sp>
    </p:spTree>
    <p:extLst>
      <p:ext uri="{BB962C8B-B14F-4D97-AF65-F5344CB8AC3E}">
        <p14:creationId xmlns:p14="http://schemas.microsoft.com/office/powerpoint/2010/main" val="29294284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lvl="1" eaLnBrk="1" hangingPunct="1"/>
            <a:r>
              <a:rPr lang="cs-CZ" smtClean="0"/>
              <a:t>Město, vzdálené modernistickému optimismu, je místem bídy, invalidů a prostitutek, nahota po všech masakrech, v sobě nemá nic erotického, je ohyzdná, obscénnost je znázorňována spíše u měšťáků.</a:t>
            </a:r>
          </a:p>
          <a:p>
            <a:pPr eaLnBrk="1" hangingPunct="1"/>
            <a:endParaRPr lang="cs-CZ" smtClean="0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D4C2645D-E07B-4623-A1D8-4B4D6C0628D3}" type="slidenum">
              <a:rPr lang="cs-CZ" sz="1200" smtClean="0"/>
              <a:pPr/>
              <a:t>9</a:t>
            </a:fld>
            <a:endParaRPr lang="cs-CZ" sz="1200" smtClean="0"/>
          </a:p>
        </p:txBody>
      </p:sp>
    </p:spTree>
    <p:extLst>
      <p:ext uri="{BB962C8B-B14F-4D97-AF65-F5344CB8AC3E}">
        <p14:creationId xmlns:p14="http://schemas.microsoft.com/office/powerpoint/2010/main" val="14955516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cs-CZ" smtClean="0"/>
              <a:t>V roce 1914 vstoupil do dobrovolné služby ke zdravotní posádce. Po roce byl ze služeb armády uvolněn po celkovém nervovém zhroucení.</a:t>
            </a:r>
          </a:p>
          <a:p>
            <a:r>
              <a:rPr lang="cs-CZ" smtClean="0"/>
              <a:t>V roce 1933 byl označen za zvráceného umělce a ‚kulturního Bolševika‘. Odešel do USA, kde vyučoval na několika univerzitách umění. Zemřel na infarkt na křižovatce 61st Street a Central Park West na Manhattanu v New Yorku.</a:t>
            </a:r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358B6D1-E6BE-46DD-9C4D-9E98FB3272C6}" type="slidenum">
              <a:rPr lang="cs-CZ" sz="1200" smtClean="0"/>
              <a:pPr/>
              <a:t>15</a:t>
            </a:fld>
            <a:endParaRPr lang="cs-CZ" sz="1200" smtClean="0"/>
          </a:p>
        </p:txBody>
      </p:sp>
    </p:spTree>
    <p:extLst>
      <p:ext uri="{BB962C8B-B14F-4D97-AF65-F5344CB8AC3E}">
        <p14:creationId xmlns:p14="http://schemas.microsoft.com/office/powerpoint/2010/main" val="24239968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cs-CZ" smtClean="0"/>
              <a:t>Kdo z vás je bez viny, ať hodí kamenem.</a:t>
            </a:r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A25D77C-D734-4230-92EF-B07404377427}" type="slidenum">
              <a:rPr lang="cs-CZ" sz="1200" smtClean="0"/>
              <a:pPr/>
              <a:t>16</a:t>
            </a:fld>
            <a:endParaRPr lang="cs-CZ" sz="1200" smtClean="0"/>
          </a:p>
        </p:txBody>
      </p:sp>
    </p:spTree>
    <p:extLst>
      <p:ext uri="{BB962C8B-B14F-4D97-AF65-F5344CB8AC3E}">
        <p14:creationId xmlns:p14="http://schemas.microsoft.com/office/powerpoint/2010/main" val="25523102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z="1600" smtClean="0"/>
              <a:t>V roce 1914 se nechal zapsat do armády, nicméně byl hospitalizován a v roce 1915 opět propuštěn. V lednu 1917 byl opět povolán do zbraně, pokusil se o sebevraždu, byl hospitalizován ve vojenské nemocnici a poté měl být jako zběh zastřelen. Zachránil ho jeden z jeho obdivovatelů, hrabě Kessler, který se za něj zaručil. Groszova oficiální diagnóza pak zněla nervový otřes z bombardování a Grosz byl v květnu 1917 z armády úplně propuštěn. V roce 1921 byl Grosz obviněn z urážky armády a byla mu udělena pokuta tří set marek. </a:t>
            </a:r>
          </a:p>
          <a:p>
            <a:pPr eaLnBrk="1" hangingPunct="1"/>
            <a:r>
              <a:rPr lang="cs-CZ" sz="1600" smtClean="0"/>
              <a:t>Grosz zemřel v Berlíně na následky zranění, které utrpěl, když opilý spadl ze schodů. </a:t>
            </a:r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9EA7861-C330-4C73-8D6A-04E841D5A28A}" type="slidenum">
              <a:rPr lang="cs-CZ" sz="1200" smtClean="0"/>
              <a:pPr/>
              <a:t>19</a:t>
            </a:fld>
            <a:endParaRPr lang="cs-CZ" sz="1200" smtClean="0"/>
          </a:p>
        </p:txBody>
      </p:sp>
    </p:spTree>
    <p:extLst>
      <p:ext uri="{BB962C8B-B14F-4D97-AF65-F5344CB8AC3E}">
        <p14:creationId xmlns:p14="http://schemas.microsoft.com/office/powerpoint/2010/main" val="10599472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mtClean="0"/>
              <a:t>V popředí tři postavy symbolizují syfilis, alkoholismus a mor. Smrt triumfuje ve středu kompozice. Šílenství lidské rasy připomíná Bosche a Bruegela. Oskar Panizza byl prokletý psychiatr a spisovatel. Byl dvakrát odsouzen pro trestný čin rouhání a zrady. Od 1904 byl internován v psychiatrické léčebně.</a:t>
            </a:r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45209FB-DD7E-4C8A-9008-ABF9B339E890}" type="slidenum">
              <a:rPr lang="cs-CZ" sz="1200" smtClean="0"/>
              <a:pPr/>
              <a:t>20</a:t>
            </a:fld>
            <a:endParaRPr lang="cs-CZ" sz="1200" smtClean="0"/>
          </a:p>
        </p:txBody>
      </p:sp>
    </p:spTree>
    <p:extLst>
      <p:ext uri="{BB962C8B-B14F-4D97-AF65-F5344CB8AC3E}">
        <p14:creationId xmlns:p14="http://schemas.microsoft.com/office/powerpoint/2010/main" val="23364669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cs-CZ" smtClean="0"/>
              <a:t>Zatímco chamtiví kapitalisté dělají kšefty u dobrého jídla a pití, vojáci masakrují hladové demonstranty.</a:t>
            </a:r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DC845AC-84A2-4B20-8590-78D81699EB53}" type="slidenum">
              <a:rPr lang="cs-CZ" sz="1200" smtClean="0"/>
              <a:pPr/>
              <a:t>21</a:t>
            </a:fld>
            <a:endParaRPr lang="cs-CZ" sz="1200" smtClean="0"/>
          </a:p>
        </p:txBody>
      </p:sp>
    </p:spTree>
    <p:extLst>
      <p:ext uri="{BB962C8B-B14F-4D97-AF65-F5344CB8AC3E}">
        <p14:creationId xmlns:p14="http://schemas.microsoft.com/office/powerpoint/2010/main" val="24085150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mtClean="0"/>
              <a:t>Ecce homo  (čti: ekce homó) = ejhle člověk - je motiv výtvarného umění spočívající ve znázornění zbičovaného a trny korunovaného Ježíše Krista. </a:t>
            </a:r>
          </a:p>
        </p:txBody>
      </p:sp>
      <p:sp>
        <p:nvSpPr>
          <p:cNvPr id="645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2E1781C-3E23-4CCE-B8C5-068CC8697160}" type="slidenum">
              <a:rPr lang="cs-CZ" sz="1200" smtClean="0"/>
              <a:pPr/>
              <a:t>22</a:t>
            </a:fld>
            <a:endParaRPr lang="cs-CZ" sz="1200" smtClean="0"/>
          </a:p>
        </p:txBody>
      </p:sp>
    </p:spTree>
    <p:extLst>
      <p:ext uri="{BB962C8B-B14F-4D97-AF65-F5344CB8AC3E}">
        <p14:creationId xmlns:p14="http://schemas.microsoft.com/office/powerpoint/2010/main" val="16118209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9466526-228C-4956-8603-5689A4F8DB17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7188558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Clr>
                <a:srgbClr val="FFFF00"/>
              </a:buClr>
              <a:buSzPct val="120000"/>
              <a:buFont typeface="Arial" panose="020B0604020202020204" pitchFamily="34" charset="0"/>
              <a:buChar char="•"/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marL="742950" indent="-285750">
              <a:buClr>
                <a:srgbClr val="FFFF00"/>
              </a:buClr>
              <a:buSzPct val="120000"/>
              <a:buFont typeface="Calibri" panose="020F0502020204030204" pitchFamily="34" charset="0"/>
              <a:buChar char="‒"/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2pPr>
            <a:lvl3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3pPr>
            <a:lvl4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4pPr>
            <a:lvl5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5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97B342-D050-4CC0-B7B1-2F9A9154C1DC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728036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2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7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75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75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75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75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75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Cita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>
          <a:xfrm>
            <a:off x="457200" y="253122"/>
            <a:ext cx="8229600" cy="672035"/>
          </a:xfrm>
        </p:spPr>
        <p:txBody>
          <a:bodyPr/>
          <a:lstStyle>
            <a:lvl1pPr>
              <a:defRPr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cs-CZ" dirty="0" smtClean="0"/>
              <a:t>Klepnutím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 hasCustomPrompt="1"/>
          </p:nvPr>
        </p:nvSpPr>
        <p:spPr>
          <a:xfrm>
            <a:off x="268941" y="1021976"/>
            <a:ext cx="8638391" cy="5699499"/>
          </a:xfrm>
          <a:solidFill>
            <a:schemeClr val="bg1"/>
          </a:solidFill>
          <a:ln w="38100">
            <a:solidFill>
              <a:srgbClr val="FFFF00"/>
            </a:solidFill>
          </a:ln>
        </p:spPr>
        <p:txBody>
          <a:bodyPr/>
          <a:lstStyle>
            <a:lvl1pPr>
              <a:buFont typeface="+mj-lt"/>
              <a:buAutoNum type="arabicPeriod"/>
              <a:defRPr sz="1000" b="0">
                <a:solidFill>
                  <a:schemeClr val="tx1"/>
                </a:solidFill>
              </a:defRPr>
            </a:lvl1pPr>
            <a:lvl2pPr>
              <a:buFont typeface="+mj-lt"/>
              <a:buAutoNum type="arabicPeriod"/>
              <a:defRPr sz="1000" b="0"/>
            </a:lvl2pPr>
            <a:lvl3pPr>
              <a:buFont typeface="+mj-lt"/>
              <a:buAutoNum type="arabicPeriod"/>
              <a:defRPr sz="1000" b="0"/>
            </a:lvl3pPr>
            <a:lvl4pPr>
              <a:buFont typeface="+mj-lt"/>
              <a:buAutoNum type="arabicPeriod"/>
              <a:defRPr sz="1000" b="0"/>
            </a:lvl4pPr>
            <a:lvl5pPr>
              <a:buFont typeface="+mj-lt"/>
              <a:buAutoNum type="arabicPeriod"/>
              <a:defRPr sz="1000" b="0"/>
            </a:lvl5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97B342-D050-4CC0-B7B1-2F9A9154C1DC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9670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8929713-D9C7-44F3-BBC2-D21560D9659E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5469842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FF1AD3-B0C1-4469-9423-86A2D3E9296E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5582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EB05A4-2417-4300-9353-0CEA52E068BB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999642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800" b="1">
                <a:solidFill>
                  <a:srgbClr val="FF479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00E6A45-F932-4D30-B4BB-9B51D13FD94B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9219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D7CEDF-A95A-4F7B-8F18-2F328FD26368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989920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767C851-DDAF-444A-8000-7B98F8AAFF5E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199064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FEC8C9-766A-4EB0-9545-74B990C300CD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3142371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E49277-AB2E-48AD-8090-AE8F385C3935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4888230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C67A5A-5AAE-4A88-BBB7-F9496C3A33E8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5501564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userDrawn="1">
  <p:cSld name="Obráz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>
          <a:xfrm>
            <a:off x="690126" y="5788025"/>
            <a:ext cx="7763747" cy="914400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4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B237CCF-1665-422B-BB31-512085E757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1722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66FF"/>
            </a:gs>
            <a:gs pos="11000">
              <a:srgbClr val="0066FF"/>
            </a:gs>
            <a:gs pos="11000">
              <a:srgbClr val="0066FF"/>
            </a:gs>
            <a:gs pos="100000">
              <a:srgbClr val="FF00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A928340-7FC4-4FD6-9F36-F1EC88C3C9DA}" type="slidenum">
              <a:rPr lang="cs-CZ">
                <a:solidFill>
                  <a:srgbClr val="000000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2933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3" r:id="rId13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00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00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00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00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b="1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b="1">
          <a:solidFill>
            <a:schemeClr val="bg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b="1">
          <a:solidFill>
            <a:schemeClr val="bg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b="1">
          <a:solidFill>
            <a:schemeClr val="bg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b="1">
          <a:solidFill>
            <a:schemeClr val="bg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6.xml"/><Relationship Id="rId4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wikipaintings.org/en/otto-dix/three-prostitutes-on-the-street-1925" TargetMode="External"/><Relationship Id="rId13" Type="http://schemas.openxmlformats.org/officeDocument/2006/relationships/hyperlink" Target="http://www.wikipaintings.org/en/max-beckmann/christ-and-the-woman-taken-in-adultery" TargetMode="External"/><Relationship Id="rId18" Type="http://schemas.openxmlformats.org/officeDocument/2006/relationships/hyperlink" Target="http://en.wikipedia.org/wiki/File:Grosz_Widmung_an_Oskar_Panizza.jpg" TargetMode="External"/><Relationship Id="rId3" Type="http://schemas.openxmlformats.org/officeDocument/2006/relationships/hyperlink" Target="http://www.wikipaintings.org/en/otto-dix/self-portrait-as-a-target" TargetMode="External"/><Relationship Id="rId7" Type="http://schemas.openxmlformats.org/officeDocument/2006/relationships/hyperlink" Target="http://spaceintext.wordpress.com/2010/12/15/" TargetMode="External"/><Relationship Id="rId12" Type="http://schemas.openxmlformats.org/officeDocument/2006/relationships/hyperlink" Target="http://www.wikipaintings.org/en/max-beckmann/not-detected-259775" TargetMode="External"/><Relationship Id="rId17" Type="http://schemas.openxmlformats.org/officeDocument/2006/relationships/hyperlink" Target="http://www.abcgallery.com/G/grosz/grosz26.html" TargetMode="External"/><Relationship Id="rId2" Type="http://schemas.openxmlformats.org/officeDocument/2006/relationships/hyperlink" Target="http://www.nepenthemusic.com/rubato/otto-dix-exhibit-in-montreal/" TargetMode="External"/><Relationship Id="rId16" Type="http://schemas.openxmlformats.org/officeDocument/2006/relationships/hyperlink" Target="http://en.wikipedia.org/wiki/File:GeorgeGrosz.jpg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www.wikipaintings.org/en/otto-dix/the-skat-players-1920" TargetMode="External"/><Relationship Id="rId11" Type="http://schemas.openxmlformats.org/officeDocument/2006/relationships/hyperlink" Target="http://universalpaint.i.sohu.com/blog/view/135529942.htm" TargetMode="External"/><Relationship Id="rId5" Type="http://schemas.openxmlformats.org/officeDocument/2006/relationships/hyperlink" Target="http://spaceintext.wordpress.com/2010/12/15" TargetMode="External"/><Relationship Id="rId15" Type="http://schemas.openxmlformats.org/officeDocument/2006/relationships/hyperlink" Target="http://www.wikipaintings.org/en/max-beckmann/dancing-bar-in-baden-baden-1923" TargetMode="External"/><Relationship Id="rId10" Type="http://schemas.openxmlformats.org/officeDocument/2006/relationships/hyperlink" Target="http://www.wikipaintings.org/en/otto-dix/war-1932" TargetMode="External"/><Relationship Id="rId4" Type="http://schemas.openxmlformats.org/officeDocument/2006/relationships/hyperlink" Target="http://www.dailyartfixx.com/2012/12/02/otto-dix-1891-1969/parents-of-the-artist-otto-dix-1924/" TargetMode="External"/><Relationship Id="rId9" Type="http://schemas.openxmlformats.org/officeDocument/2006/relationships/hyperlink" Target="http://www.wikipaintings.org/en/otto-dix/metropolis" TargetMode="External"/><Relationship Id="rId14" Type="http://schemas.openxmlformats.org/officeDocument/2006/relationships/hyperlink" Target="http://www.wikipaintings.org/en/max-beckmann/night-1918" TargetMode="Externa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bcgallery.com/G/grosz/grosz26.html" TargetMode="External"/><Relationship Id="rId3" Type="http://schemas.openxmlformats.org/officeDocument/2006/relationships/hyperlink" Target="http://en.wikipedia.org/wiki/File:Made_in_Germany_by_George_Grosz_1920.jpg" TargetMode="External"/><Relationship Id="rId7" Type="http://schemas.openxmlformats.org/officeDocument/2006/relationships/hyperlink" Target="http://www.picstopin.com/1000/george-grosz-caricatures/http:||animationresources*org|pics|grosz01-big*jpg/" TargetMode="External"/><Relationship Id="rId2" Type="http://schemas.openxmlformats.org/officeDocument/2006/relationships/hyperlink" Target="http://daseyn.blogspot.cz/2012/09/gott-mit-uns-george-grosz.html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feedtim.wordpress.com/tag/ecce-homo/" TargetMode="External"/><Relationship Id="rId5" Type="http://schemas.openxmlformats.org/officeDocument/2006/relationships/hyperlink" Target="http://www.moma.org/collection/object.php?object_id=26538" TargetMode="External"/><Relationship Id="rId10" Type="http://schemas.openxmlformats.org/officeDocument/2006/relationships/hyperlink" Target="http://commons.wikimedia.org/wiki/File:Bundesarchiv_Bild_183-H02648,_M%C3%BCnchen,_Goebbels_im_Haus_der_Deutschen_Kunst.jpg" TargetMode="External"/><Relationship Id="rId4" Type="http://schemas.openxmlformats.org/officeDocument/2006/relationships/hyperlink" Target="http://radiogornjigrad.org/?p=8772" TargetMode="External"/><Relationship Id="rId9" Type="http://schemas.openxmlformats.org/officeDocument/2006/relationships/hyperlink" Target="http://www.dhm.de/lemo/html/nazi/kunst/entartet/index.html" TargetMode="Externa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614363" y="2816225"/>
          <a:ext cx="8137525" cy="29670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86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1800" dirty="0"/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marL="91447" marR="91447" marT="45709" marB="45709" anchor="ctr"/>
                </a:tc>
              </a:tr>
              <a:tr h="365767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Marcela Jelínková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  <a:tr h="64011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VY_32_INOVACE_05C_04_Expresionismus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IV (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Nová věcnost)</a:t>
                      </a:r>
                    </a:p>
                  </a:txBody>
                  <a:tcPr marL="91447" marR="91447" marT="45709" marB="45709" anchor="ctr"/>
                </a:tc>
              </a:tr>
              <a:tr h="365767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Historie umění 20. století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  <a:tr h="365767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  <a:tr h="365767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10.08.2013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</a:tbl>
          </a:graphicData>
        </a:graphic>
      </p:graphicFrame>
      <p:pic>
        <p:nvPicPr>
          <p:cNvPr id="19481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11805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>
          <a:xfrm>
            <a:off x="673100" y="44450"/>
            <a:ext cx="7508875" cy="863600"/>
          </a:xfrm>
        </p:spPr>
        <p:txBody>
          <a:bodyPr/>
          <a:lstStyle/>
          <a:p>
            <a:pPr>
              <a:defRPr/>
            </a:pPr>
            <a:r>
              <a:rPr lang="cs-CZ" sz="3600" dirty="0" smtClean="0">
                <a:solidFill>
                  <a:srgbClr val="FFFF00"/>
                </a:solidFill>
                <a:latin typeface="Calibri" panose="020F0502020204030204" pitchFamily="34" charset="0"/>
              </a:rPr>
              <a:t>ANOTACE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0825" y="765175"/>
            <a:ext cx="8713788" cy="5903913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Font typeface="Wingdings" panose="05000000000000000000" pitchFamily="2" charset="2"/>
              <a:buNone/>
              <a:defRPr/>
            </a:pPr>
            <a:r>
              <a:rPr lang="cs-CZ" sz="1250" dirty="0">
                <a:cs typeface="Arial" panose="020B0604020202020204" pitchFamily="34" charset="0"/>
              </a:rPr>
              <a:t>Prezentace je </a:t>
            </a:r>
            <a:r>
              <a:rPr lang="cs-CZ" sz="1250" dirty="0" smtClean="0">
                <a:cs typeface="Arial" panose="020B0604020202020204" pitchFamily="34" charset="0"/>
              </a:rPr>
              <a:t>určena </a:t>
            </a:r>
            <a:r>
              <a:rPr lang="cs-CZ" sz="1250" dirty="0">
                <a:cs typeface="Arial" panose="020B0604020202020204" pitchFamily="34" charset="0"/>
              </a:rPr>
              <a:t>pro výklad, opakování a upevnění nového tématu z historie umění. Její součástí jsou motivační úkoly pro interaktivní zapojení žáků do vyučovacího procesu.</a:t>
            </a:r>
          </a:p>
          <a:p>
            <a:pPr marL="0" indent="0">
              <a:lnSpc>
                <a:spcPct val="120000"/>
              </a:lnSpc>
              <a:buFont typeface="Wingdings" panose="05000000000000000000" pitchFamily="2" charset="2"/>
              <a:buNone/>
              <a:defRPr/>
            </a:pPr>
            <a:r>
              <a:rPr lang="cs-CZ" sz="1250" dirty="0" smtClean="0">
                <a:cs typeface="Arial" panose="020B0604020202020204" pitchFamily="34" charset="0"/>
              </a:rPr>
              <a:t>Obsahově </a:t>
            </a:r>
            <a:r>
              <a:rPr lang="cs-CZ" sz="1250" dirty="0">
                <a:cs typeface="Arial" panose="020B0604020202020204" pitchFamily="34" charset="0"/>
              </a:rPr>
              <a:t>se zaměřuje </a:t>
            </a:r>
            <a:r>
              <a:rPr lang="cs-CZ" sz="1250" dirty="0" smtClean="0">
                <a:cs typeface="Arial" panose="020B0604020202020204" pitchFamily="34" charset="0"/>
              </a:rPr>
              <a:t>na německý meziválečný expresionismus reprezentovaný představiteli hnutí tzv. Nové věcnosti. Navazuje na prezentace o vzniku expresionismu, jeho vývoji a charakteristických znacích. Rozvíjí téma německého expresionismu v době před první světovou válkou v tvorbě skupin Die Brücke a Der Blaue Reiter.</a:t>
            </a:r>
          </a:p>
          <a:p>
            <a:pPr marL="0" indent="0">
              <a:lnSpc>
                <a:spcPct val="120000"/>
              </a:lnSpc>
              <a:buFont typeface="Wingdings" panose="05000000000000000000" pitchFamily="2" charset="2"/>
              <a:buNone/>
              <a:defRPr/>
            </a:pPr>
            <a:r>
              <a:rPr lang="cs-CZ" sz="1250" dirty="0" smtClean="0">
                <a:cs typeface="Arial" panose="020B0604020202020204" pitchFamily="34" charset="0"/>
              </a:rPr>
              <a:t>V úvodu hodiny je zařazena interaktivní část s cvičením pro zopakování a upevnění probraného učiva (viz snímky č. 3 a 4). </a:t>
            </a:r>
            <a:r>
              <a:rPr lang="cs-CZ" sz="1250" dirty="0">
                <a:cs typeface="Arial" panose="020B0604020202020204" pitchFamily="34" charset="0"/>
              </a:rPr>
              <a:t>Ú</a:t>
            </a:r>
            <a:r>
              <a:rPr lang="cs-CZ" sz="1250" dirty="0" smtClean="0">
                <a:cs typeface="Arial" panose="020B0604020202020204" pitchFamily="34" charset="0"/>
              </a:rPr>
              <a:t>kolem žáků </a:t>
            </a:r>
            <a:r>
              <a:rPr lang="cs-CZ" sz="1250" dirty="0">
                <a:cs typeface="Arial" panose="020B0604020202020204" pitchFamily="34" charset="0"/>
              </a:rPr>
              <a:t>je </a:t>
            </a:r>
            <a:r>
              <a:rPr lang="cs-CZ" sz="1250" dirty="0" smtClean="0">
                <a:cs typeface="Arial" panose="020B0604020202020204" pitchFamily="34" charset="0"/>
              </a:rPr>
              <a:t>spojit na tabuli fixem nebo elektronickým perem k sobě </a:t>
            </a:r>
            <a:r>
              <a:rPr lang="cs-CZ" sz="1250" dirty="0">
                <a:cs typeface="Arial" panose="020B0604020202020204" pitchFamily="34" charset="0"/>
              </a:rPr>
              <a:t>patřící pojmy v levém a pravém sloupci tak, aby vytvořily </a:t>
            </a:r>
            <a:r>
              <a:rPr lang="cs-CZ" sz="1250" dirty="0" smtClean="0">
                <a:cs typeface="Arial" panose="020B0604020202020204" pitchFamily="34" charset="0"/>
              </a:rPr>
              <a:t>významové dvojice. Následnou animací snímku si žáci ověří správnost řešení (viz snímek č. 4). Toto cvičení lze využít i jako test k ověření znalostí žáků buď k ústnímu nebo písemnému zkoušení (viz pracovní listy na snímcích č. </a:t>
            </a:r>
            <a:r>
              <a:rPr lang="cs-CZ" sz="1250" dirty="0" smtClean="0">
                <a:cs typeface="Arial" panose="020B0604020202020204" pitchFamily="34" charset="0"/>
              </a:rPr>
              <a:t>27 a 28 se </a:t>
            </a:r>
            <a:r>
              <a:rPr lang="cs-CZ" sz="1250" dirty="0" smtClean="0">
                <a:cs typeface="Arial" panose="020B0604020202020204" pitchFamily="34" charset="0"/>
              </a:rPr>
              <a:t>zadáním a č. </a:t>
            </a:r>
            <a:r>
              <a:rPr lang="cs-CZ" sz="1250" dirty="0" smtClean="0">
                <a:cs typeface="Arial" panose="020B0604020202020204" pitchFamily="34" charset="0"/>
              </a:rPr>
              <a:t>29 s </a:t>
            </a:r>
            <a:r>
              <a:rPr lang="cs-CZ" sz="1250" dirty="0" smtClean="0">
                <a:cs typeface="Arial" panose="020B0604020202020204" pitchFamily="34" charset="0"/>
              </a:rPr>
              <a:t>tabulkou pro zápis odpovědí žáků k vytisknutí).</a:t>
            </a:r>
            <a:endParaRPr lang="cs-CZ" sz="1250" dirty="0"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buFont typeface="Wingdings" panose="05000000000000000000" pitchFamily="2" charset="2"/>
              <a:buNone/>
              <a:defRPr/>
            </a:pPr>
            <a:r>
              <a:rPr lang="cs-CZ" sz="1250" dirty="0" smtClean="0">
                <a:cs typeface="Arial" panose="020B0604020202020204" pitchFamily="34" charset="0"/>
              </a:rPr>
              <a:t>Následuje výklad o vývoji expresionismu v Německu v meziválečném období 20. a 30. let před nástupem fašismu, kdy se v této zemi rozvíjelo hnutí tzv. Nové věcnosti. Žáci se prostřednictvím prezentace seznámí s osobnostmi a tvorbou předních malířů tohoto období, jejichž díla reflektovala složitou politickou a ekonomickou situaci v Německu především v období Výmarské republiky a měla mezinárodní ohlas.</a:t>
            </a:r>
          </a:p>
          <a:p>
            <a:pPr marL="0" indent="0">
              <a:lnSpc>
                <a:spcPct val="120000"/>
              </a:lnSpc>
              <a:buFont typeface="Wingdings" panose="05000000000000000000" pitchFamily="2" charset="2"/>
              <a:buNone/>
              <a:defRPr/>
            </a:pPr>
            <a:r>
              <a:rPr lang="cs-CZ" sz="1250" dirty="0" smtClean="0">
                <a:cs typeface="Arial" panose="020B0604020202020204" pitchFamily="34" charset="0"/>
              </a:rPr>
              <a:t>Na tento materiál dále navazuje část věnovaná českému expresionismu.</a:t>
            </a:r>
          </a:p>
          <a:p>
            <a:pPr marL="0" indent="0">
              <a:lnSpc>
                <a:spcPct val="120000"/>
              </a:lnSpc>
              <a:buFont typeface="Wingdings" panose="05000000000000000000" pitchFamily="2" charset="2"/>
              <a:buNone/>
              <a:defRPr/>
            </a:pPr>
            <a:r>
              <a:rPr lang="cs-CZ" sz="1250" dirty="0" smtClean="0">
                <a:cs typeface="Arial" panose="020B0604020202020204" pitchFamily="34" charset="0"/>
              </a:rPr>
              <a:t>Látka </a:t>
            </a:r>
            <a:r>
              <a:rPr lang="cs-CZ" sz="1250" dirty="0">
                <a:cs typeface="Arial" panose="020B0604020202020204" pitchFamily="34" charset="0"/>
              </a:rPr>
              <a:t>je určena pro studenty 2</a:t>
            </a:r>
            <a:r>
              <a:rPr lang="cs-CZ" sz="1250" dirty="0" smtClean="0">
                <a:cs typeface="Arial" panose="020B0604020202020204" pitchFamily="34" charset="0"/>
              </a:rPr>
              <a:t>. </a:t>
            </a:r>
            <a:r>
              <a:rPr lang="cs-CZ" sz="1250" dirty="0">
                <a:cs typeface="Arial" panose="020B0604020202020204" pitchFamily="34" charset="0"/>
              </a:rPr>
              <a:t>ročníků </a:t>
            </a:r>
            <a:r>
              <a:rPr lang="cs-CZ" sz="1250" dirty="0" smtClean="0">
                <a:cs typeface="Arial" panose="020B0604020202020204" pitchFamily="34" charset="0"/>
              </a:rPr>
              <a:t>čtyřletého a 4. </a:t>
            </a:r>
            <a:r>
              <a:rPr lang="cs-CZ" sz="1250" dirty="0">
                <a:cs typeface="Arial" panose="020B0604020202020204" pitchFamily="34" charset="0"/>
              </a:rPr>
              <a:t>ročníků šestiletého gymnázia</a:t>
            </a:r>
            <a:r>
              <a:rPr lang="cs-CZ" sz="1250" dirty="0" smtClean="0"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20000"/>
              </a:lnSpc>
              <a:buFont typeface="Wingdings" panose="05000000000000000000" pitchFamily="2" charset="2"/>
              <a:buNone/>
              <a:defRPr/>
            </a:pPr>
            <a:r>
              <a:rPr lang="cs-CZ" sz="1250" dirty="0" smtClean="0">
                <a:cs typeface="Arial" panose="020B0604020202020204" pitchFamily="34" charset="0"/>
              </a:rPr>
              <a:t>Může být využita i jako podklad pro samostatné studium.</a:t>
            </a:r>
            <a:endParaRPr lang="cs-CZ" sz="1250" dirty="0"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buFont typeface="Wingdings" panose="05000000000000000000" pitchFamily="2" charset="2"/>
              <a:buNone/>
              <a:defRPr/>
            </a:pPr>
            <a:r>
              <a:rPr lang="cs-CZ" sz="1250" dirty="0">
                <a:cs typeface="Arial" panose="020B0604020202020204" pitchFamily="34" charset="0"/>
              </a:rPr>
              <a:t>Vzdělávací cíle:</a:t>
            </a:r>
          </a:p>
          <a:p>
            <a:pPr>
              <a:lnSpc>
                <a:spcPct val="120000"/>
              </a:lnSpc>
              <a:buClr>
                <a:srgbClr val="FFFF00"/>
              </a:buClr>
              <a:buSzPct val="120000"/>
              <a:buFont typeface="Calibri" panose="020F0502020204030204" pitchFamily="34" charset="0"/>
              <a:buChar char="‒"/>
              <a:defRPr/>
            </a:pPr>
            <a:r>
              <a:rPr lang="cs-CZ" sz="1250" dirty="0" smtClean="0">
                <a:cs typeface="Arial" panose="020B0604020202020204" pitchFamily="34" charset="0"/>
              </a:rPr>
              <a:t>zopakovat interaktivní formou probrané učivo o expresionismu</a:t>
            </a:r>
          </a:p>
          <a:p>
            <a:pPr>
              <a:lnSpc>
                <a:spcPct val="120000"/>
              </a:lnSpc>
              <a:buClr>
                <a:srgbClr val="FFFF00"/>
              </a:buClr>
              <a:buSzPct val="120000"/>
              <a:buFont typeface="Calibri" panose="020F0502020204030204" pitchFamily="34" charset="0"/>
              <a:buChar char="‒"/>
              <a:defRPr/>
            </a:pPr>
            <a:r>
              <a:rPr lang="cs-CZ" sz="1250" dirty="0" smtClean="0">
                <a:cs typeface="Arial" panose="020B0604020202020204" pitchFamily="34" charset="0"/>
              </a:rPr>
              <a:t>seznámit žáky s hnutím Nové věcnosti a tvorbou jeho představitelů</a:t>
            </a:r>
          </a:p>
          <a:p>
            <a:pPr>
              <a:lnSpc>
                <a:spcPct val="120000"/>
              </a:lnSpc>
              <a:buClr>
                <a:srgbClr val="FFFF00"/>
              </a:buClr>
              <a:buSzPct val="120000"/>
              <a:buFont typeface="Calibri" panose="020F0502020204030204" pitchFamily="34" charset="0"/>
              <a:buChar char="‒"/>
              <a:defRPr/>
            </a:pPr>
            <a:r>
              <a:rPr lang="cs-CZ" sz="1250" dirty="0" smtClean="0">
                <a:cs typeface="Arial" panose="020B0604020202020204" pitchFamily="34" charset="0"/>
              </a:rPr>
              <a:t>motivovat žáky k propojení nových poznatků s jejich předcházejícími znalostmi</a:t>
            </a:r>
          </a:p>
          <a:p>
            <a:pPr>
              <a:lnSpc>
                <a:spcPct val="120000"/>
              </a:lnSpc>
              <a:buClr>
                <a:srgbClr val="FFFF00"/>
              </a:buClr>
              <a:buSzPct val="120000"/>
              <a:buFont typeface="Calibri" panose="020F0502020204030204" pitchFamily="34" charset="0"/>
              <a:buChar char="‒"/>
              <a:defRPr/>
            </a:pPr>
            <a:r>
              <a:rPr lang="cs-CZ" sz="1250" dirty="0" smtClean="0">
                <a:cs typeface="Arial" panose="020B0604020202020204" pitchFamily="34" charset="0"/>
              </a:rPr>
              <a:t>využít mezipředmětových vztahů (D a ZSV)</a:t>
            </a:r>
          </a:p>
        </p:txBody>
      </p:sp>
    </p:spTree>
    <p:extLst>
      <p:ext uri="{BB962C8B-B14F-4D97-AF65-F5344CB8AC3E}">
        <p14:creationId xmlns:p14="http://schemas.microsoft.com/office/powerpoint/2010/main" val="309169750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defRPr/>
            </a:pP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OPAKOVÁNÍ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2775" y="4292600"/>
            <a:ext cx="7918450" cy="1944688"/>
          </a:xfrm>
        </p:spPr>
        <p:txBody>
          <a:bodyPr/>
          <a:lstStyle/>
          <a:p>
            <a:pPr algn="l">
              <a:defRPr/>
            </a:pP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pojte čarami k sobě patřící pojmy v levém a pravém sloupci tak, aby vytvořily významové dvojice.</a:t>
            </a:r>
          </a:p>
        </p:txBody>
      </p:sp>
    </p:spTree>
    <p:extLst>
      <p:ext uri="{BB962C8B-B14F-4D97-AF65-F5344CB8AC3E}">
        <p14:creationId xmlns:p14="http://schemas.microsoft.com/office/powerpoint/2010/main" val="178494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288" y="476250"/>
            <a:ext cx="4038600" cy="5832475"/>
          </a:xfrm>
        </p:spPr>
        <p:txBody>
          <a:bodyPr anchor="ctr"/>
          <a:lstStyle/>
          <a:p>
            <a:pPr marL="0" indent="0">
              <a:buFontTx/>
              <a:buNone/>
              <a:defRPr/>
            </a:pPr>
            <a:r>
              <a:rPr lang="cs-CZ" dirty="0" smtClean="0">
                <a:solidFill>
                  <a:srgbClr val="002060"/>
                </a:solidFill>
              </a:rPr>
              <a:t>exprese</a:t>
            </a:r>
          </a:p>
          <a:p>
            <a:pPr marL="0" indent="0">
              <a:buFontTx/>
              <a:buNone/>
              <a:defRPr/>
            </a:pPr>
            <a:r>
              <a:rPr lang="cs-CZ" dirty="0" smtClean="0">
                <a:solidFill>
                  <a:srgbClr val="002060"/>
                </a:solidFill>
              </a:rPr>
              <a:t>Herwarth </a:t>
            </a:r>
            <a:r>
              <a:rPr lang="cs-CZ" dirty="0" err="1" smtClean="0">
                <a:solidFill>
                  <a:srgbClr val="002060"/>
                </a:solidFill>
              </a:rPr>
              <a:t>Walden</a:t>
            </a:r>
            <a:endParaRPr lang="cs-CZ" dirty="0" smtClean="0">
              <a:solidFill>
                <a:srgbClr val="002060"/>
              </a:solidFill>
            </a:endParaRPr>
          </a:p>
          <a:p>
            <a:pPr marL="0" indent="0">
              <a:buFontTx/>
              <a:buNone/>
              <a:defRPr/>
            </a:pPr>
            <a:r>
              <a:rPr lang="cs-CZ" dirty="0" smtClean="0">
                <a:solidFill>
                  <a:srgbClr val="002060"/>
                </a:solidFill>
              </a:rPr>
              <a:t>Edvard Munch</a:t>
            </a:r>
          </a:p>
          <a:p>
            <a:pPr marL="0" indent="0">
              <a:buFontTx/>
              <a:buNone/>
              <a:defRPr/>
            </a:pPr>
            <a:r>
              <a:rPr lang="cs-CZ" dirty="0" smtClean="0">
                <a:solidFill>
                  <a:srgbClr val="002060"/>
                </a:solidFill>
              </a:rPr>
              <a:t>původně architekt</a:t>
            </a:r>
          </a:p>
          <a:p>
            <a:pPr marL="0" indent="0">
              <a:buFontTx/>
              <a:buNone/>
              <a:defRPr/>
            </a:pPr>
            <a:r>
              <a:rPr lang="cs-CZ" dirty="0" smtClean="0">
                <a:solidFill>
                  <a:srgbClr val="002060"/>
                </a:solidFill>
              </a:rPr>
              <a:t>James Ensor</a:t>
            </a:r>
          </a:p>
          <a:p>
            <a:pPr marL="0" indent="0">
              <a:buFontTx/>
              <a:buNone/>
              <a:defRPr/>
            </a:pPr>
            <a:r>
              <a:rPr lang="cs-CZ" dirty="0" smtClean="0">
                <a:solidFill>
                  <a:srgbClr val="002060"/>
                </a:solidFill>
              </a:rPr>
              <a:t>Die Brücke</a:t>
            </a:r>
          </a:p>
          <a:p>
            <a:pPr marL="0" indent="0">
              <a:buFontTx/>
              <a:buNone/>
              <a:defRPr/>
            </a:pPr>
            <a:r>
              <a:rPr lang="cs-CZ" dirty="0" smtClean="0">
                <a:solidFill>
                  <a:srgbClr val="002060"/>
                </a:solidFill>
              </a:rPr>
              <a:t>zvířata</a:t>
            </a:r>
          </a:p>
          <a:p>
            <a:pPr marL="0" indent="0">
              <a:buFontTx/>
              <a:buNone/>
              <a:defRPr/>
            </a:pPr>
            <a:r>
              <a:rPr lang="cs-CZ" dirty="0" smtClean="0">
                <a:solidFill>
                  <a:srgbClr val="002060"/>
                </a:solidFill>
              </a:rPr>
              <a:t>Der Blaue Reiter</a:t>
            </a:r>
          </a:p>
          <a:p>
            <a:pPr marL="0" indent="0">
              <a:buFontTx/>
              <a:buNone/>
              <a:defRPr/>
            </a:pPr>
            <a:r>
              <a:rPr lang="cs-CZ" dirty="0">
                <a:solidFill>
                  <a:srgbClr val="002060"/>
                </a:solidFill>
              </a:rPr>
              <a:t>Paul </a:t>
            </a:r>
            <a:r>
              <a:rPr lang="cs-CZ" dirty="0" smtClean="0">
                <a:solidFill>
                  <a:srgbClr val="002060"/>
                </a:solidFill>
              </a:rPr>
              <a:t>Klee</a:t>
            </a:r>
          </a:p>
          <a:p>
            <a:pPr marL="0" indent="0">
              <a:buFontTx/>
              <a:buNone/>
              <a:defRPr/>
            </a:pPr>
            <a:r>
              <a:rPr lang="cs-CZ" dirty="0" smtClean="0">
                <a:solidFill>
                  <a:srgbClr val="002060"/>
                </a:solidFill>
              </a:rPr>
              <a:t>Vasilij Kandinskij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95863" y="549275"/>
            <a:ext cx="4148137" cy="5759450"/>
          </a:xfrm>
        </p:spPr>
        <p:txBody>
          <a:bodyPr anchor="ctr"/>
          <a:lstStyle/>
          <a:p>
            <a:pPr marL="0" indent="0">
              <a:buFontTx/>
              <a:buNone/>
              <a:defRPr/>
            </a:pPr>
            <a:r>
              <a:rPr lang="cs-CZ" dirty="0" smtClean="0">
                <a:solidFill>
                  <a:srgbClr val="FF0000"/>
                </a:solidFill>
              </a:rPr>
              <a:t>Der </a:t>
            </a:r>
            <a:r>
              <a:rPr lang="cs-CZ" dirty="0" err="1" smtClean="0">
                <a:solidFill>
                  <a:srgbClr val="FF0000"/>
                </a:solidFill>
              </a:rPr>
              <a:t>Sturm</a:t>
            </a: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FontTx/>
              <a:buNone/>
              <a:defRPr/>
            </a:pPr>
            <a:r>
              <a:rPr lang="cs-CZ" dirty="0" smtClean="0">
                <a:solidFill>
                  <a:srgbClr val="FF0000"/>
                </a:solidFill>
              </a:rPr>
              <a:t>Mnichov</a:t>
            </a:r>
          </a:p>
          <a:p>
            <a:pPr marL="0" indent="0">
              <a:buFontTx/>
              <a:buNone/>
              <a:defRPr/>
            </a:pPr>
            <a:r>
              <a:rPr lang="cs-CZ" dirty="0" smtClean="0">
                <a:solidFill>
                  <a:srgbClr val="FF0000"/>
                </a:solidFill>
              </a:rPr>
              <a:t>Vlys života</a:t>
            </a:r>
          </a:p>
          <a:p>
            <a:pPr marL="0" indent="0">
              <a:buFontTx/>
              <a:buNone/>
              <a:defRPr/>
            </a:pPr>
            <a:r>
              <a:rPr lang="cs-CZ" dirty="0" smtClean="0">
                <a:solidFill>
                  <a:srgbClr val="FF0000"/>
                </a:solidFill>
              </a:rPr>
              <a:t>Drážďany</a:t>
            </a:r>
          </a:p>
          <a:p>
            <a:pPr marL="0" indent="0">
              <a:buFontTx/>
              <a:buNone/>
              <a:defRPr/>
            </a:pPr>
            <a:r>
              <a:rPr lang="cs-CZ" dirty="0" smtClean="0">
                <a:solidFill>
                  <a:srgbClr val="FF0000"/>
                </a:solidFill>
              </a:rPr>
              <a:t>Ernst </a:t>
            </a:r>
            <a:r>
              <a:rPr lang="cs-CZ" dirty="0">
                <a:solidFill>
                  <a:srgbClr val="FF0000"/>
                </a:solidFill>
              </a:rPr>
              <a:t>L</a:t>
            </a:r>
            <a:r>
              <a:rPr lang="cs-CZ" dirty="0" smtClean="0">
                <a:solidFill>
                  <a:srgbClr val="FF0000"/>
                </a:solidFill>
              </a:rPr>
              <a:t>udwig Kirchner</a:t>
            </a:r>
          </a:p>
          <a:p>
            <a:pPr marL="0" indent="0">
              <a:buFontTx/>
              <a:buNone/>
              <a:defRPr/>
            </a:pPr>
            <a:r>
              <a:rPr lang="cs-CZ" dirty="0" smtClean="0">
                <a:solidFill>
                  <a:srgbClr val="FF0000"/>
                </a:solidFill>
              </a:rPr>
              <a:t>výraz</a:t>
            </a:r>
          </a:p>
          <a:p>
            <a:pPr marL="0" indent="0">
              <a:buFontTx/>
              <a:buNone/>
              <a:defRPr/>
            </a:pPr>
            <a:r>
              <a:rPr lang="cs-CZ" dirty="0" smtClean="0">
                <a:solidFill>
                  <a:srgbClr val="FF0000"/>
                </a:solidFill>
              </a:rPr>
              <a:t>Improvizace</a:t>
            </a:r>
          </a:p>
          <a:p>
            <a:pPr marL="0" indent="0">
              <a:buFontTx/>
              <a:buNone/>
              <a:defRPr/>
            </a:pPr>
            <a:r>
              <a:rPr lang="cs-CZ" dirty="0" smtClean="0">
                <a:solidFill>
                  <a:srgbClr val="FF0000"/>
                </a:solidFill>
              </a:rPr>
              <a:t>kostlivci a masky</a:t>
            </a:r>
          </a:p>
          <a:p>
            <a:pPr marL="0" indent="0">
              <a:buFontTx/>
              <a:buNone/>
              <a:defRPr/>
            </a:pPr>
            <a:r>
              <a:rPr lang="cs-CZ" dirty="0" smtClean="0">
                <a:solidFill>
                  <a:srgbClr val="FF0000"/>
                </a:solidFill>
              </a:rPr>
              <a:t>Franz Marc</a:t>
            </a:r>
          </a:p>
          <a:p>
            <a:pPr marL="0" indent="0">
              <a:buFontTx/>
              <a:buNone/>
              <a:defRPr/>
            </a:pPr>
            <a:r>
              <a:rPr lang="cs-CZ" dirty="0" smtClean="0">
                <a:solidFill>
                  <a:srgbClr val="FF0000"/>
                </a:solidFill>
              </a:rPr>
              <a:t>Senecio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3506788" y="1162050"/>
            <a:ext cx="1530350" cy="484188"/>
          </a:xfrm>
          <a:prstGeom prst="straightConnector1">
            <a:avLst/>
          </a:prstGeom>
          <a:ln w="38100">
            <a:solidFill>
              <a:srgbClr val="FFC000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2784475" y="3186113"/>
            <a:ext cx="2252663" cy="1503362"/>
          </a:xfrm>
          <a:prstGeom prst="straightConnector1">
            <a:avLst/>
          </a:prstGeom>
          <a:ln w="38100">
            <a:solidFill>
              <a:srgbClr val="FFC000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2992438" y="2178050"/>
            <a:ext cx="2044700" cy="26988"/>
          </a:xfrm>
          <a:prstGeom prst="straightConnector1">
            <a:avLst/>
          </a:prstGeom>
          <a:ln w="38100">
            <a:solidFill>
              <a:srgbClr val="FFC000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3649663" y="2687638"/>
            <a:ext cx="1387475" cy="530225"/>
          </a:xfrm>
          <a:prstGeom prst="straightConnector1">
            <a:avLst/>
          </a:prstGeom>
          <a:ln w="38100">
            <a:solidFill>
              <a:srgbClr val="FFC000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1997075" y="1169988"/>
            <a:ext cx="3024188" cy="2555875"/>
          </a:xfrm>
          <a:prstGeom prst="straightConnector1">
            <a:avLst/>
          </a:prstGeom>
          <a:ln w="38100">
            <a:solidFill>
              <a:srgbClr val="FFC000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V="1">
            <a:off x="2420938" y="2687638"/>
            <a:ext cx="2616200" cy="979487"/>
          </a:xfrm>
          <a:prstGeom prst="straightConnector1">
            <a:avLst/>
          </a:prstGeom>
          <a:ln w="38100">
            <a:solidFill>
              <a:srgbClr val="FFC000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1692275" y="4205288"/>
            <a:ext cx="3344863" cy="1036637"/>
          </a:xfrm>
          <a:prstGeom prst="straightConnector1">
            <a:avLst/>
          </a:prstGeom>
          <a:ln w="38100">
            <a:solidFill>
              <a:srgbClr val="FFC000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3276600" y="1665288"/>
            <a:ext cx="1760538" cy="3013075"/>
          </a:xfrm>
          <a:prstGeom prst="straightConnector1">
            <a:avLst/>
          </a:prstGeom>
          <a:ln w="38100">
            <a:solidFill>
              <a:srgbClr val="FFC000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2208213" y="5272088"/>
            <a:ext cx="2724150" cy="508000"/>
          </a:xfrm>
          <a:prstGeom prst="straightConnector1">
            <a:avLst/>
          </a:prstGeom>
          <a:ln w="38100">
            <a:solidFill>
              <a:srgbClr val="FFC000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V="1">
            <a:off x="3506788" y="4219575"/>
            <a:ext cx="1530350" cy="1479550"/>
          </a:xfrm>
          <a:prstGeom prst="straightConnector1">
            <a:avLst/>
          </a:prstGeom>
          <a:ln w="38100">
            <a:solidFill>
              <a:srgbClr val="FFC000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373023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 nodeType="clickPar">
                      <p:stCondLst>
                        <p:cond delay="indefinite"/>
                      </p:stCondLst>
                      <p:childTnLst>
                        <p:par>
                          <p:cTn id="1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16832"/>
            <a:ext cx="7772400" cy="1870073"/>
          </a:xfrm>
          <a:extLst/>
        </p:spPr>
        <p:txBody>
          <a:bodyPr/>
          <a:lstStyle/>
          <a:p>
            <a:pPr>
              <a:defRPr/>
            </a:pPr>
            <a:r>
              <a:rPr lang="cs-CZ" sz="6600" b="1" i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60000" dist="60007" dir="5400000" sy="-100000" algn="bl" rotWithShape="0"/>
                </a:effectLst>
              </a:rPr>
              <a:t>EXPRESIONISMUS IV</a:t>
            </a:r>
            <a:endParaRPr lang="cs-CZ" sz="6600" b="1" i="1" dirty="0">
              <a:ln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60000" dist="60007" dir="5400000" sy="-100000" algn="bl" rotWithShape="0"/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11300" y="4292600"/>
            <a:ext cx="61214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Hnutí Nová věcnost</a:t>
            </a:r>
          </a:p>
        </p:txBody>
      </p:sp>
    </p:spTree>
    <p:extLst>
      <p:ext uri="{BB962C8B-B14F-4D97-AF65-F5344CB8AC3E}">
        <p14:creationId xmlns:p14="http://schemas.microsoft.com/office/powerpoint/2010/main" val="3470891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3375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cs-CZ" sz="6000" dirty="0" smtClean="0">
                <a:solidFill>
                  <a:schemeClr val="bg1"/>
                </a:solidFill>
              </a:rPr>
              <a:t>Třetí fáze</a:t>
            </a:r>
          </a:p>
        </p:txBody>
      </p:sp>
      <p:sp>
        <p:nvSpPr>
          <p:cNvPr id="116740" name="Rectangle 4"/>
          <p:cNvSpPr>
            <a:spLocks noGrp="1" noChangeArrowheads="1"/>
          </p:cNvSpPr>
          <p:nvPr>
            <p:ph idx="1"/>
          </p:nvPr>
        </p:nvSpPr>
        <p:spPr>
          <a:xfrm>
            <a:off x="468313" y="1916113"/>
            <a:ext cx="8229600" cy="3889375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návrat expresionismu </a:t>
            </a:r>
            <a:r>
              <a:rPr lang="cs-CZ" dirty="0" smtClean="0">
                <a:cs typeface="Arial" panose="020B0604020202020204" pitchFamily="34" charset="0"/>
              </a:rPr>
              <a:t>→ </a:t>
            </a:r>
            <a:r>
              <a:rPr lang="cs-CZ" dirty="0" smtClean="0"/>
              <a:t>20. léta</a:t>
            </a:r>
          </a:p>
          <a:p>
            <a:pPr eaLnBrk="1" hangingPunct="1">
              <a:defRPr/>
            </a:pPr>
            <a:r>
              <a:rPr lang="cs-CZ" dirty="0" smtClean="0"/>
              <a:t>hnutí v Německu </a:t>
            </a:r>
            <a:r>
              <a:rPr lang="cs-CZ" dirty="0" smtClean="0">
                <a:cs typeface="Arial" panose="020B0604020202020204" pitchFamily="34" charset="0"/>
              </a:rPr>
              <a:t>→ </a:t>
            </a:r>
            <a:r>
              <a:rPr lang="cs-CZ" dirty="0" smtClean="0">
                <a:solidFill>
                  <a:srgbClr val="FFFF00"/>
                </a:solidFill>
                <a:cs typeface="Arial" panose="020B0604020202020204" pitchFamily="34" charset="0"/>
              </a:rPr>
              <a:t>Nová věcnost</a:t>
            </a:r>
          </a:p>
          <a:p>
            <a:pPr lvl="1" eaLnBrk="1" hangingPunct="1">
              <a:defRPr/>
            </a:pPr>
            <a:r>
              <a:rPr lang="cs-CZ" dirty="0" smtClean="0">
                <a:cs typeface="Arial" panose="020B0604020202020204" pitchFamily="34" charset="0"/>
              </a:rPr>
              <a:t>rozvoj mezi léty 1918 až 1933 </a:t>
            </a:r>
            <a:r>
              <a:rPr lang="cs-CZ" dirty="0" smtClean="0">
                <a:cs typeface="Arial" panose="020B0604020202020204" pitchFamily="34" charset="0"/>
                <a:sym typeface="Symbol" panose="05050102010706020507" pitchFamily="18" charset="2"/>
              </a:rPr>
              <a:t> </a:t>
            </a:r>
            <a:r>
              <a:rPr lang="cs-CZ" dirty="0" smtClean="0">
                <a:cs typeface="Arial" panose="020B0604020202020204" pitchFamily="34" charset="0"/>
                <a:hlinkClick r:id="rId3" action="ppaction://hlinksldjump"/>
              </a:rPr>
              <a:t>„zvrhlé umění“</a:t>
            </a:r>
            <a:endParaRPr lang="cs-CZ" dirty="0" smtClean="0">
              <a:cs typeface="Arial" panose="020B0604020202020204" pitchFamily="34" charset="0"/>
            </a:endParaRPr>
          </a:p>
          <a:p>
            <a:pPr lvl="1" eaLnBrk="1" hangingPunct="1">
              <a:defRPr/>
            </a:pPr>
            <a:r>
              <a:rPr lang="cs-CZ" dirty="0" smtClean="0">
                <a:cs typeface="Arial" panose="020B0604020202020204" pitchFamily="34" charset="0"/>
              </a:rPr>
              <a:t>pojem </a:t>
            </a:r>
            <a:r>
              <a:rPr lang="cs-CZ" dirty="0">
                <a:cs typeface="Arial" panose="020B0604020202020204" pitchFamily="34" charset="0"/>
              </a:rPr>
              <a:t>vymyslel Gustav </a:t>
            </a:r>
            <a:r>
              <a:rPr lang="cs-CZ" dirty="0" smtClean="0">
                <a:cs typeface="Arial" panose="020B0604020202020204" pitchFamily="34" charset="0"/>
              </a:rPr>
              <a:t>Hartlaub v roce 1923</a:t>
            </a:r>
          </a:p>
          <a:p>
            <a:pPr lvl="1" eaLnBrk="1" hangingPunct="1">
              <a:defRPr/>
            </a:pPr>
            <a:r>
              <a:rPr lang="cs-CZ" sz="3200" dirty="0" smtClean="0">
                <a:cs typeface="Arial" panose="020B0604020202020204" pitchFamily="34" charset="0"/>
              </a:rPr>
              <a:t>1. výstava – 1925 – Mannheim</a:t>
            </a:r>
          </a:p>
        </p:txBody>
      </p:sp>
    </p:spTree>
    <p:extLst>
      <p:ext uri="{BB962C8B-B14F-4D97-AF65-F5344CB8AC3E}">
        <p14:creationId xmlns:p14="http://schemas.microsoft.com/office/powerpoint/2010/main" val="3820021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9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67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67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67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167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67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4" grpId="0"/>
      <p:bldP spid="116740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5400" dirty="0" smtClean="0">
                <a:solidFill>
                  <a:srgbClr val="FF0066"/>
                </a:solidFill>
              </a:rPr>
              <a:t>Nová věcnost</a:t>
            </a:r>
          </a:p>
        </p:txBody>
      </p:sp>
      <p:sp>
        <p:nvSpPr>
          <p:cNvPr id="80899" name="Rectangle 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2400" dirty="0" smtClean="0">
                <a:solidFill>
                  <a:srgbClr val="FFFF00"/>
                </a:solidFill>
              </a:rPr>
              <a:t>Die </a:t>
            </a:r>
            <a:r>
              <a:rPr lang="cs-CZ" sz="2400" dirty="0" err="1">
                <a:solidFill>
                  <a:srgbClr val="FFFF00"/>
                </a:solidFill>
              </a:rPr>
              <a:t>Neue</a:t>
            </a:r>
            <a:r>
              <a:rPr lang="cs-CZ" sz="2400" dirty="0">
                <a:solidFill>
                  <a:srgbClr val="FFFF00"/>
                </a:solidFill>
              </a:rPr>
              <a:t> </a:t>
            </a:r>
            <a:r>
              <a:rPr lang="cs-CZ" sz="2400" dirty="0" err="1" smtClean="0">
                <a:solidFill>
                  <a:srgbClr val="FFFF00"/>
                </a:solidFill>
              </a:rPr>
              <a:t>Sachlichkeit</a:t>
            </a:r>
            <a:endParaRPr lang="cs-CZ" sz="2400" dirty="0" smtClean="0">
              <a:solidFill>
                <a:srgbClr val="FFFF00"/>
              </a:solidFill>
            </a:endParaRPr>
          </a:p>
          <a:p>
            <a:pPr eaLnBrk="1" hangingPunct="1">
              <a:defRPr/>
            </a:pPr>
            <a:r>
              <a:rPr lang="cs-CZ" sz="2400" dirty="0" smtClean="0"/>
              <a:t>druhá vlna expresionismu</a:t>
            </a:r>
          </a:p>
          <a:p>
            <a:pPr eaLnBrk="1" hangingPunct="1">
              <a:defRPr/>
            </a:pPr>
            <a:r>
              <a:rPr lang="cs-CZ" sz="2400" dirty="0" smtClean="0"/>
              <a:t>složitá politická </a:t>
            </a:r>
            <a:r>
              <a:rPr lang="cs-CZ" sz="2400" dirty="0"/>
              <a:t>a </a:t>
            </a:r>
            <a:r>
              <a:rPr lang="cs-CZ" sz="2400" dirty="0" smtClean="0"/>
              <a:t>ekonomická situace a tísnivá atmosféra v </a:t>
            </a:r>
            <a:r>
              <a:rPr lang="cs-CZ" sz="2400" dirty="0"/>
              <a:t>poválečném Německu a Evropě </a:t>
            </a:r>
            <a:endParaRPr lang="cs-CZ" sz="2400" dirty="0" smtClean="0"/>
          </a:p>
          <a:p>
            <a:pPr eaLnBrk="1" hangingPunct="1">
              <a:defRPr/>
            </a:pPr>
            <a:r>
              <a:rPr lang="cs-CZ" sz="2400" dirty="0" smtClean="0"/>
              <a:t>nové </a:t>
            </a:r>
            <a:r>
              <a:rPr lang="cs-CZ" sz="2400" dirty="0"/>
              <a:t>pojetí </a:t>
            </a:r>
            <a:r>
              <a:rPr lang="cs-CZ" sz="2400" dirty="0" smtClean="0"/>
              <a:t>expresionismu – sociálně kritický expresionismus</a:t>
            </a:r>
          </a:p>
          <a:p>
            <a:pPr eaLnBrk="1" hangingPunct="1">
              <a:defRPr/>
            </a:pPr>
            <a:r>
              <a:rPr lang="cs-CZ" sz="2400" dirty="0" smtClean="0"/>
              <a:t>nikdy </a:t>
            </a:r>
            <a:r>
              <a:rPr lang="cs-CZ" sz="2400" dirty="0"/>
              <a:t>neměl vlastní zásadní umělecký </a:t>
            </a:r>
            <a:r>
              <a:rPr lang="cs-CZ" sz="2400" dirty="0" smtClean="0"/>
              <a:t>program</a:t>
            </a:r>
          </a:p>
          <a:p>
            <a:pPr eaLnBrk="1" hangingPunct="1">
              <a:defRPr/>
            </a:pPr>
            <a:r>
              <a:rPr lang="cs-CZ" sz="2400" dirty="0"/>
              <a:t>směřování od avantgardy k </a:t>
            </a:r>
            <a:r>
              <a:rPr lang="cs-CZ" sz="2400" dirty="0" smtClean="0"/>
              <a:t>realismu </a:t>
            </a:r>
            <a:r>
              <a:rPr lang="cs-CZ" sz="2400" dirty="0" smtClean="0">
                <a:sym typeface="Symbol" panose="05050102010706020507" pitchFamily="18" charset="2"/>
              </a:rPr>
              <a:t> označení </a:t>
            </a:r>
            <a:r>
              <a:rPr lang="cs-CZ" sz="2400" dirty="0" smtClean="0">
                <a:solidFill>
                  <a:srgbClr val="FFFF00"/>
                </a:solidFill>
                <a:sym typeface="Symbol" panose="05050102010706020507" pitchFamily="18" charset="2"/>
              </a:rPr>
              <a:t>magický realismus, verismus, neoklasicimus, socialistický realismus</a:t>
            </a:r>
          </a:p>
          <a:p>
            <a:pPr eaLnBrk="1" hangingPunct="1">
              <a:defRPr/>
            </a:pPr>
            <a:r>
              <a:rPr lang="cs-CZ" sz="2400" dirty="0" smtClean="0"/>
              <a:t>návaznost na dada</a:t>
            </a:r>
          </a:p>
          <a:p>
            <a:pPr eaLnBrk="1" hangingPunct="1">
              <a:defRPr/>
            </a:pPr>
            <a:endParaRPr lang="cs-CZ" sz="2000" dirty="0" smtClean="0"/>
          </a:p>
          <a:p>
            <a:pPr marL="0" indent="0" eaLnBrk="1" hangingPunct="1">
              <a:buFontTx/>
              <a:buNone/>
              <a:defRPr/>
            </a:pP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3303676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80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0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0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47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0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75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808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675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08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8" grpId="0"/>
      <p:bldP spid="8089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Charakteristika stylu</a:t>
            </a:r>
            <a:endParaRPr lang="cs-CZ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28775"/>
            <a:ext cx="8229600" cy="4525963"/>
          </a:xfrm>
        </p:spPr>
        <p:txBody>
          <a:bodyPr/>
          <a:lstStyle/>
          <a:p>
            <a:pPr>
              <a:defRPr/>
            </a:pPr>
            <a:r>
              <a:rPr lang="cs-CZ" sz="2400" dirty="0"/>
              <a:t>umělci odmítají upřednostňovat vnitřní svět</a:t>
            </a:r>
          </a:p>
          <a:p>
            <a:pPr lvl="1">
              <a:defRPr/>
            </a:pPr>
            <a:r>
              <a:rPr lang="cs-CZ" sz="2000" dirty="0"/>
              <a:t>zachycení objektivní reality, která nemá být pozměněna vlastním umělcovým vnímáním </a:t>
            </a:r>
            <a:r>
              <a:rPr lang="cs-CZ" sz="2000" dirty="0" smtClean="0"/>
              <a:t>– </a:t>
            </a:r>
            <a:r>
              <a:rPr lang="cs-CZ" sz="2000" dirty="0"/>
              <a:t>důraz na přísnou objektivitu </a:t>
            </a:r>
          </a:p>
          <a:p>
            <a:pPr>
              <a:defRPr/>
            </a:pPr>
            <a:r>
              <a:rPr lang="cs-CZ" sz="2400" dirty="0"/>
              <a:t>zachycení reality velmi přesně, ale i agresivně</a:t>
            </a:r>
          </a:p>
          <a:p>
            <a:pPr>
              <a:defRPr/>
            </a:pPr>
            <a:r>
              <a:rPr lang="cs-CZ" sz="2400" dirty="0"/>
              <a:t>zdůraznění deformací a ošklivosti tvarů</a:t>
            </a:r>
          </a:p>
          <a:p>
            <a:pPr>
              <a:defRPr/>
            </a:pPr>
            <a:r>
              <a:rPr lang="cs-CZ" sz="2400" dirty="0"/>
              <a:t>rezignace a cynická ironie, krutý realismus a výsměch společnosti</a:t>
            </a:r>
          </a:p>
          <a:p>
            <a:pPr>
              <a:defRPr/>
            </a:pPr>
            <a:r>
              <a:rPr lang="cs-CZ" sz="2400" dirty="0"/>
              <a:t>kritika společnosti</a:t>
            </a:r>
          </a:p>
          <a:p>
            <a:pPr lvl="1">
              <a:defRPr/>
            </a:pPr>
            <a:r>
              <a:rPr lang="cs-CZ" sz="2000" dirty="0"/>
              <a:t>zobrazování vnějšího světa a jeho obžaloba</a:t>
            </a:r>
          </a:p>
          <a:p>
            <a:pPr lvl="1">
              <a:defRPr/>
            </a:pPr>
            <a:r>
              <a:rPr lang="cs-CZ" sz="2000" dirty="0"/>
              <a:t>cílem je nastavit společnosti zrcadlo a vidět věci tak, jaké </a:t>
            </a:r>
            <a:r>
              <a:rPr lang="cs-CZ" sz="2000" dirty="0" smtClean="0"/>
              <a:t>jsou</a:t>
            </a:r>
            <a:endParaRPr lang="cs-CZ" sz="2000" dirty="0"/>
          </a:p>
        </p:txBody>
      </p:sp>
      <p:sp>
        <p:nvSpPr>
          <p:cNvPr id="3" name="Rectangle 5"/>
          <p:cNvSpPr txBox="1">
            <a:spLocks noChangeArrowheads="1"/>
          </p:cNvSpPr>
          <p:nvPr/>
        </p:nvSpPr>
        <p:spPr>
          <a:xfrm>
            <a:off x="352425" y="1341438"/>
            <a:ext cx="8439150" cy="532765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bg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bg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bg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b="1">
                <a:solidFill>
                  <a:schemeClr val="bg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endParaRPr lang="cs-CZ" sz="2000" kern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eaLnBrk="1" hangingPunct="1">
              <a:buFontTx/>
              <a:buNone/>
              <a:defRPr/>
            </a:pPr>
            <a:endParaRPr lang="cs-CZ" sz="2400" kern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7988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7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7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75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75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Témata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313"/>
            <a:ext cx="8229600" cy="4824412"/>
          </a:xfrm>
        </p:spPr>
        <p:txBody>
          <a:bodyPr/>
          <a:lstStyle/>
          <a:p>
            <a:pPr>
              <a:defRPr/>
            </a:pPr>
            <a:r>
              <a:rPr lang="cs-CZ" dirty="0"/>
              <a:t>realita každodenní přítomnosti</a:t>
            </a:r>
          </a:p>
          <a:p>
            <a:pPr>
              <a:defRPr/>
            </a:pPr>
            <a:r>
              <a:rPr lang="cs-CZ" dirty="0" smtClean="0"/>
              <a:t>civilizační prostředí měst a továren</a:t>
            </a:r>
          </a:p>
          <a:p>
            <a:pPr lvl="1">
              <a:defRPr/>
            </a:pPr>
            <a:r>
              <a:rPr lang="cs-CZ" dirty="0" smtClean="0"/>
              <a:t>průmysl</a:t>
            </a:r>
            <a:r>
              <a:rPr lang="cs-CZ" dirty="0"/>
              <a:t>, </a:t>
            </a:r>
            <a:r>
              <a:rPr lang="cs-CZ" dirty="0" smtClean="0"/>
              <a:t>dělníci, </a:t>
            </a:r>
            <a:r>
              <a:rPr lang="cs-CZ" dirty="0"/>
              <a:t>maloměšťáci, zmrzačení váleční veteráni, prostitutky, rodina</a:t>
            </a:r>
            <a:r>
              <a:rPr lang="cs-CZ" dirty="0" smtClean="0"/>
              <a:t>…</a:t>
            </a:r>
          </a:p>
          <a:p>
            <a:pPr lvl="1">
              <a:defRPr/>
            </a:pPr>
            <a:r>
              <a:rPr lang="cs-CZ" dirty="0"/>
              <a:t>hlad, chudoba, kriminalita, politické </a:t>
            </a:r>
            <a:r>
              <a:rPr lang="cs-CZ" dirty="0" smtClean="0"/>
              <a:t>represálie</a:t>
            </a:r>
            <a:endParaRPr lang="cs-CZ" dirty="0"/>
          </a:p>
          <a:p>
            <a:pPr>
              <a:defRPr/>
            </a:pPr>
            <a:r>
              <a:rPr lang="cs-CZ" dirty="0"/>
              <a:t>hospodářská </a:t>
            </a:r>
            <a:r>
              <a:rPr lang="cs-CZ" dirty="0" smtClean="0"/>
              <a:t>krize </a:t>
            </a:r>
            <a:r>
              <a:rPr lang="cs-CZ" dirty="0"/>
              <a:t>a sociální protiklady</a:t>
            </a:r>
          </a:p>
          <a:p>
            <a:pPr>
              <a:defRPr/>
            </a:pPr>
            <a:r>
              <a:rPr lang="cs-CZ" dirty="0"/>
              <a:t>v centru pozornosti člověk a jeho úsilí zdolat těžký </a:t>
            </a:r>
            <a:r>
              <a:rPr lang="cs-CZ" dirty="0" smtClean="0"/>
              <a:t>život</a:t>
            </a:r>
          </a:p>
          <a:p>
            <a:pPr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41956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2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7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7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41313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cs-CZ" sz="4800" dirty="0" smtClean="0">
                <a:solidFill>
                  <a:srgbClr val="FF0066"/>
                </a:solidFill>
              </a:rPr>
              <a:t>Otto Dix</a:t>
            </a:r>
            <a:br>
              <a:rPr lang="cs-CZ" sz="4800" dirty="0" smtClean="0">
                <a:solidFill>
                  <a:srgbClr val="FF0066"/>
                </a:solidFill>
              </a:rPr>
            </a:br>
            <a:r>
              <a:rPr lang="cs-CZ" sz="3200" b="0" dirty="0" smtClean="0">
                <a:solidFill>
                  <a:schemeClr val="tx2"/>
                </a:solidFill>
                <a:effectLst/>
              </a:rPr>
              <a:t>(1891 – 1969)</a:t>
            </a:r>
          </a:p>
        </p:txBody>
      </p:sp>
      <p:sp>
        <p:nvSpPr>
          <p:cNvPr id="120839" name="Rectangle 7"/>
          <p:cNvSpPr>
            <a:spLocks noGrp="1" noChangeArrowheads="1"/>
          </p:cNvSpPr>
          <p:nvPr>
            <p:ph idx="1"/>
          </p:nvPr>
        </p:nvSpPr>
        <p:spPr>
          <a:xfrm>
            <a:off x="239713" y="1782763"/>
            <a:ext cx="4937125" cy="45259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cs-CZ" sz="2800" dirty="0" smtClean="0"/>
              <a:t>německý </a:t>
            </a:r>
            <a:r>
              <a:rPr lang="cs-CZ" sz="2800" dirty="0"/>
              <a:t>malíř a </a:t>
            </a:r>
            <a:r>
              <a:rPr lang="cs-CZ" sz="2800" dirty="0" smtClean="0"/>
              <a:t>grafik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dirty="0" smtClean="0"/>
              <a:t>nelítostně </a:t>
            </a:r>
            <a:r>
              <a:rPr lang="cs-CZ" sz="2800" dirty="0"/>
              <a:t>a krutě </a:t>
            </a:r>
            <a:r>
              <a:rPr lang="cs-CZ" sz="2800" dirty="0" smtClean="0"/>
              <a:t>realisticky znázorňoval období </a:t>
            </a:r>
            <a:r>
              <a:rPr lang="cs-CZ" sz="2800" dirty="0"/>
              <a:t>Výmarské republiky a </a:t>
            </a:r>
            <a:r>
              <a:rPr lang="cs-CZ" sz="2800" dirty="0" smtClean="0"/>
              <a:t>brutalitu války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dirty="0" smtClean="0"/>
              <a:t>malíř velkoměsta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dirty="0" smtClean="0"/>
              <a:t>popisuje a kritizuje moderní svět a ukazuje jeho zkaženost a perverzi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dirty="0" smtClean="0"/>
              <a:t>náměty z barů, nevěstinců a prostředí zábav buržoazie</a:t>
            </a: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5827713" y="1982788"/>
            <a:ext cx="2257425" cy="3619500"/>
            <a:chOff x="6111874" y="2018742"/>
            <a:chExt cx="2257425" cy="361950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111874" y="2018742"/>
              <a:ext cx="2257425" cy="36195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4" name="TextBox 3"/>
            <p:cNvSpPr txBox="1"/>
            <p:nvPr/>
          </p:nvSpPr>
          <p:spPr>
            <a:xfrm>
              <a:off x="8070849" y="5300104"/>
              <a:ext cx="298450" cy="33813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cs-CZ" sz="16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</a:t>
              </a:r>
            </a:p>
          </p:txBody>
        </p:sp>
      </p:grp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4859338" y="1700213"/>
            <a:ext cx="4084637" cy="5043487"/>
            <a:chOff x="4932040" y="1474910"/>
            <a:chExt cx="4084638" cy="5043488"/>
          </a:xfrm>
        </p:grpSpPr>
        <p:grpSp>
          <p:nvGrpSpPr>
            <p:cNvPr id="33798" name="Group 10"/>
            <p:cNvGrpSpPr>
              <a:grpSpLocks/>
            </p:cNvGrpSpPr>
            <p:nvPr/>
          </p:nvGrpSpPr>
          <p:grpSpPr bwMode="auto">
            <a:xfrm>
              <a:off x="4932040" y="1474910"/>
              <a:ext cx="4084638" cy="5043488"/>
              <a:chOff x="2793" y="975"/>
              <a:chExt cx="2573" cy="3177"/>
            </a:xfrm>
          </p:grpSpPr>
          <p:pic>
            <p:nvPicPr>
              <p:cNvPr id="81926" name="Picture 6" descr="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3079" y="975"/>
                <a:ext cx="2074" cy="2880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81927" name="Rectangle 9"/>
              <p:cNvSpPr>
                <a:spLocks noChangeArrowheads="1"/>
              </p:cNvSpPr>
              <p:nvPr/>
            </p:nvSpPr>
            <p:spPr bwMode="auto">
              <a:xfrm>
                <a:off x="2793" y="3861"/>
                <a:ext cx="2573" cy="2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 b="1">
                    <a:solidFill>
                      <a:schemeClr val="bg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 b="1">
                    <a:solidFill>
                      <a:schemeClr val="bg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 b="1">
                    <a:solidFill>
                      <a:schemeClr val="bg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 b="1">
                    <a:solidFill>
                      <a:schemeClr val="bg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 b="1">
                    <a:solidFill>
                      <a:schemeClr val="bg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 b="1">
                    <a:solidFill>
                      <a:schemeClr val="bg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 b="1">
                    <a:solidFill>
                      <a:schemeClr val="bg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 b="1">
                    <a:solidFill>
                      <a:schemeClr val="bg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 b="1">
                    <a:solidFill>
                      <a:schemeClr val="bg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  <a:defRPr/>
                </a:pPr>
                <a:r>
                  <a:rPr lang="cs-CZ" sz="24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Autoportrét jako terč, 1915</a:t>
                </a:r>
              </a:p>
            </p:txBody>
          </p:sp>
        </p:grpSp>
        <p:sp>
          <p:nvSpPr>
            <p:cNvPr id="12" name="TextBox 11"/>
            <p:cNvSpPr txBox="1"/>
            <p:nvPr/>
          </p:nvSpPr>
          <p:spPr>
            <a:xfrm>
              <a:off x="8308653" y="5667498"/>
              <a:ext cx="298450" cy="33813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cs-CZ" sz="16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77465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08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208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208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208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208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  <p:bldP spid="12083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403350" y="404813"/>
            <a:ext cx="7689564" cy="6442491"/>
            <a:chOff x="1403349" y="404813"/>
            <a:chExt cx="7688864" cy="6442266"/>
          </a:xfrm>
        </p:grpSpPr>
        <p:grpSp>
          <p:nvGrpSpPr>
            <p:cNvPr id="36867" name="Group 4"/>
            <p:cNvGrpSpPr>
              <a:grpSpLocks/>
            </p:cNvGrpSpPr>
            <p:nvPr/>
          </p:nvGrpSpPr>
          <p:grpSpPr bwMode="auto">
            <a:xfrm>
              <a:off x="1403349" y="404813"/>
              <a:ext cx="6408738" cy="6408736"/>
              <a:chOff x="884" y="255"/>
              <a:chExt cx="4037" cy="4037"/>
            </a:xfrm>
          </p:grpSpPr>
          <p:pic>
            <p:nvPicPr>
              <p:cNvPr id="28675" name="Picture 5" descr="8"/>
              <p:cNvPicPr>
                <a:picLocks noChangeAspect="1" noChangeArrowheads="1"/>
              </p:cNvPicPr>
              <p:nvPr/>
            </p:nvPicPr>
            <p:blipFill>
              <a:blip r:embed="rId2">
                <a:lum bright="20000" contrast="18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84" y="255"/>
                <a:ext cx="4037" cy="3702"/>
              </a:xfrm>
              <a:prstGeom prst="rect">
                <a:avLst/>
              </a:prstGeom>
              <a:solidFill>
                <a:srgbClr val="FFFFFF">
                  <a:shade val="85000"/>
                </a:srgbClr>
              </a:solidFill>
              <a:ln w="88900" cap="sq">
                <a:solidFill>
                  <a:srgbClr val="FFFFFF"/>
                </a:solidFill>
                <a:miter lim="800000"/>
              </a:ln>
              <a:effectLst>
                <a:outerShdw blurRad="55000" dist="18000" dir="5400000" algn="tl" rotWithShape="0">
                  <a:srgbClr val="000000">
                    <a:alpha val="40000"/>
                  </a:srgbClr>
                </a:outerShdw>
              </a:effectLst>
              <a:scene3d>
                <a:camera prst="orthographicFront"/>
                <a:lightRig rig="twoPt" dir="t">
                  <a:rot lat="0" lon="0" rev="7200000"/>
                </a:lightRig>
              </a:scene3d>
              <a:sp3d>
                <a:bevelT w="25400" h="19050"/>
                <a:contourClr>
                  <a:srgbClr val="FFFFFF"/>
                </a:contourClr>
              </a:sp3d>
              <a:extLst/>
            </p:spPr>
          </p:pic>
          <p:sp>
            <p:nvSpPr>
              <p:cNvPr id="28676" name="Rectangle 6"/>
              <p:cNvSpPr>
                <a:spLocks noChangeArrowheads="1"/>
              </p:cNvSpPr>
              <p:nvPr/>
            </p:nvSpPr>
            <p:spPr bwMode="auto">
              <a:xfrm>
                <a:off x="1610" y="3924"/>
                <a:ext cx="2541" cy="3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 b="1">
                    <a:solidFill>
                      <a:schemeClr val="bg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 b="1">
                    <a:solidFill>
                      <a:schemeClr val="bg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 b="1">
                    <a:solidFill>
                      <a:schemeClr val="bg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 b="1">
                    <a:solidFill>
                      <a:schemeClr val="bg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 b="1">
                    <a:solidFill>
                      <a:schemeClr val="bg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 b="1">
                    <a:solidFill>
                      <a:schemeClr val="bg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 b="1">
                    <a:solidFill>
                      <a:schemeClr val="bg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 b="1">
                    <a:solidFill>
                      <a:schemeClr val="bg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 b="1">
                    <a:solidFill>
                      <a:schemeClr val="bg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  <a:defRPr/>
                </a:pPr>
                <a:r>
                  <a:rPr lang="cs-CZ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Portrét rodičů, 1924</a:t>
                </a:r>
              </a:p>
            </p:txBody>
          </p:sp>
        </p:grpSp>
        <p:sp>
          <p:nvSpPr>
            <p:cNvPr id="5" name="TextBox 4"/>
            <p:cNvSpPr txBox="1"/>
            <p:nvPr/>
          </p:nvSpPr>
          <p:spPr>
            <a:xfrm>
              <a:off x="8793760" y="6508537"/>
              <a:ext cx="298453" cy="33854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cs-CZ" sz="1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3</a:t>
              </a:r>
              <a:endParaRPr lang="cs-CZ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4464563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73375" y="815975"/>
            <a:ext cx="2894013" cy="19383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zobrazení pochmurnější stránky života: prostituce, násilí, stáří a smrt</a:t>
            </a: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5614988" y="188913"/>
            <a:ext cx="3582987" cy="4822825"/>
            <a:chOff x="4163203" y="378402"/>
            <a:chExt cx="4874025" cy="7094610"/>
          </a:xfrm>
        </p:grpSpPr>
        <p:sp>
          <p:nvSpPr>
            <p:cNvPr id="29700" name="Rectangle 5"/>
            <p:cNvSpPr>
              <a:spLocks noChangeArrowheads="1"/>
            </p:cNvSpPr>
            <p:nvPr/>
          </p:nvSpPr>
          <p:spPr bwMode="auto">
            <a:xfrm>
              <a:off x="4456897" y="6431473"/>
              <a:ext cx="4580331" cy="10415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 b="1">
                  <a:solidFill>
                    <a:schemeClr val="bg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 b="1">
                  <a:solidFill>
                    <a:schemeClr val="bg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 b="1">
                  <a:solidFill>
                    <a:schemeClr val="bg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 b="1">
                  <a:solidFill>
                    <a:schemeClr val="bg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 b="1">
                  <a:solidFill>
                    <a:schemeClr val="bg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b="1">
                  <a:solidFill>
                    <a:schemeClr val="bg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b="1">
                  <a:solidFill>
                    <a:schemeClr val="bg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b="1">
                  <a:solidFill>
                    <a:schemeClr val="bg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b="1">
                  <a:solidFill>
                    <a:schemeClr val="bg1"/>
                  </a:solidFill>
                  <a:latin typeface="Arial" panose="020B0604020202020204" pitchFamily="34" charset="0"/>
                </a:defRPr>
              </a:lvl9pPr>
            </a:lstStyle>
            <a:p>
              <a:pPr marL="342900" indent="-342900" eaLnBrk="1" hangingPunct="1">
                <a:spcBef>
                  <a:spcPct val="0"/>
                </a:spcBef>
                <a:buFont typeface="Calibri" panose="020F0502020204030204" pitchFamily="34" charset="0"/>
                <a:buChar char="↑"/>
                <a:defRPr/>
              </a:pPr>
              <a:r>
                <a:rPr lang="cs-CZ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Karetní hra válečných invalidů, 1920</a:t>
              </a:r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163203" y="378402"/>
              <a:ext cx="4586810" cy="59293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2124075" y="3244850"/>
            <a:ext cx="6754813" cy="3451225"/>
            <a:chOff x="-173098" y="2382837"/>
            <a:chExt cx="5598964" cy="2977255"/>
          </a:xfrm>
        </p:grpSpPr>
        <p:sp>
          <p:nvSpPr>
            <p:cNvPr id="12" name="Rectangle 6"/>
            <p:cNvSpPr>
              <a:spLocks noChangeArrowheads="1"/>
            </p:cNvSpPr>
            <p:nvPr/>
          </p:nvSpPr>
          <p:spPr bwMode="auto">
            <a:xfrm>
              <a:off x="3049432" y="4735608"/>
              <a:ext cx="2376434" cy="6244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 b="1">
                  <a:solidFill>
                    <a:schemeClr val="bg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 b="1">
                  <a:solidFill>
                    <a:schemeClr val="bg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 b="1">
                  <a:solidFill>
                    <a:schemeClr val="bg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 b="1">
                  <a:solidFill>
                    <a:schemeClr val="bg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 b="1">
                  <a:solidFill>
                    <a:schemeClr val="bg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b="1">
                  <a:solidFill>
                    <a:schemeClr val="bg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b="1">
                  <a:solidFill>
                    <a:schemeClr val="bg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b="1">
                  <a:solidFill>
                    <a:schemeClr val="bg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b="1">
                  <a:solidFill>
                    <a:schemeClr val="bg1"/>
                  </a:solidFill>
                  <a:latin typeface="Arial" panose="020B0604020202020204" pitchFamily="34" charset="0"/>
                </a:defRPr>
              </a:lvl9pPr>
            </a:lstStyle>
            <a:p>
              <a:pPr marL="342900" indent="-342900" eaLnBrk="1" hangingPunct="1">
                <a:spcBef>
                  <a:spcPct val="0"/>
                </a:spcBef>
                <a:buFont typeface="Calibri" panose="020F0502020204030204" pitchFamily="34" charset="0"/>
                <a:buChar char="←"/>
                <a:defRPr/>
              </a:pPr>
              <a:r>
                <a:rPr lang="cs-CZ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Prostitutky na ulici, 1925</a:t>
              </a:r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-173098" y="2382837"/>
              <a:ext cx="3020477" cy="289148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198438" y="188913"/>
            <a:ext cx="2259375" cy="3384550"/>
            <a:chOff x="197985" y="171620"/>
            <a:chExt cx="2259161" cy="3384653"/>
          </a:xfrm>
        </p:grpSpPr>
        <p:grpSp>
          <p:nvGrpSpPr>
            <p:cNvPr id="39944" name="Group 7"/>
            <p:cNvGrpSpPr>
              <a:grpSpLocks/>
            </p:cNvGrpSpPr>
            <p:nvPr/>
          </p:nvGrpSpPr>
          <p:grpSpPr bwMode="auto">
            <a:xfrm>
              <a:off x="197985" y="171620"/>
              <a:ext cx="2259161" cy="3384653"/>
              <a:chOff x="3099" y="258"/>
              <a:chExt cx="2681" cy="4247"/>
            </a:xfrm>
          </p:grpSpPr>
          <p:pic>
            <p:nvPicPr>
              <p:cNvPr id="10" name="Picture 4" descr="12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3163" y="258"/>
                <a:ext cx="2617" cy="3653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" name="Rectangle 6"/>
              <p:cNvSpPr>
                <a:spLocks noChangeArrowheads="1"/>
              </p:cNvSpPr>
              <p:nvPr/>
            </p:nvSpPr>
            <p:spPr bwMode="auto">
              <a:xfrm>
                <a:off x="3099" y="4003"/>
                <a:ext cx="2456" cy="5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 b="1">
                    <a:solidFill>
                      <a:schemeClr val="bg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 b="1">
                    <a:solidFill>
                      <a:schemeClr val="bg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 b="1">
                    <a:solidFill>
                      <a:schemeClr val="bg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 b="1">
                    <a:solidFill>
                      <a:schemeClr val="bg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 b="1">
                    <a:solidFill>
                      <a:schemeClr val="bg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 b="1">
                    <a:solidFill>
                      <a:schemeClr val="bg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 b="1">
                    <a:solidFill>
                      <a:schemeClr val="bg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 b="1">
                    <a:solidFill>
                      <a:schemeClr val="bg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 b="1">
                    <a:solidFill>
                      <a:schemeClr val="bg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  <a:defRPr/>
                </a:pPr>
                <a:r>
                  <a:rPr lang="cs-CZ" sz="20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libri" panose="020F0502020204030204" pitchFamily="34" charset="0"/>
                  </a:rPr>
                  <a:t>↑ </a:t>
                </a:r>
                <a:r>
                  <a:rPr lang="cs-CZ" sz="20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Lebka, 1924  </a:t>
                </a:r>
              </a:p>
            </p:txBody>
          </p:sp>
        </p:grpSp>
        <p:sp>
          <p:nvSpPr>
            <p:cNvPr id="39945" name="TextBox 14"/>
            <p:cNvSpPr txBox="1">
              <a:spLocks noChangeArrowheads="1"/>
            </p:cNvSpPr>
            <p:nvPr/>
          </p:nvSpPr>
          <p:spPr bwMode="auto">
            <a:xfrm>
              <a:off x="2123440" y="2769727"/>
              <a:ext cx="298452" cy="3385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 b="1">
                  <a:solidFill>
                    <a:schemeClr val="bg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 b="1">
                  <a:solidFill>
                    <a:schemeClr val="bg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 b="1">
                  <a:solidFill>
                    <a:schemeClr val="bg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 b="1">
                  <a:solidFill>
                    <a:schemeClr val="bg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 b="1">
                  <a:solidFill>
                    <a:schemeClr val="bg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b="1">
                  <a:solidFill>
                    <a:schemeClr val="bg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b="1">
                  <a:solidFill>
                    <a:schemeClr val="bg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b="1">
                  <a:solidFill>
                    <a:schemeClr val="bg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b="1">
                  <a:solidFill>
                    <a:schemeClr val="bg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cs-CZ" sz="1600" dirty="0" smtClean="0"/>
                <a:t>4</a:t>
              </a:r>
              <a:endParaRPr lang="cs-CZ" sz="1600" dirty="0"/>
            </a:p>
          </p:txBody>
        </p:sp>
      </p:grp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5442261" y="6258094"/>
            <a:ext cx="29848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 b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 b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 b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 b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 b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b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b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b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b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cs-CZ" sz="1600" dirty="0" smtClean="0"/>
              <a:t>6</a:t>
            </a:r>
            <a:endParaRPr lang="cs-CZ" sz="1600" dirty="0"/>
          </a:p>
        </p:txBody>
      </p:sp>
      <p:sp>
        <p:nvSpPr>
          <p:cNvPr id="17" name="TextBox 16"/>
          <p:cNvSpPr txBox="1"/>
          <p:nvPr/>
        </p:nvSpPr>
        <p:spPr>
          <a:xfrm>
            <a:off x="8637270" y="3883025"/>
            <a:ext cx="298480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cs-CZ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2544034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25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Velkoměsto, 1928</a:t>
            </a:r>
            <a:endParaRPr lang="cs-CZ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5" y="1404938"/>
            <a:ext cx="9048750" cy="4048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angle 9"/>
          <p:cNvSpPr txBox="1">
            <a:spLocks noChangeArrowheads="1"/>
          </p:cNvSpPr>
          <p:nvPr/>
        </p:nvSpPr>
        <p:spPr>
          <a:xfrm>
            <a:off x="1331913" y="5435600"/>
            <a:ext cx="6985000" cy="14224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bg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bg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bg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b="1">
                <a:solidFill>
                  <a:schemeClr val="bg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cs-CZ" sz="2400" kern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triptych</a:t>
            </a:r>
          </a:p>
          <a:p>
            <a:pPr eaLnBrk="1" hangingPunct="1">
              <a:buClr>
                <a:srgbClr val="FFFF00"/>
              </a:buClr>
              <a:buFont typeface="Calibri" panose="020F0502020204030204" pitchFamily="34" charset="0"/>
              <a:buChar char="‒"/>
              <a:defRPr/>
            </a:pPr>
            <a:r>
              <a:rPr lang="cs-CZ" sz="2400" kern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portrét celé německé společnosti</a:t>
            </a:r>
          </a:p>
          <a:p>
            <a:pPr eaLnBrk="1" hangingPunct="1">
              <a:buClr>
                <a:srgbClr val="FFFF00"/>
              </a:buClr>
              <a:buFont typeface="Calibri" panose="020F0502020204030204" pitchFamily="34" charset="0"/>
              <a:buChar char="‒"/>
              <a:defRPr/>
            </a:pPr>
            <a:r>
              <a:rPr lang="cs-CZ" sz="2400" kern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každé panó věnuje jedné společenské třídě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835389" y="6492240"/>
            <a:ext cx="21180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endParaRPr lang="cs-CZ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7592537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pPr eaLnBrk="1" hangingPunct="1">
              <a:defRPr/>
            </a:pPr>
            <a:r>
              <a:rPr lang="cs-CZ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Válka, 1929-1932</a:t>
            </a: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0" y="1125538"/>
            <a:ext cx="9144000" cy="5743892"/>
            <a:chOff x="-612576" y="1124744"/>
            <a:chExt cx="9143999" cy="5744688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612576" y="1124744"/>
              <a:ext cx="9143999" cy="573325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6" name="TextBox 5"/>
            <p:cNvSpPr txBox="1"/>
            <p:nvPr/>
          </p:nvSpPr>
          <p:spPr>
            <a:xfrm>
              <a:off x="6026953" y="6530831"/>
              <a:ext cx="298480" cy="3386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cs-CZ" sz="1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8</a:t>
              </a:r>
              <a:endParaRPr lang="cs-CZ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094046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84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800" dirty="0" smtClean="0">
                <a:solidFill>
                  <a:srgbClr val="FF4791"/>
                </a:solidFill>
              </a:rPr>
              <a:t>Max Beckmann</a:t>
            </a:r>
            <a:r>
              <a:rPr lang="cs-CZ" sz="4800" dirty="0" smtClean="0"/>
              <a:t/>
            </a:r>
            <a:br>
              <a:rPr lang="cs-CZ" sz="4800" dirty="0" smtClean="0"/>
            </a:br>
            <a:r>
              <a:rPr lang="cs-CZ" sz="3200" b="0" dirty="0" smtClean="0">
                <a:solidFill>
                  <a:schemeClr val="tx2"/>
                </a:solidFill>
                <a:effectLst/>
              </a:rPr>
              <a:t>(1884 –1950)</a:t>
            </a:r>
          </a:p>
        </p:txBody>
      </p:sp>
      <p:sp>
        <p:nvSpPr>
          <p:cNvPr id="137219" name="Rectangle 3"/>
          <p:cNvSpPr>
            <a:spLocks noGrp="1" noChangeArrowheads="1"/>
          </p:cNvSpPr>
          <p:nvPr>
            <p:ph idx="1"/>
          </p:nvPr>
        </p:nvSpPr>
        <p:spPr>
          <a:xfrm>
            <a:off x="179388" y="2378075"/>
            <a:ext cx="5472112" cy="4121150"/>
          </a:xfrm>
        </p:spPr>
        <p:txBody>
          <a:bodyPr/>
          <a:lstStyle/>
          <a:p>
            <a:pPr eaLnBrk="1" hangingPunct="1">
              <a:defRPr/>
            </a:pPr>
            <a:r>
              <a:rPr lang="cs-CZ" sz="2400" dirty="0" smtClean="0"/>
              <a:t>německý malíř, grafik, sochař a spisovatel</a:t>
            </a:r>
          </a:p>
          <a:p>
            <a:pPr eaLnBrk="1" hangingPunct="1">
              <a:defRPr/>
            </a:pPr>
            <a:r>
              <a:rPr lang="cs-CZ" sz="2400" dirty="0" smtClean="0"/>
              <a:t>dokázal zachytit své pocity na obrovských plátnech s monumentálními válečnými a biblickými náměty</a:t>
            </a:r>
          </a:p>
          <a:p>
            <a:pPr lvl="1" eaLnBrk="1" hangingPunct="1">
              <a:defRPr/>
            </a:pPr>
            <a:r>
              <a:rPr lang="cs-CZ" sz="2000" dirty="0" smtClean="0"/>
              <a:t>odmítal jakoukoliv sentimentalitu, přesně popisoval své pocity bez jakéhokoliv přikrášlení</a:t>
            </a:r>
          </a:p>
          <a:p>
            <a:pPr eaLnBrk="1" hangingPunct="1">
              <a:defRPr/>
            </a:pPr>
            <a:r>
              <a:rPr lang="cs-CZ" sz="2400" dirty="0" smtClean="0"/>
              <a:t>žil </a:t>
            </a:r>
            <a:r>
              <a:rPr lang="cs-CZ" sz="2400" dirty="0"/>
              <a:t>nejprve v exilu v Amsterdamu, po válce se usadil v New </a:t>
            </a:r>
            <a:r>
              <a:rPr lang="cs-CZ" sz="2400" dirty="0" smtClean="0"/>
              <a:t>Yorku</a:t>
            </a:r>
          </a:p>
        </p:txBody>
      </p: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5795963" y="1773238"/>
            <a:ext cx="3062287" cy="4868862"/>
            <a:chOff x="5652120" y="1741854"/>
            <a:chExt cx="3062057" cy="4869740"/>
          </a:xfrm>
        </p:grpSpPr>
        <p:grpSp>
          <p:nvGrpSpPr>
            <p:cNvPr id="48136" name="Group 3"/>
            <p:cNvGrpSpPr>
              <a:grpSpLocks/>
            </p:cNvGrpSpPr>
            <p:nvPr/>
          </p:nvGrpSpPr>
          <p:grpSpPr bwMode="auto">
            <a:xfrm>
              <a:off x="5652120" y="1741854"/>
              <a:ext cx="3062057" cy="4869740"/>
              <a:chOff x="5601446" y="1491086"/>
              <a:chExt cx="3062057" cy="4869740"/>
            </a:xfrm>
          </p:grpSpPr>
          <p:pic>
            <p:nvPicPr>
              <p:cNvPr id="2" name="Picture 1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673454" y="1491086"/>
                <a:ext cx="2933604" cy="4386186"/>
              </a:xfrm>
              <a:prstGeom prst="rect">
                <a:avLst/>
              </a:prstGeom>
              <a:ln w="190500" cap="sq">
                <a:solidFill>
                  <a:srgbClr val="C8C6BD"/>
                </a:solidFill>
                <a:prstDash val="solid"/>
                <a:miter lim="800000"/>
              </a:ln>
              <a:effectLst>
                <a:outerShdw blurRad="254000" algn="bl" rotWithShape="0">
                  <a:srgbClr val="000000">
                    <a:alpha val="43000"/>
                  </a:srgbClr>
                </a:outerShdw>
              </a:effectLst>
              <a:scene3d>
                <a:camera prst="perspectiveFront" fov="5400000"/>
                <a:lightRig rig="threePt" dir="t">
                  <a:rot lat="0" lon="0" rev="2100000"/>
                </a:lightRig>
              </a:scene3d>
              <a:sp3d extrusionH="25400">
                <a:bevelT w="304800" h="152400" prst="hardEdge"/>
                <a:extrusionClr>
                  <a:srgbClr val="000000"/>
                </a:extrusionClr>
              </a:sp3d>
            </p:spPr>
          </p:pic>
          <p:sp>
            <p:nvSpPr>
              <p:cNvPr id="3" name="Rectangle 2"/>
              <p:cNvSpPr/>
              <p:nvPr/>
            </p:nvSpPr>
            <p:spPr>
              <a:xfrm>
                <a:off x="5601446" y="5960704"/>
                <a:ext cx="3062057" cy="40012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cs-CZ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Autoportrét z roku 1915</a:t>
                </a:r>
              </a:p>
            </p:txBody>
          </p:sp>
        </p:grpSp>
        <p:sp>
          <p:nvSpPr>
            <p:cNvPr id="11" name="TextBox 10"/>
            <p:cNvSpPr txBox="1"/>
            <p:nvPr/>
          </p:nvSpPr>
          <p:spPr>
            <a:xfrm>
              <a:off x="8172881" y="5697029"/>
              <a:ext cx="412261" cy="33861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cs-CZ" sz="1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10</a:t>
              </a:r>
              <a:endParaRPr lang="cs-CZ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323850" y="157163"/>
            <a:ext cx="1550988" cy="2227044"/>
            <a:chOff x="323528" y="157406"/>
            <a:chExt cx="1550842" cy="222603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23528" y="157406"/>
              <a:ext cx="1550842" cy="220562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2" name="TextBox 11"/>
            <p:cNvSpPr txBox="1"/>
            <p:nvPr/>
          </p:nvSpPr>
          <p:spPr>
            <a:xfrm>
              <a:off x="1574995" y="2045042"/>
              <a:ext cx="298452" cy="33840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cs-CZ" sz="1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9</a:t>
              </a:r>
              <a:endParaRPr lang="cs-CZ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52584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89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47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50"/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75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750"/>
                                        <p:tgtEl>
                                          <p:spTgt spid="137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4" grpId="0"/>
      <p:bldP spid="137219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957532" y="377825"/>
            <a:ext cx="7147675" cy="6432550"/>
            <a:chOff x="1957210" y="377591"/>
            <a:chExt cx="7147872" cy="6433239"/>
          </a:xfrm>
        </p:grpSpPr>
        <p:grpSp>
          <p:nvGrpSpPr>
            <p:cNvPr id="52227" name="Group 6"/>
            <p:cNvGrpSpPr>
              <a:grpSpLocks/>
            </p:cNvGrpSpPr>
            <p:nvPr/>
          </p:nvGrpSpPr>
          <p:grpSpPr bwMode="auto">
            <a:xfrm>
              <a:off x="1957210" y="377591"/>
              <a:ext cx="5375544" cy="6433239"/>
              <a:chOff x="1214" y="254"/>
              <a:chExt cx="3425" cy="4146"/>
            </a:xfrm>
          </p:grpSpPr>
          <p:pic>
            <p:nvPicPr>
              <p:cNvPr id="51203" name="Picture 4" descr="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1320" y="254"/>
                <a:ext cx="3156" cy="3769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1204" name="Rectangle 5"/>
              <p:cNvSpPr>
                <a:spLocks noChangeArrowheads="1"/>
              </p:cNvSpPr>
              <p:nvPr/>
            </p:nvSpPr>
            <p:spPr bwMode="auto">
              <a:xfrm>
                <a:off x="1214" y="4023"/>
                <a:ext cx="3425" cy="3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 b="1">
                    <a:solidFill>
                      <a:schemeClr val="bg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 b="1">
                    <a:solidFill>
                      <a:schemeClr val="bg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 b="1">
                    <a:solidFill>
                      <a:schemeClr val="bg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 b="1">
                    <a:solidFill>
                      <a:schemeClr val="bg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 b="1">
                    <a:solidFill>
                      <a:schemeClr val="bg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 b="1">
                    <a:solidFill>
                      <a:schemeClr val="bg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 b="1">
                    <a:solidFill>
                      <a:schemeClr val="bg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 b="1">
                    <a:solidFill>
                      <a:schemeClr val="bg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 b="1">
                    <a:solidFill>
                      <a:schemeClr val="bg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  <a:defRPr/>
                </a:pPr>
                <a:r>
                  <a:rPr lang="cs-CZ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Kristus a cizoložnice, 1917</a:t>
                </a:r>
              </a:p>
            </p:txBody>
          </p:sp>
        </p:grpSp>
        <p:sp>
          <p:nvSpPr>
            <p:cNvPr id="5" name="TextBox 4"/>
            <p:cNvSpPr txBox="1"/>
            <p:nvPr/>
          </p:nvSpPr>
          <p:spPr>
            <a:xfrm>
              <a:off x="8704127" y="6415501"/>
              <a:ext cx="400955" cy="33859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cs-CZ" sz="1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11</a:t>
              </a:r>
              <a:endParaRPr lang="cs-CZ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421710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1498600" y="549275"/>
            <a:ext cx="7662405" cy="6298029"/>
            <a:chOff x="1498648" y="548680"/>
            <a:chExt cx="7661650" cy="6298399"/>
          </a:xfrm>
        </p:grpSpPr>
        <p:sp>
          <p:nvSpPr>
            <p:cNvPr id="50180" name="Rectangle 5"/>
            <p:cNvSpPr>
              <a:spLocks noChangeArrowheads="1"/>
            </p:cNvSpPr>
            <p:nvPr/>
          </p:nvSpPr>
          <p:spPr bwMode="auto">
            <a:xfrm>
              <a:off x="3779661" y="6163998"/>
              <a:ext cx="1622265" cy="4604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 b="1">
                  <a:solidFill>
                    <a:schemeClr val="bg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 b="1">
                  <a:solidFill>
                    <a:schemeClr val="bg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 b="1">
                  <a:solidFill>
                    <a:schemeClr val="bg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 b="1">
                  <a:solidFill>
                    <a:schemeClr val="bg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 b="1">
                  <a:solidFill>
                    <a:schemeClr val="bg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b="1">
                  <a:solidFill>
                    <a:schemeClr val="bg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b="1">
                  <a:solidFill>
                    <a:schemeClr val="bg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b="1">
                  <a:solidFill>
                    <a:schemeClr val="bg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b="1">
                  <a:solidFill>
                    <a:schemeClr val="bg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  <a:defRPr/>
              </a:pPr>
              <a:r>
                <a:rPr lang="cs-CZ" sz="24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Noc, 1918</a:t>
              </a:r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8648" y="548680"/>
              <a:ext cx="6146194" cy="556451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6" name="TextBox 5"/>
            <p:cNvSpPr txBox="1"/>
            <p:nvPr/>
          </p:nvSpPr>
          <p:spPr>
            <a:xfrm>
              <a:off x="8748047" y="6508505"/>
              <a:ext cx="412251" cy="33857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cs-CZ" sz="1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12</a:t>
              </a:r>
              <a:endParaRPr lang="cs-CZ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4647631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4572000" y="5445125"/>
            <a:ext cx="4711700" cy="914400"/>
          </a:xfrm>
        </p:spPr>
        <p:txBody>
          <a:bodyPr/>
          <a:lstStyle/>
          <a:p>
            <a:pPr algn="l">
              <a:defRPr/>
            </a:pPr>
            <a:r>
              <a:rPr lang="cs-CZ" dirty="0" smtClean="0"/>
              <a:t>Taneční</a:t>
            </a:r>
            <a:r>
              <a:rPr lang="de-DE" dirty="0" smtClean="0"/>
              <a:t> </a:t>
            </a:r>
            <a:r>
              <a:rPr lang="de-DE" dirty="0"/>
              <a:t>bar </a:t>
            </a:r>
            <a:r>
              <a:rPr lang="cs-CZ" dirty="0" smtClean="0"/>
              <a:t>v</a:t>
            </a:r>
            <a:r>
              <a:rPr lang="de-DE" dirty="0" smtClean="0"/>
              <a:t> Baden-Baden</a:t>
            </a:r>
            <a:r>
              <a:rPr lang="cs-CZ" dirty="0" smtClean="0"/>
              <a:t>u</a:t>
            </a:r>
            <a:r>
              <a:rPr lang="de-DE" dirty="0" smtClean="0"/>
              <a:t>, </a:t>
            </a:r>
            <a:r>
              <a:rPr lang="de-DE" dirty="0"/>
              <a:t>1923</a:t>
            </a:r>
            <a:endParaRPr lang="cs-CZ" dirty="0"/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7938" y="0"/>
            <a:ext cx="9135604" cy="6860004"/>
            <a:chOff x="-27112" y="-12278"/>
            <a:chExt cx="9135158" cy="6859357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27112" y="-12278"/>
              <a:ext cx="4303502" cy="685735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4" name="TextBox 3"/>
            <p:cNvSpPr txBox="1"/>
            <p:nvPr/>
          </p:nvSpPr>
          <p:spPr>
            <a:xfrm>
              <a:off x="8695774" y="6508557"/>
              <a:ext cx="412272" cy="33852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cs-CZ" sz="1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13</a:t>
              </a:r>
              <a:endParaRPr lang="cs-CZ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6817863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800" b="1" dirty="0" smtClean="0">
                <a:solidFill>
                  <a:srgbClr val="FF0066"/>
                </a:solidFill>
              </a:rPr>
              <a:t>Georg Grosz</a:t>
            </a:r>
            <a:br>
              <a:rPr lang="cs-CZ" sz="4800" b="1" dirty="0" smtClean="0">
                <a:solidFill>
                  <a:srgbClr val="FF0066"/>
                </a:solidFill>
              </a:rPr>
            </a:br>
            <a:r>
              <a:rPr lang="cs-CZ" sz="3200" b="0" dirty="0" smtClean="0">
                <a:solidFill>
                  <a:schemeClr val="tx2"/>
                </a:solidFill>
              </a:rPr>
              <a:t>(1893 – 1959)</a:t>
            </a:r>
          </a:p>
        </p:txBody>
      </p:sp>
      <p:sp>
        <p:nvSpPr>
          <p:cNvPr id="133124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4010025" y="1557338"/>
            <a:ext cx="5133975" cy="5067300"/>
          </a:xfrm>
        </p:spPr>
        <p:txBody>
          <a:bodyPr/>
          <a:lstStyle/>
          <a:p>
            <a:pPr eaLnBrk="1" hangingPunct="1">
              <a:buClr>
                <a:srgbClr val="FFFF00"/>
              </a:buClr>
              <a:buSzPct val="120000"/>
              <a:defRPr/>
            </a:pPr>
            <a:r>
              <a:rPr lang="cs-CZ" sz="2000" dirty="0" smtClean="0"/>
              <a:t>německý malíř</a:t>
            </a:r>
            <a:r>
              <a:rPr lang="cs-CZ" sz="2000" dirty="0"/>
              <a:t>, grafik a </a:t>
            </a:r>
            <a:r>
              <a:rPr lang="cs-CZ" sz="2000" dirty="0" smtClean="0"/>
              <a:t>karikaturista</a:t>
            </a:r>
          </a:p>
          <a:p>
            <a:pPr eaLnBrk="1" hangingPunct="1">
              <a:buClr>
                <a:srgbClr val="FFFF00"/>
              </a:buClr>
              <a:buSzPct val="120000"/>
              <a:defRPr/>
            </a:pPr>
            <a:r>
              <a:rPr lang="cs-CZ" sz="2000" dirty="0"/>
              <a:t>j</a:t>
            </a:r>
            <a:r>
              <a:rPr lang="cs-CZ" sz="2000" dirty="0" smtClean="0"/>
              <a:t>eho </a:t>
            </a:r>
            <a:r>
              <a:rPr lang="cs-CZ" sz="2000" dirty="0"/>
              <a:t>styl se řadí k dadaismu a nové </a:t>
            </a:r>
            <a:r>
              <a:rPr lang="cs-CZ" sz="2000" dirty="0" smtClean="0"/>
              <a:t>věcnosti</a:t>
            </a:r>
          </a:p>
          <a:p>
            <a:pPr eaLnBrk="1" hangingPunct="1">
              <a:buClr>
                <a:srgbClr val="FFFF00"/>
              </a:buClr>
              <a:buSzPct val="120000"/>
              <a:defRPr/>
            </a:pPr>
            <a:r>
              <a:rPr lang="cs-CZ" sz="2000" dirty="0" smtClean="0"/>
              <a:t>kronikář </a:t>
            </a:r>
            <a:r>
              <a:rPr lang="cs-CZ" sz="2000" dirty="0"/>
              <a:t>a kritik </a:t>
            </a:r>
            <a:r>
              <a:rPr lang="cs-CZ" sz="2000" dirty="0" smtClean="0"/>
              <a:t>své doby</a:t>
            </a:r>
          </a:p>
          <a:p>
            <a:pPr lvl="1" eaLnBrk="1" hangingPunct="1">
              <a:buClr>
                <a:srgbClr val="FFFF00"/>
              </a:buClr>
              <a:buSzPct val="120000"/>
              <a:buFont typeface="Calibri" panose="020F0502020204030204" pitchFamily="34" charset="0"/>
              <a:buChar char="‒"/>
              <a:defRPr/>
            </a:pPr>
            <a:r>
              <a:rPr lang="cs-CZ" sz="1800" dirty="0"/>
              <a:t>kritika společnosti meziválečného </a:t>
            </a:r>
            <a:r>
              <a:rPr lang="cs-CZ" sz="1800" dirty="0" smtClean="0"/>
              <a:t>Německa</a:t>
            </a:r>
          </a:p>
          <a:p>
            <a:pPr lvl="1" eaLnBrk="1" hangingPunct="1">
              <a:buClr>
                <a:srgbClr val="FFFF00"/>
              </a:buClr>
              <a:buSzPct val="120000"/>
              <a:buFont typeface="Calibri" panose="020F0502020204030204" pitchFamily="34" charset="0"/>
              <a:buChar char="‒"/>
              <a:defRPr/>
            </a:pPr>
            <a:r>
              <a:rPr lang="cs-CZ" sz="1800" dirty="0" smtClean="0"/>
              <a:t>zejména militarismu </a:t>
            </a:r>
            <a:r>
              <a:rPr lang="cs-CZ" sz="1800" dirty="0"/>
              <a:t>a konzervativně-reakční buržoazie Výmarské republiky </a:t>
            </a:r>
            <a:endParaRPr lang="cs-CZ" sz="1800" dirty="0" smtClean="0"/>
          </a:p>
          <a:p>
            <a:pPr eaLnBrk="1" hangingPunct="1">
              <a:buClr>
                <a:srgbClr val="FFFF00"/>
              </a:buClr>
              <a:buSzPct val="120000"/>
              <a:buFont typeface="Arial" panose="020B0604020202020204" pitchFamily="34" charset="0"/>
              <a:buChar char="•"/>
              <a:defRPr/>
            </a:pPr>
            <a:r>
              <a:rPr lang="cs-CZ" sz="2000" dirty="0" smtClean="0"/>
              <a:t>politická </a:t>
            </a:r>
            <a:r>
              <a:rPr lang="cs-CZ" sz="2000" dirty="0"/>
              <a:t>a </a:t>
            </a:r>
            <a:r>
              <a:rPr lang="cs-CZ" sz="2000" dirty="0" smtClean="0"/>
              <a:t>společenská satira</a:t>
            </a:r>
            <a:endParaRPr lang="cs-CZ" sz="2000" dirty="0"/>
          </a:p>
          <a:p>
            <a:pPr eaLnBrk="1" hangingPunct="1">
              <a:buClr>
                <a:srgbClr val="FFFF00"/>
              </a:buClr>
              <a:buSzPct val="120000"/>
              <a:buFont typeface="Arial" panose="020B0604020202020204" pitchFamily="34" charset="0"/>
              <a:buChar char="•"/>
              <a:defRPr/>
            </a:pPr>
            <a:r>
              <a:rPr lang="cs-CZ" sz="2000" dirty="0" smtClean="0"/>
              <a:t>obdiv k Americe a svobodě</a:t>
            </a:r>
          </a:p>
          <a:p>
            <a:pPr eaLnBrk="1" hangingPunct="1">
              <a:buClr>
                <a:srgbClr val="FFFF00"/>
              </a:buClr>
              <a:buSzPct val="120000"/>
              <a:buFont typeface="Arial" panose="020B0604020202020204" pitchFamily="34" charset="0"/>
              <a:buChar char="•"/>
              <a:defRPr/>
            </a:pPr>
            <a:r>
              <a:rPr lang="cs-CZ" sz="2000" dirty="0" smtClean="0"/>
              <a:t>odpor k autoritám</a:t>
            </a:r>
          </a:p>
          <a:p>
            <a:pPr eaLnBrk="1" hangingPunct="1">
              <a:buClr>
                <a:srgbClr val="FFFF00"/>
              </a:buClr>
              <a:buSzPct val="120000"/>
              <a:buFont typeface="Arial" panose="020B0604020202020204" pitchFamily="34" charset="0"/>
              <a:buChar char="•"/>
              <a:defRPr/>
            </a:pPr>
            <a:r>
              <a:rPr lang="cs-CZ" sz="2000" dirty="0"/>
              <a:t>v roce </a:t>
            </a:r>
            <a:r>
              <a:rPr lang="cs-CZ" sz="2000" dirty="0" smtClean="0"/>
              <a:t>1933 emigroval </a:t>
            </a:r>
            <a:r>
              <a:rPr lang="cs-CZ" sz="2000" dirty="0"/>
              <a:t>do Spojených států </a:t>
            </a:r>
            <a:endParaRPr lang="cs-CZ" sz="2000" dirty="0" smtClean="0"/>
          </a:p>
          <a:p>
            <a:pPr lvl="1" eaLnBrk="1" hangingPunct="1">
              <a:buClr>
                <a:srgbClr val="FFFF00"/>
              </a:buClr>
              <a:buSzPct val="120000"/>
              <a:buFont typeface="Calibri" panose="020F0502020204030204" pitchFamily="34" charset="0"/>
              <a:buChar char="‒"/>
              <a:defRPr/>
            </a:pPr>
            <a:r>
              <a:rPr lang="cs-CZ" sz="2000" dirty="0" smtClean="0"/>
              <a:t>1938 získal americké státní občanství</a:t>
            </a:r>
          </a:p>
        </p:txBody>
      </p:sp>
      <p:grpSp>
        <p:nvGrpSpPr>
          <p:cNvPr id="9" name="Group 6"/>
          <p:cNvGrpSpPr>
            <a:grpSpLocks/>
          </p:cNvGrpSpPr>
          <p:nvPr/>
        </p:nvGrpSpPr>
        <p:grpSpPr bwMode="auto">
          <a:xfrm>
            <a:off x="0" y="1727200"/>
            <a:ext cx="4186238" cy="4727575"/>
            <a:chOff x="274" y="695"/>
            <a:chExt cx="2758" cy="3113"/>
          </a:xfrm>
        </p:grpSpPr>
        <p:pic>
          <p:nvPicPr>
            <p:cNvPr id="10" name="Picture 4" descr="10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16" y="695"/>
              <a:ext cx="2277" cy="279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Rectangle 5"/>
            <p:cNvSpPr>
              <a:spLocks noChangeArrowheads="1"/>
            </p:cNvSpPr>
            <p:nvPr/>
          </p:nvSpPr>
          <p:spPr bwMode="auto">
            <a:xfrm>
              <a:off x="274" y="3504"/>
              <a:ext cx="2758" cy="3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 b="1">
                  <a:solidFill>
                    <a:schemeClr val="bg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 b="1">
                  <a:solidFill>
                    <a:schemeClr val="bg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 b="1">
                  <a:solidFill>
                    <a:schemeClr val="bg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 b="1">
                  <a:solidFill>
                    <a:schemeClr val="bg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 b="1">
                  <a:solidFill>
                    <a:schemeClr val="bg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b="1">
                  <a:solidFill>
                    <a:schemeClr val="bg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b="1">
                  <a:solidFill>
                    <a:schemeClr val="bg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b="1">
                  <a:solidFill>
                    <a:schemeClr val="bg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b="1">
                  <a:solidFill>
                    <a:schemeClr val="bg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  <a:defRPr/>
              </a:pPr>
              <a:r>
                <a:rPr lang="cs-CZ" sz="24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Autoportrét, Varování, 1927</a:t>
              </a:r>
            </a:p>
          </p:txBody>
        </p:sp>
      </p:grp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652463" y="1941513"/>
            <a:ext cx="2879725" cy="4513262"/>
            <a:chOff x="684213" y="1845644"/>
            <a:chExt cx="2879725" cy="4512294"/>
          </a:xfrm>
        </p:grpSpPr>
        <p:grpSp>
          <p:nvGrpSpPr>
            <p:cNvPr id="57351" name="Group 3"/>
            <p:cNvGrpSpPr>
              <a:grpSpLocks/>
            </p:cNvGrpSpPr>
            <p:nvPr/>
          </p:nvGrpSpPr>
          <p:grpSpPr bwMode="auto">
            <a:xfrm>
              <a:off x="684213" y="1845644"/>
              <a:ext cx="2879725" cy="4512294"/>
              <a:chOff x="683568" y="1845793"/>
              <a:chExt cx="2880320" cy="4512861"/>
            </a:xfrm>
          </p:grpSpPr>
          <p:pic>
            <p:nvPicPr>
              <p:cNvPr id="2" name="Picture 1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83568" y="1845793"/>
                <a:ext cx="2880320" cy="3915595"/>
              </a:xfrm>
              <a:prstGeom prst="rect">
                <a:avLst/>
              </a:prstGeom>
              <a:ln w="190500" cap="sq">
                <a:solidFill>
                  <a:srgbClr val="C8C6BD"/>
                </a:solidFill>
                <a:prstDash val="solid"/>
                <a:miter lim="800000"/>
              </a:ln>
              <a:effectLst>
                <a:outerShdw blurRad="254000" algn="bl" rotWithShape="0">
                  <a:srgbClr val="000000">
                    <a:alpha val="43000"/>
                  </a:srgbClr>
                </a:outerShdw>
              </a:effectLst>
              <a:scene3d>
                <a:camera prst="perspectiveFront" fov="5400000"/>
                <a:lightRig rig="threePt" dir="t">
                  <a:rot lat="0" lon="0" rev="2100000"/>
                </a:lightRig>
              </a:scene3d>
              <a:sp3d extrusionH="25400">
                <a:bevelT w="304800" h="152400" prst="hardEdge"/>
                <a:extrusionClr>
                  <a:srgbClr val="000000"/>
                </a:extrusionClr>
              </a:sp3d>
            </p:spPr>
          </p:pic>
          <p:sp>
            <p:nvSpPr>
              <p:cNvPr id="3" name="TextBox 2"/>
              <p:cNvSpPr txBox="1"/>
              <p:nvPr/>
            </p:nvSpPr>
            <p:spPr>
              <a:xfrm>
                <a:off x="818533" y="5896733"/>
                <a:ext cx="2610389" cy="461921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cs-CZ" sz="24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Foto z roku 1921</a:t>
                </a:r>
              </a:p>
            </p:txBody>
          </p:sp>
        </p:grpSp>
        <p:sp>
          <p:nvSpPr>
            <p:cNvPr id="12" name="TextBox 11"/>
            <p:cNvSpPr txBox="1"/>
            <p:nvPr/>
          </p:nvSpPr>
          <p:spPr>
            <a:xfrm>
              <a:off x="3111500" y="5388501"/>
              <a:ext cx="412292" cy="33848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cs-CZ" sz="1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14</a:t>
              </a:r>
              <a:endParaRPr lang="cs-CZ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3440113" y="5626100"/>
            <a:ext cx="411162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</a:t>
            </a:r>
            <a:endParaRPr lang="cs-CZ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13393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33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33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133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2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50"/>
                                        <p:tgtEl>
                                          <p:spTgt spid="1331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750"/>
                                        <p:tgtEl>
                                          <p:spTgt spid="133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775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750"/>
                                        <p:tgtEl>
                                          <p:spTgt spid="1331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750"/>
                                        <p:tgtEl>
                                          <p:spTgt spid="1331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025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750"/>
                                        <p:tgtEl>
                                          <p:spTgt spid="1331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750"/>
                                        <p:tgtEl>
                                          <p:spTgt spid="1331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275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750"/>
                                        <p:tgtEl>
                                          <p:spTgt spid="1331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/>
      <p:bldP spid="133124" grpId="0" build="p"/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5397500" y="333375"/>
            <a:ext cx="3567113" cy="914400"/>
          </a:xfrm>
        </p:spPr>
        <p:txBody>
          <a:bodyPr/>
          <a:lstStyle/>
          <a:p>
            <a:pPr algn="l">
              <a:defRPr/>
            </a:pPr>
            <a:r>
              <a:rPr lang="cs-CZ" dirty="0" smtClean="0">
                <a:solidFill>
                  <a:srgbClr val="FFFF00"/>
                </a:solidFill>
              </a:rPr>
              <a:t>Pohřeb básníka Oskara </a:t>
            </a:r>
            <a:r>
              <a:rPr lang="cs-CZ" dirty="0" err="1" smtClean="0">
                <a:solidFill>
                  <a:srgbClr val="FFFF00"/>
                </a:solidFill>
              </a:rPr>
              <a:t>Panizzy</a:t>
            </a:r>
            <a:r>
              <a:rPr lang="cs-CZ" dirty="0" smtClean="0">
                <a:solidFill>
                  <a:srgbClr val="FFFF00"/>
                </a:solidFill>
              </a:rPr>
              <a:t>, 1917-1918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64163" y="1960563"/>
            <a:ext cx="3455987" cy="369331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jeho nejznámější obraz</a:t>
            </a:r>
          </a:p>
          <a:p>
            <a:pPr marL="342900" indent="-342900">
              <a:buClr>
                <a:srgbClr val="FFFF00"/>
              </a:buClr>
              <a:buSzPct val="120000"/>
              <a:buFont typeface="Calibri" panose="020F0502020204030204" pitchFamily="34" charset="0"/>
              <a:buChar char="‒"/>
              <a:defRPr/>
            </a:pPr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spojuje prvky futurismu a kubismu</a:t>
            </a:r>
          </a:p>
          <a:p>
            <a:pPr marL="342900" indent="-342900">
              <a:buClr>
                <a:srgbClr val="FFFF00"/>
              </a:buClr>
              <a:buSzPct val="120000"/>
              <a:buFont typeface="Calibri" panose="020F0502020204030204" pitchFamily="34" charset="0"/>
              <a:buChar char="‒"/>
              <a:defRPr/>
            </a:pPr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pohřební průvod se zvrátil v povstání, jež dostalo barvu krve a ohně</a:t>
            </a:r>
          </a:p>
          <a:p>
            <a:pPr marL="342900" indent="-342900">
              <a:buClr>
                <a:srgbClr val="FFFF00"/>
              </a:buClr>
              <a:buSzPct val="120000"/>
              <a:buFont typeface="Calibri" panose="020F0502020204030204" pitchFamily="34" charset="0"/>
              <a:buChar char="‒"/>
              <a:defRPr/>
            </a:pPr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pekelný rej hrůzných maškar, připomínajících masky </a:t>
            </a:r>
            <a:r>
              <a:rPr lang="cs-CZ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Ensorovy</a:t>
            </a:r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obklopuje kostlivce, který pije z lahve, obklopený vysokými </a:t>
            </a:r>
            <a:r>
              <a:rPr lang="cs-CZ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klaustrofóbními</a:t>
            </a:r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budovami</a:t>
            </a: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-107950" y="-100013"/>
            <a:ext cx="9235617" cy="7191376"/>
            <a:chOff x="-107950" y="-99392"/>
            <a:chExt cx="9235130" cy="7190755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-107950" y="-99392"/>
              <a:ext cx="5273397" cy="719075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5" name="TextBox 4"/>
            <p:cNvSpPr txBox="1"/>
            <p:nvPr/>
          </p:nvSpPr>
          <p:spPr>
            <a:xfrm>
              <a:off x="8714910" y="6496101"/>
              <a:ext cx="412270" cy="33852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cs-CZ" sz="1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16</a:t>
              </a:r>
              <a:endParaRPr lang="cs-CZ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4240169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25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de-DE" sz="4000" dirty="0"/>
              <a:t>1921 – album "Gott mit uns" (Bůh s námi)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825" y="1762125"/>
            <a:ext cx="5159375" cy="2995613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album litografií</a:t>
            </a:r>
          </a:p>
          <a:p>
            <a:pPr>
              <a:defRPr/>
            </a:pPr>
            <a:r>
              <a:rPr lang="cs-CZ" dirty="0" smtClean="0"/>
              <a:t>satira na německou společnost</a:t>
            </a:r>
          </a:p>
          <a:p>
            <a:pPr>
              <a:defRPr/>
            </a:pPr>
            <a:r>
              <a:rPr lang="cs-CZ" dirty="0" smtClean="0"/>
              <a:t>obvinění </a:t>
            </a:r>
            <a:r>
              <a:rPr lang="cs-CZ" dirty="0"/>
              <a:t>z hanobení armády</a:t>
            </a:r>
          </a:p>
          <a:p>
            <a:pPr>
              <a:defRPr/>
            </a:pPr>
            <a:endParaRPr lang="cs-CZ" dirty="0"/>
          </a:p>
        </p:txBody>
      </p: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2484438" y="4221163"/>
            <a:ext cx="6630987" cy="2375316"/>
            <a:chOff x="2483768" y="4221088"/>
            <a:chExt cx="6632252" cy="2374918"/>
          </a:xfrm>
        </p:grpSpPr>
        <p:sp>
          <p:nvSpPr>
            <p:cNvPr id="7" name="TextBox 6"/>
            <p:cNvSpPr txBox="1"/>
            <p:nvPr/>
          </p:nvSpPr>
          <p:spPr>
            <a:xfrm>
              <a:off x="6213516" y="5887684"/>
              <a:ext cx="2902504" cy="70790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342900" indent="-342900">
                <a:buFont typeface="Calibri" panose="020F0502020204030204" pitchFamily="34" charset="0"/>
                <a:buChar char="←"/>
                <a:defRPr/>
              </a:pPr>
              <a:r>
                <a:rPr lang="cs-CZ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Komunisté padají a  zisky rostou, 1919</a:t>
              </a:r>
            </a:p>
          </p:txBody>
        </p:sp>
        <p:grpSp>
          <p:nvGrpSpPr>
            <p:cNvPr id="61449" name="Group 10"/>
            <p:cNvGrpSpPr>
              <a:grpSpLocks/>
            </p:cNvGrpSpPr>
            <p:nvPr/>
          </p:nvGrpSpPr>
          <p:grpSpPr bwMode="auto">
            <a:xfrm>
              <a:off x="2483768" y="4221088"/>
              <a:ext cx="3580037" cy="2374918"/>
              <a:chOff x="2483768" y="4221088"/>
              <a:chExt cx="3580037" cy="2374918"/>
            </a:xfrm>
          </p:grpSpPr>
          <p:pic>
            <p:nvPicPr>
              <p:cNvPr id="6" name="Picture 5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483768" y="4221088"/>
                <a:ext cx="3575732" cy="2374502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sp>
            <p:nvSpPr>
              <p:cNvPr id="8" name="TextBox 7"/>
              <p:cNvSpPr txBox="1"/>
              <p:nvPr/>
            </p:nvSpPr>
            <p:spPr>
              <a:xfrm>
                <a:off x="5651434" y="6257509"/>
                <a:ext cx="412371" cy="33849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cs-CZ" sz="16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18</a:t>
                </a:r>
                <a:endParaRPr lang="cs-CZ" sz="16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6242050" y="1773238"/>
            <a:ext cx="2492375" cy="3024187"/>
            <a:chOff x="6241356" y="1772816"/>
            <a:chExt cx="2493398" cy="302433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241356" y="1772816"/>
              <a:ext cx="2493398" cy="302433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9" name="TextBox 8"/>
            <p:cNvSpPr txBox="1"/>
            <p:nvPr/>
          </p:nvSpPr>
          <p:spPr>
            <a:xfrm>
              <a:off x="8278955" y="4424072"/>
              <a:ext cx="412461" cy="3385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cs-CZ" sz="1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17</a:t>
              </a:r>
              <a:endParaRPr lang="cs-CZ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4198472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459163" y="3114675"/>
            <a:ext cx="5651500" cy="4008438"/>
          </a:xfrm>
          <a:prstGeom prst="rect">
            <a:avLst/>
          </a:prstGeom>
        </p:spPr>
        <p:txBody>
          <a:bodyPr>
            <a:spAutoFit/>
          </a:bodyPr>
          <a:lstStyle/>
          <a:p>
            <a:pPr marL="1257300" lvl="2" indent="-342900" eaLnBrk="1" hangingPunct="1">
              <a:spcBef>
                <a:spcPct val="20000"/>
              </a:spcBef>
              <a:buClr>
                <a:srgbClr val="FFFF00"/>
              </a:buClr>
              <a:buSzPct val="120000"/>
              <a:buFont typeface="Calibri" panose="020F0502020204030204" pitchFamily="34" charset="0"/>
              <a:buChar char="‒"/>
              <a:defRPr/>
            </a:pPr>
            <a:r>
              <a:rPr lang="cs-CZ" sz="24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kolekce </a:t>
            </a:r>
            <a:r>
              <a:rPr lang="cs-CZ" sz="2400" b="1" kern="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antináboženských</a:t>
            </a:r>
            <a:r>
              <a:rPr lang="cs-CZ" sz="2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 </a:t>
            </a:r>
            <a:r>
              <a:rPr lang="cs-CZ" sz="24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a antimilitaristických kreseb a akvarelů</a:t>
            </a:r>
          </a:p>
          <a:p>
            <a:pPr marL="1257300" lvl="2" indent="-342900" eaLnBrk="1" hangingPunct="1">
              <a:spcBef>
                <a:spcPct val="20000"/>
              </a:spcBef>
              <a:buClr>
                <a:srgbClr val="FFFF00"/>
              </a:buClr>
              <a:buSzPct val="120000"/>
              <a:buFont typeface="Calibri" panose="020F0502020204030204" pitchFamily="34" charset="0"/>
              <a:buChar char="‒"/>
              <a:defRPr/>
            </a:pPr>
            <a:r>
              <a:rPr lang="cs-CZ" sz="24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odhaluje pravou podobu tehdejší společnosti</a:t>
            </a:r>
          </a:p>
          <a:p>
            <a:pPr marL="1257300" lvl="2" indent="-342900" eaLnBrk="1" hangingPunct="1">
              <a:spcBef>
                <a:spcPct val="20000"/>
              </a:spcBef>
              <a:buClr>
                <a:srgbClr val="FFFF00"/>
              </a:buClr>
              <a:buSzPct val="120000"/>
              <a:buFont typeface="Calibri" panose="020F0502020204030204" pitchFamily="34" charset="0"/>
              <a:buChar char="‒"/>
              <a:defRPr/>
            </a:pPr>
            <a:r>
              <a:rPr lang="cs-CZ" sz="24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na jedné straně vypasení zbohatlí měšťáci a povýšení generálové a bída, hlad a prostituce na druhé</a:t>
            </a:r>
          </a:p>
          <a:p>
            <a:pPr marL="342900" indent="-342900" eaLnBrk="1" hangingPunct="1">
              <a:spcBef>
                <a:spcPct val="20000"/>
              </a:spcBef>
              <a:defRPr/>
            </a:pPr>
            <a:endParaRPr lang="cs-CZ" sz="2400" b="1" kern="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</p:txBody>
      </p: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4487865" y="280988"/>
            <a:ext cx="2058530" cy="2751554"/>
            <a:chOff x="4487144" y="281707"/>
            <a:chExt cx="2059978" cy="2750986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87144" y="281707"/>
              <a:ext cx="2050904" cy="275056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2" name="TextBox 11"/>
            <p:cNvSpPr txBox="1"/>
            <p:nvPr/>
          </p:nvSpPr>
          <p:spPr>
            <a:xfrm>
              <a:off x="6134540" y="2694209"/>
              <a:ext cx="412582" cy="33848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cs-CZ" sz="1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20</a:t>
              </a:r>
              <a:endParaRPr lang="cs-CZ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6732588" y="260350"/>
            <a:ext cx="2032000" cy="2771775"/>
            <a:chOff x="6732239" y="260648"/>
            <a:chExt cx="2032527" cy="2771628"/>
          </a:xfrm>
        </p:grpSpPr>
        <p:pic>
          <p:nvPicPr>
            <p:cNvPr id="63498" name="Picture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32239" y="260648"/>
              <a:ext cx="2032527" cy="27716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8316975" y="2683045"/>
              <a:ext cx="412399" cy="33853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cs-CZ" sz="1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21</a:t>
              </a:r>
              <a:endParaRPr lang="cs-CZ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6" name="Group 15"/>
          <p:cNvGrpSpPr>
            <a:grpSpLocks/>
          </p:cNvGrpSpPr>
          <p:nvPr/>
        </p:nvGrpSpPr>
        <p:grpSpPr bwMode="auto">
          <a:xfrm>
            <a:off x="109538" y="479425"/>
            <a:ext cx="4325937" cy="5899150"/>
            <a:chOff x="154601" y="683435"/>
            <a:chExt cx="4325223" cy="5898852"/>
          </a:xfrm>
        </p:grpSpPr>
        <p:grpSp>
          <p:nvGrpSpPr>
            <p:cNvPr id="63494" name="Group 9"/>
            <p:cNvGrpSpPr>
              <a:grpSpLocks/>
            </p:cNvGrpSpPr>
            <p:nvPr/>
          </p:nvGrpSpPr>
          <p:grpSpPr bwMode="auto">
            <a:xfrm>
              <a:off x="260946" y="1269193"/>
              <a:ext cx="4031126" cy="5313094"/>
              <a:chOff x="180115" y="261081"/>
              <a:chExt cx="4031126" cy="5313094"/>
            </a:xfrm>
          </p:grpSpPr>
          <p:pic>
            <p:nvPicPr>
              <p:cNvPr id="4" name="Picture 3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80115" y="261081"/>
                <a:ext cx="4012537" cy="5313094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sp>
            <p:nvSpPr>
              <p:cNvPr id="14" name="TextBox 13"/>
              <p:cNvSpPr txBox="1"/>
              <p:nvPr/>
            </p:nvSpPr>
            <p:spPr>
              <a:xfrm>
                <a:off x="3799017" y="5196369"/>
                <a:ext cx="412224" cy="33853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cs-CZ" sz="16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19</a:t>
                </a:r>
                <a:endParaRPr lang="cs-CZ" sz="16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18" name="Rectangle 9"/>
            <p:cNvSpPr>
              <a:spLocks noChangeArrowheads="1"/>
            </p:cNvSpPr>
            <p:nvPr/>
          </p:nvSpPr>
          <p:spPr bwMode="auto">
            <a:xfrm>
              <a:off x="154601" y="683435"/>
              <a:ext cx="4325223" cy="461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 b="1">
                  <a:solidFill>
                    <a:schemeClr val="bg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 b="1">
                  <a:solidFill>
                    <a:schemeClr val="bg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 b="1">
                  <a:solidFill>
                    <a:schemeClr val="bg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 b="1">
                  <a:solidFill>
                    <a:schemeClr val="bg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 b="1">
                  <a:solidFill>
                    <a:schemeClr val="bg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b="1">
                  <a:solidFill>
                    <a:schemeClr val="bg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b="1">
                  <a:solidFill>
                    <a:schemeClr val="bg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b="1">
                  <a:solidFill>
                    <a:schemeClr val="bg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b="1">
                  <a:solidFill>
                    <a:schemeClr val="bg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  <a:defRPr/>
              </a:pPr>
              <a:r>
                <a:rPr lang="cs-CZ" sz="24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Soumrak (Ecce Homo), 1922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6975974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2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2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25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9538" y="476250"/>
            <a:ext cx="5045075" cy="1143000"/>
          </a:xfrm>
        </p:spPr>
        <p:txBody>
          <a:bodyPr/>
          <a:lstStyle/>
          <a:p>
            <a:pPr algn="l">
              <a:defRPr/>
            </a:pPr>
            <a:r>
              <a:rPr lang="cs-CZ" sz="4000" dirty="0"/>
              <a:t>Krása (Ecce Homo), </a:t>
            </a:r>
            <a:r>
              <a:rPr lang="cs-CZ" sz="4000" dirty="0" smtClean="0"/>
              <a:t>1919</a:t>
            </a:r>
            <a:endParaRPr lang="cs-CZ" sz="4000" dirty="0"/>
          </a:p>
        </p:txBody>
      </p:sp>
      <p:sp>
        <p:nvSpPr>
          <p:cNvPr id="2" name="Text Placeholder 1"/>
          <p:cNvSpPr>
            <a:spLocks noGrp="1"/>
          </p:cNvSpPr>
          <p:nvPr>
            <p:ph idx="1"/>
          </p:nvPr>
        </p:nvSpPr>
        <p:spPr>
          <a:xfrm>
            <a:off x="323850" y="1782763"/>
            <a:ext cx="4402138" cy="4525962"/>
          </a:xfrm>
        </p:spPr>
        <p:txBody>
          <a:bodyPr/>
          <a:lstStyle/>
          <a:p>
            <a:pPr>
              <a:defRPr/>
            </a:pPr>
            <a:r>
              <a:rPr lang="cs-CZ" sz="2800" dirty="0" smtClean="0"/>
              <a:t>maluje raněné </a:t>
            </a:r>
            <a:r>
              <a:rPr lang="cs-CZ" sz="2800" dirty="0"/>
              <a:t>vojáky, prostitutky, sexuální zločiny a orgie</a:t>
            </a:r>
          </a:p>
          <a:p>
            <a:pPr>
              <a:defRPr/>
            </a:pPr>
            <a:r>
              <a:rPr lang="cs-CZ" sz="2800" dirty="0"/>
              <a:t>ukazuje svou vizi lidské nahoty, chtíče, chamtivosti a krutosti</a:t>
            </a:r>
          </a:p>
          <a:p>
            <a:pPr>
              <a:defRPr/>
            </a:pPr>
            <a:r>
              <a:rPr lang="cs-CZ" sz="2800" dirty="0"/>
              <a:t>nařčen z pornografie a v roce 1924 byl stíhán pro trestné činy proti veřejné mravnosti</a:t>
            </a:r>
          </a:p>
          <a:p>
            <a:pPr>
              <a:defRPr/>
            </a:pPr>
            <a:endParaRPr lang="cs-CZ" sz="2800" dirty="0"/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5148263" y="720725"/>
            <a:ext cx="3960354" cy="6144042"/>
            <a:chOff x="5148064" y="620688"/>
            <a:chExt cx="3959982" cy="6144235"/>
          </a:xfrm>
        </p:grpSpPr>
        <p:pic>
          <p:nvPicPr>
            <p:cNvPr id="3" name="Picture 6" descr="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8064" y="620688"/>
              <a:ext cx="3684588" cy="518477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  <a:extLst/>
          </p:spPr>
        </p:pic>
        <p:sp>
          <p:nvSpPr>
            <p:cNvPr id="5" name="TextBox 4"/>
            <p:cNvSpPr txBox="1"/>
            <p:nvPr/>
          </p:nvSpPr>
          <p:spPr>
            <a:xfrm>
              <a:off x="8695793" y="6426358"/>
              <a:ext cx="412253" cy="33856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cs-CZ" sz="1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22</a:t>
              </a:r>
              <a:endParaRPr lang="cs-CZ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0785718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225" y="1989138"/>
            <a:ext cx="4821238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Clr>
                <a:srgbClr val="FFFF00"/>
              </a:buClr>
              <a:buSzPct val="120000"/>
              <a:buFont typeface="Arial" panose="020B0604020202020204" pitchFamily="34" charset="0"/>
              <a:buChar char="•"/>
              <a:defRPr/>
            </a:pP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sarkastická charakteristika vládnoucí třídy</a:t>
            </a:r>
          </a:p>
          <a:p>
            <a:pPr marL="342900" indent="-342900">
              <a:buClr>
                <a:srgbClr val="FFFF00"/>
              </a:buClr>
              <a:buSzPct val="120000"/>
              <a:buFont typeface="Arial" panose="020B0604020202020204" pitchFamily="34" charset="0"/>
              <a:buChar char="•"/>
              <a:defRPr/>
            </a:pP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politická a 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společenská satira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800100" lvl="1" indent="-342900">
              <a:buClr>
                <a:srgbClr val="FFFF00"/>
              </a:buClr>
              <a:buSzPct val="120000"/>
              <a:buFont typeface="Calibri" panose="020F0502020204030204" pitchFamily="34" charset="0"/>
              <a:buChar char="‒"/>
              <a:defRPr/>
            </a:pP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ukazuje zástupce vládnoucí třídy – novináře, nacionalisty, monarchisty a kleriky, jako hloupé a amorální lidi zodpovědné za úpadek společnosti</a:t>
            </a:r>
          </a:p>
        </p:txBody>
      </p:sp>
      <p:sp>
        <p:nvSpPr>
          <p:cNvPr id="91141" name="Rectangle 11"/>
          <p:cNvSpPr>
            <a:spLocks noChangeArrowheads="1"/>
          </p:cNvSpPr>
          <p:nvPr/>
        </p:nvSpPr>
        <p:spPr bwMode="auto">
          <a:xfrm>
            <a:off x="539750" y="404813"/>
            <a:ext cx="5064125" cy="11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 b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 b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 b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 b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 b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b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b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b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b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cs-CZ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Opory společnosti, 1926</a:t>
            </a: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5508625" y="-26988"/>
            <a:ext cx="3648075" cy="6959601"/>
            <a:chOff x="5532553" y="-27594"/>
            <a:chExt cx="3648022" cy="6960190"/>
          </a:xfrm>
        </p:grpSpPr>
        <p:pic>
          <p:nvPicPr>
            <p:cNvPr id="91140" name="Picture 10" descr="9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532553" y="-27594"/>
              <a:ext cx="3648022" cy="696019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8729732" y="6561090"/>
              <a:ext cx="412286" cy="33858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cs-CZ" sz="1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23</a:t>
              </a:r>
              <a:endParaRPr lang="cs-CZ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4135321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91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91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91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827584" y="2857496"/>
            <a:ext cx="7872669" cy="264687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cs-CZ" sz="16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reflection blurRad="12700" stA="28000" endPos="45000" dist="1000" dir="5400000" sy="-100000" algn="bl" rotWithShape="0"/>
                </a:effectLst>
                <a:latin typeface="Arial" charset="0"/>
                <a:cs typeface="+mn-cs"/>
              </a:rPr>
              <a:t>konec</a:t>
            </a:r>
            <a:endParaRPr lang="cs-CZ" sz="115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reflection blurRad="12700" stA="28000" endPos="45000" dist="1000" dir="5400000" sy="-100000" algn="bl" rotWithShape="0"/>
              </a:effectLst>
              <a:latin typeface="Arial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1990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Zvrhlé umění</a:t>
            </a:r>
            <a:endParaRPr lang="cs-CZ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92125" y="1571625"/>
            <a:ext cx="4213225" cy="19383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Výstava „Zvrhlé umění„</a:t>
            </a:r>
          </a:p>
          <a:p>
            <a:pPr marL="342900" indent="-342900">
              <a:buFont typeface="Calibri" panose="020F0502020204030204" pitchFamily="34" charset="0"/>
              <a:buChar char="‒"/>
              <a:defRPr/>
            </a:pP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1937 v Mnichově </a:t>
            </a:r>
          </a:p>
          <a:p>
            <a:pPr marL="342900" indent="-342900">
              <a:buFont typeface="Calibri" panose="020F0502020204030204" pitchFamily="34" charset="0"/>
              <a:buChar char="‒"/>
              <a:defRPr/>
            </a:pP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650 uměleckých děl zabavených z 32 německých muzeích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4638677" y="1489075"/>
            <a:ext cx="2139493" cy="3078579"/>
            <a:chOff x="4552557" y="1417638"/>
            <a:chExt cx="2009600" cy="2955075"/>
          </a:xfrm>
        </p:grpSpPr>
        <p:pic>
          <p:nvPicPr>
            <p:cNvPr id="3" name="Picture 6" descr="index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552557" y="1417638"/>
              <a:ext cx="1965296" cy="293029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TextBox 9"/>
            <p:cNvSpPr txBox="1"/>
            <p:nvPr/>
          </p:nvSpPr>
          <p:spPr>
            <a:xfrm>
              <a:off x="6174896" y="4047741"/>
              <a:ext cx="387261" cy="32497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cs-CZ" sz="1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24</a:t>
              </a:r>
              <a:endParaRPr lang="cs-CZ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6900862" y="1417638"/>
            <a:ext cx="2087104" cy="3140491"/>
            <a:chOff x="6684046" y="1399346"/>
            <a:chExt cx="1869865" cy="2936466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84046" y="1399346"/>
              <a:ext cx="1836141" cy="292123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1" name="TextBox 10"/>
            <p:cNvSpPr txBox="1"/>
            <p:nvPr/>
          </p:nvSpPr>
          <p:spPr>
            <a:xfrm>
              <a:off x="8184533" y="4019252"/>
              <a:ext cx="369378" cy="31656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cs-CZ" sz="1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25</a:t>
              </a:r>
              <a:endParaRPr lang="cs-CZ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4" name="Group 13"/>
          <p:cNvGrpSpPr>
            <a:grpSpLocks/>
          </p:cNvGrpSpPr>
          <p:nvPr/>
        </p:nvGrpSpPr>
        <p:grpSpPr bwMode="auto">
          <a:xfrm>
            <a:off x="684213" y="3860800"/>
            <a:ext cx="8280400" cy="2896017"/>
            <a:chOff x="755576" y="3773648"/>
            <a:chExt cx="8280838" cy="2896129"/>
          </a:xfrm>
        </p:grpSpPr>
        <p:grpSp>
          <p:nvGrpSpPr>
            <p:cNvPr id="69642" name="Group 4"/>
            <p:cNvGrpSpPr>
              <a:grpSpLocks/>
            </p:cNvGrpSpPr>
            <p:nvPr/>
          </p:nvGrpSpPr>
          <p:grpSpPr bwMode="auto">
            <a:xfrm>
              <a:off x="755576" y="3773648"/>
              <a:ext cx="8280838" cy="2864354"/>
              <a:chOff x="1134292" y="5898487"/>
              <a:chExt cx="6291421" cy="2117043"/>
            </a:xfrm>
          </p:grpSpPr>
          <p:pic>
            <p:nvPicPr>
              <p:cNvPr id="6" name="Picture 5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134292" y="5898487"/>
                <a:ext cx="2875527" cy="2115580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sp>
            <p:nvSpPr>
              <p:cNvPr id="7" name="Rectangle 6"/>
              <p:cNvSpPr/>
              <p:nvPr/>
            </p:nvSpPr>
            <p:spPr>
              <a:xfrm>
                <a:off x="4211250" y="7491918"/>
                <a:ext cx="3214463" cy="523321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marL="342900" indent="-342900">
                  <a:buFont typeface="Calibri" panose="020F0502020204030204" pitchFamily="34" charset="0"/>
                  <a:buChar char="←"/>
                  <a:defRPr/>
                </a:pPr>
                <a:r>
                  <a:rPr lang="cs-CZ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Říšský ministr Dr. Goebbels na výstavě „Entartete Kunst“ </a:t>
                </a:r>
              </a:p>
            </p:txBody>
          </p:sp>
        </p:grpSp>
        <p:sp>
          <p:nvSpPr>
            <p:cNvPr id="12" name="TextBox 11"/>
            <p:cNvSpPr txBox="1"/>
            <p:nvPr/>
          </p:nvSpPr>
          <p:spPr>
            <a:xfrm>
              <a:off x="4159356" y="6331210"/>
              <a:ext cx="412314" cy="33856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cs-CZ" sz="1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26</a:t>
              </a:r>
              <a:endParaRPr lang="cs-CZ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5" name="Right Arrow 14">
            <a:hlinkClick r:id="rId5" action="ppaction://hlinksldjump"/>
          </p:cNvPr>
          <p:cNvSpPr/>
          <p:nvPr/>
        </p:nvSpPr>
        <p:spPr>
          <a:xfrm>
            <a:off x="6502345" y="4895438"/>
            <a:ext cx="1576357" cy="816694"/>
          </a:xfrm>
          <a:prstGeom prst="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b="1" dirty="0">
                <a:solidFill>
                  <a:schemeClr val="bg1"/>
                </a:solidFill>
              </a:rPr>
              <a:t>ZPĚT</a:t>
            </a:r>
          </a:p>
        </p:txBody>
      </p:sp>
    </p:spTree>
    <p:extLst>
      <p:ext uri="{BB962C8B-B14F-4D97-AF65-F5344CB8AC3E}">
        <p14:creationId xmlns:p14="http://schemas.microsoft.com/office/powerpoint/2010/main" val="158211672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475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75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Content Placeholder 2"/>
          <p:cNvSpPr>
            <a:spLocks noGrp="1"/>
          </p:cNvSpPr>
          <p:nvPr>
            <p:ph sz="half" idx="1"/>
          </p:nvPr>
        </p:nvSpPr>
        <p:spPr>
          <a:xfrm>
            <a:off x="260350" y="908050"/>
            <a:ext cx="4038600" cy="5834063"/>
          </a:xfrm>
        </p:spPr>
        <p:txBody>
          <a:bodyPr anchor="ctr"/>
          <a:lstStyle/>
          <a:p>
            <a:pPr marL="514350" indent="-514350">
              <a:buFontTx/>
              <a:buAutoNum type="arabicPeriod"/>
            </a:pPr>
            <a:r>
              <a:rPr lang="cs-CZ" smtClean="0">
                <a:solidFill>
                  <a:schemeClr val="tx1"/>
                </a:solidFill>
                <a:effectLst/>
              </a:rPr>
              <a:t>exprese</a:t>
            </a:r>
          </a:p>
          <a:p>
            <a:pPr marL="514350" indent="-514350">
              <a:buFontTx/>
              <a:buAutoNum type="arabicPeriod"/>
            </a:pPr>
            <a:r>
              <a:rPr lang="cs-CZ" smtClean="0">
                <a:solidFill>
                  <a:schemeClr val="tx1"/>
                </a:solidFill>
                <a:effectLst/>
              </a:rPr>
              <a:t>Herwarth Walden</a:t>
            </a:r>
          </a:p>
          <a:p>
            <a:pPr marL="514350" indent="-514350">
              <a:buFontTx/>
              <a:buAutoNum type="arabicPeriod"/>
            </a:pPr>
            <a:r>
              <a:rPr lang="cs-CZ" smtClean="0">
                <a:solidFill>
                  <a:schemeClr val="tx1"/>
                </a:solidFill>
                <a:effectLst/>
              </a:rPr>
              <a:t>Edvard Munch</a:t>
            </a:r>
          </a:p>
          <a:p>
            <a:pPr marL="514350" indent="-514350">
              <a:buFontTx/>
              <a:buAutoNum type="arabicPeriod"/>
            </a:pPr>
            <a:r>
              <a:rPr lang="cs-CZ" smtClean="0">
                <a:solidFill>
                  <a:schemeClr val="tx1"/>
                </a:solidFill>
                <a:effectLst/>
              </a:rPr>
              <a:t>původně architekt</a:t>
            </a:r>
          </a:p>
          <a:p>
            <a:pPr marL="514350" indent="-514350">
              <a:buFontTx/>
              <a:buAutoNum type="arabicPeriod"/>
            </a:pPr>
            <a:r>
              <a:rPr lang="cs-CZ" smtClean="0">
                <a:solidFill>
                  <a:schemeClr val="tx1"/>
                </a:solidFill>
                <a:effectLst/>
              </a:rPr>
              <a:t>James Ensor</a:t>
            </a:r>
          </a:p>
          <a:p>
            <a:pPr marL="514350" indent="-514350">
              <a:buFontTx/>
              <a:buAutoNum type="arabicPeriod"/>
            </a:pPr>
            <a:r>
              <a:rPr lang="cs-CZ" smtClean="0">
                <a:solidFill>
                  <a:schemeClr val="tx1"/>
                </a:solidFill>
                <a:effectLst/>
              </a:rPr>
              <a:t>Die Brücke</a:t>
            </a:r>
          </a:p>
          <a:p>
            <a:pPr marL="514350" indent="-514350">
              <a:buFontTx/>
              <a:buAutoNum type="arabicPeriod"/>
            </a:pPr>
            <a:r>
              <a:rPr lang="cs-CZ" smtClean="0">
                <a:solidFill>
                  <a:schemeClr val="tx1"/>
                </a:solidFill>
                <a:effectLst/>
              </a:rPr>
              <a:t>zvířata</a:t>
            </a:r>
          </a:p>
          <a:p>
            <a:pPr marL="514350" indent="-514350">
              <a:buFontTx/>
              <a:buAutoNum type="arabicPeriod"/>
            </a:pPr>
            <a:r>
              <a:rPr lang="cs-CZ" smtClean="0">
                <a:solidFill>
                  <a:schemeClr val="tx1"/>
                </a:solidFill>
                <a:effectLst/>
              </a:rPr>
              <a:t>Der Blaue Reiter</a:t>
            </a:r>
          </a:p>
          <a:p>
            <a:pPr marL="514350" indent="-514350">
              <a:buFontTx/>
              <a:buAutoNum type="arabicPeriod"/>
            </a:pPr>
            <a:r>
              <a:rPr lang="cs-CZ" smtClean="0">
                <a:solidFill>
                  <a:schemeClr val="tx1"/>
                </a:solidFill>
                <a:effectLst/>
              </a:rPr>
              <a:t>Senecio</a:t>
            </a:r>
          </a:p>
          <a:p>
            <a:pPr marL="514350" indent="-514350">
              <a:buFontTx/>
              <a:buAutoNum type="arabicPeriod"/>
            </a:pPr>
            <a:r>
              <a:rPr lang="cs-CZ" smtClean="0">
                <a:solidFill>
                  <a:schemeClr val="tx1"/>
                </a:solidFill>
                <a:effectLst/>
              </a:rPr>
              <a:t>Vasilij Kandinskij</a:t>
            </a:r>
          </a:p>
        </p:txBody>
      </p:sp>
      <p:sp>
        <p:nvSpPr>
          <p:cNvPr id="70659" name="Content Placeholder 3"/>
          <p:cNvSpPr>
            <a:spLocks noGrp="1"/>
          </p:cNvSpPr>
          <p:nvPr>
            <p:ph sz="half" idx="2"/>
          </p:nvPr>
        </p:nvSpPr>
        <p:spPr>
          <a:xfrm>
            <a:off x="4427538" y="987425"/>
            <a:ext cx="4581525" cy="5759450"/>
          </a:xfrm>
        </p:spPr>
        <p:txBody>
          <a:bodyPr anchor="ctr"/>
          <a:lstStyle/>
          <a:p>
            <a:pPr marL="514350" indent="-514350">
              <a:buFontTx/>
              <a:buAutoNum type="alphaUcPeriod"/>
            </a:pPr>
            <a:r>
              <a:rPr lang="cs-CZ" smtClean="0">
                <a:solidFill>
                  <a:schemeClr val="tx1"/>
                </a:solidFill>
                <a:effectLst/>
              </a:rPr>
              <a:t>Der Sturm</a:t>
            </a:r>
          </a:p>
          <a:p>
            <a:pPr marL="514350" indent="-514350">
              <a:buFontTx/>
              <a:buAutoNum type="alphaUcPeriod"/>
            </a:pPr>
            <a:r>
              <a:rPr lang="cs-CZ" smtClean="0">
                <a:solidFill>
                  <a:schemeClr val="tx1"/>
                </a:solidFill>
                <a:effectLst/>
              </a:rPr>
              <a:t>Mnichov</a:t>
            </a:r>
          </a:p>
          <a:p>
            <a:pPr marL="514350" indent="-514350">
              <a:buFontTx/>
              <a:buAutoNum type="alphaUcPeriod"/>
            </a:pPr>
            <a:r>
              <a:rPr lang="cs-CZ" smtClean="0">
                <a:solidFill>
                  <a:schemeClr val="tx1"/>
                </a:solidFill>
                <a:effectLst/>
              </a:rPr>
              <a:t>Vlys života</a:t>
            </a:r>
          </a:p>
          <a:p>
            <a:pPr marL="514350" indent="-514350">
              <a:buFontTx/>
              <a:buAutoNum type="alphaUcPeriod"/>
            </a:pPr>
            <a:r>
              <a:rPr lang="cs-CZ" smtClean="0">
                <a:solidFill>
                  <a:schemeClr val="tx1"/>
                </a:solidFill>
                <a:effectLst/>
              </a:rPr>
              <a:t>Drážďany</a:t>
            </a:r>
          </a:p>
          <a:p>
            <a:pPr marL="514350" indent="-514350">
              <a:buFontTx/>
              <a:buAutoNum type="alphaUcPeriod"/>
            </a:pPr>
            <a:r>
              <a:rPr lang="cs-CZ" smtClean="0">
                <a:solidFill>
                  <a:schemeClr val="tx1"/>
                </a:solidFill>
                <a:effectLst/>
              </a:rPr>
              <a:t>Ernst Ludwig Kirchner</a:t>
            </a:r>
          </a:p>
          <a:p>
            <a:pPr marL="514350" indent="-514350">
              <a:buFontTx/>
              <a:buAutoNum type="alphaUcPeriod"/>
            </a:pPr>
            <a:r>
              <a:rPr lang="cs-CZ" smtClean="0">
                <a:solidFill>
                  <a:schemeClr val="tx1"/>
                </a:solidFill>
                <a:effectLst/>
              </a:rPr>
              <a:t>výraz</a:t>
            </a:r>
          </a:p>
          <a:p>
            <a:pPr marL="514350" indent="-514350">
              <a:buFontTx/>
              <a:buAutoNum type="alphaUcPeriod"/>
            </a:pPr>
            <a:r>
              <a:rPr lang="cs-CZ" smtClean="0">
                <a:solidFill>
                  <a:schemeClr val="tx1"/>
                </a:solidFill>
                <a:effectLst/>
              </a:rPr>
              <a:t>Improvizace</a:t>
            </a:r>
          </a:p>
          <a:p>
            <a:pPr marL="514350" indent="-514350">
              <a:buFontTx/>
              <a:buAutoNum type="alphaUcPeriod"/>
            </a:pPr>
            <a:r>
              <a:rPr lang="cs-CZ" smtClean="0">
                <a:solidFill>
                  <a:schemeClr val="tx1"/>
                </a:solidFill>
                <a:effectLst/>
              </a:rPr>
              <a:t>kostlivci a masky</a:t>
            </a:r>
          </a:p>
          <a:p>
            <a:pPr marL="514350" indent="-514350">
              <a:buFontTx/>
              <a:buAutoNum type="alphaUcPeriod"/>
            </a:pPr>
            <a:r>
              <a:rPr lang="cs-CZ" smtClean="0">
                <a:solidFill>
                  <a:schemeClr val="tx1"/>
                </a:solidFill>
                <a:effectLst/>
              </a:rPr>
              <a:t>Franz Marc</a:t>
            </a:r>
          </a:p>
          <a:p>
            <a:pPr marL="514350" indent="-514350">
              <a:buFontTx/>
              <a:buAutoNum type="alphaUcPeriod"/>
            </a:pPr>
            <a:r>
              <a:rPr lang="cs-CZ" smtClean="0">
                <a:solidFill>
                  <a:schemeClr val="tx1"/>
                </a:solidFill>
                <a:effectLst/>
              </a:rPr>
              <a:t>Paul Klee</a:t>
            </a:r>
          </a:p>
        </p:txBody>
      </p:sp>
      <p:sp>
        <p:nvSpPr>
          <p:cNvPr id="5" name="Subtitle 2"/>
          <p:cNvSpPr txBox="1">
            <a:spLocks/>
          </p:cNvSpPr>
          <p:nvPr/>
        </p:nvSpPr>
        <p:spPr bwMode="auto">
          <a:xfrm>
            <a:off x="612775" y="404813"/>
            <a:ext cx="791845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FontTx/>
              <a:buNone/>
              <a:defRPr/>
            </a:pPr>
            <a:r>
              <a:rPr lang="cs-CZ" sz="2000" kern="0" dirty="0">
                <a:solidFill>
                  <a:srgbClr val="000000"/>
                </a:solidFill>
                <a:effectLst/>
              </a:rPr>
              <a:t>U</a:t>
            </a:r>
            <a:r>
              <a:rPr lang="cs-CZ" sz="2000" kern="0" dirty="0" smtClean="0">
                <a:solidFill>
                  <a:srgbClr val="000000"/>
                </a:solidFill>
                <a:effectLst/>
              </a:rPr>
              <a:t>tvořte dvojice z pojmů v levém a pravém sloupci, které k sobě významově patří.</a:t>
            </a:r>
          </a:p>
        </p:txBody>
      </p:sp>
    </p:spTree>
    <p:extLst>
      <p:ext uri="{BB962C8B-B14F-4D97-AF65-F5344CB8AC3E}">
        <p14:creationId xmlns:p14="http://schemas.microsoft.com/office/powerpoint/2010/main" val="164324409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7400" y="0"/>
            <a:ext cx="4573588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032952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323850" y="188913"/>
          <a:ext cx="792163" cy="316865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32089"/>
                <a:gridCol w="360074"/>
              </a:tblGrid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619250" y="3573463"/>
          <a:ext cx="792163" cy="316865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32089"/>
                <a:gridCol w="360074"/>
              </a:tblGrid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323850" y="3573463"/>
          <a:ext cx="792163" cy="316865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32089"/>
                <a:gridCol w="360074"/>
              </a:tblGrid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619250" y="188913"/>
          <a:ext cx="792163" cy="316865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32089"/>
                <a:gridCol w="360074"/>
              </a:tblGrid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2843213" y="188913"/>
          <a:ext cx="792162" cy="316865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32088"/>
                <a:gridCol w="360074"/>
              </a:tblGrid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4140200" y="188913"/>
          <a:ext cx="792163" cy="316865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32089"/>
                <a:gridCol w="360074"/>
              </a:tblGrid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5435600" y="188913"/>
          <a:ext cx="792163" cy="316865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32089"/>
                <a:gridCol w="360074"/>
              </a:tblGrid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6732588" y="188913"/>
          <a:ext cx="792162" cy="316865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32088"/>
                <a:gridCol w="360074"/>
              </a:tblGrid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8027988" y="188913"/>
          <a:ext cx="792162" cy="316865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32088"/>
                <a:gridCol w="360074"/>
              </a:tblGrid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6732588" y="3573463"/>
          <a:ext cx="792162" cy="316865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28640"/>
                <a:gridCol w="363522"/>
              </a:tblGrid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8027988" y="3573463"/>
          <a:ext cx="792162" cy="316865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32088"/>
                <a:gridCol w="360074"/>
              </a:tblGrid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/>
        </p:nvGraphicFramePr>
        <p:xfrm>
          <a:off x="2843213" y="3573463"/>
          <a:ext cx="792162" cy="316865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32088"/>
                <a:gridCol w="360074"/>
              </a:tblGrid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4176713" y="3573463"/>
          <a:ext cx="790575" cy="316865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31223"/>
                <a:gridCol w="359352"/>
              </a:tblGrid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265" marR="9126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265" marR="91265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265" marR="9126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265" marR="91265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265" marR="9126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265" marR="91265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265" marR="9126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265" marR="91265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265" marR="9126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265" marR="91265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265" marR="9126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265" marR="91265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265" marR="9126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265" marR="91265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265" marR="9126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265" marR="91265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265" marR="9126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265" marR="91265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265" marR="9126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265" marR="91265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/>
        </p:nvGraphicFramePr>
        <p:xfrm>
          <a:off x="5435600" y="3573463"/>
          <a:ext cx="792163" cy="316865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32089"/>
                <a:gridCol w="360074"/>
              </a:tblGrid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400" b="1" dirty="0"/>
                    </a:p>
                  </a:txBody>
                  <a:tcPr marL="91449" marR="9144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998823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2413"/>
            <a:ext cx="8229600" cy="673100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73731" name="Content Placeholder 2"/>
          <p:cNvSpPr>
            <a:spLocks noGrp="1"/>
          </p:cNvSpPr>
          <p:nvPr>
            <p:ph idx="1"/>
          </p:nvPr>
        </p:nvSpPr>
        <p:spPr>
          <a:xfrm>
            <a:off x="268288" y="1022350"/>
            <a:ext cx="8639175" cy="5575300"/>
          </a:xfrm>
          <a:ln>
            <a:miter lim="800000"/>
            <a:headEnd/>
            <a:tailEnd/>
          </a:ln>
        </p:spPr>
        <p:txBody>
          <a:bodyPr anchor="ctr"/>
          <a:lstStyle/>
          <a:p>
            <a:pPr>
              <a:buFontTx/>
              <a:buAutoNum type="arabicPeriod"/>
            </a:pPr>
            <a:r>
              <a:rPr lang="cs-CZ" b="1" dirty="0" smtClean="0"/>
              <a:t>Dix – Foto: </a:t>
            </a:r>
            <a:r>
              <a:rPr lang="pt-BR" dirty="0" smtClean="0"/>
              <a:t>AUTOR NEUVEDEN. </a:t>
            </a:r>
            <a:r>
              <a:rPr lang="pt-BR" i="1" dirty="0" smtClean="0"/>
              <a:t>hhttp://www.nepenthemusic.com</a:t>
            </a:r>
            <a:r>
              <a:rPr lang="pt-BR" dirty="0" smtClean="0"/>
              <a:t> [online]. [cit. 10.8.2013]. Dostupný na WWW: </a:t>
            </a:r>
            <a:r>
              <a:rPr lang="pt-BR" dirty="0" smtClean="0">
                <a:hlinkClick r:id="rId2"/>
              </a:rPr>
              <a:t>http://www.nepenthemusic.com/rubato/otto-dix-exhibit-in-montreal/</a:t>
            </a:r>
            <a:endParaRPr lang="cs-CZ" dirty="0" smtClean="0"/>
          </a:p>
          <a:p>
            <a:pPr>
              <a:buFontTx/>
              <a:buAutoNum type="arabicPeriod"/>
            </a:pPr>
            <a:r>
              <a:rPr lang="cs-CZ" b="1" dirty="0" smtClean="0"/>
              <a:t>Dix – Autoportrét jako terč: </a:t>
            </a:r>
            <a:r>
              <a:rPr lang="pt-BR" dirty="0" smtClean="0"/>
              <a:t>AUTOR NEUVEDEN. </a:t>
            </a:r>
            <a:r>
              <a:rPr lang="pt-BR" i="1" dirty="0" smtClean="0"/>
              <a:t>http://www.wikipaintings.org</a:t>
            </a:r>
            <a:r>
              <a:rPr lang="pt-BR" dirty="0" smtClean="0"/>
              <a:t> [online]. [cit. 10.8.2013]. Dostupný na WWW: </a:t>
            </a:r>
            <a:r>
              <a:rPr lang="pt-BR" dirty="0" smtClean="0">
                <a:hlinkClick r:id="rId3"/>
              </a:rPr>
              <a:t>http://www.wikipaintings.org/en/otto-dix/self-portrait-as-a-target</a:t>
            </a:r>
            <a:endParaRPr lang="cs-CZ" b="1" dirty="0" smtClean="0"/>
          </a:p>
          <a:p>
            <a:pPr>
              <a:buFontTx/>
              <a:buAutoNum type="arabicPeriod"/>
            </a:pPr>
            <a:r>
              <a:rPr lang="cs-CZ" b="1" dirty="0" smtClean="0"/>
              <a:t>Dix </a:t>
            </a:r>
            <a:r>
              <a:rPr lang="cs-CZ" b="1" dirty="0" smtClean="0"/>
              <a:t>– Portrét rodičů: </a:t>
            </a:r>
            <a:r>
              <a:rPr lang="pt-BR" dirty="0" smtClean="0"/>
              <a:t>AUTOR NEUVEDEN. </a:t>
            </a:r>
            <a:r>
              <a:rPr lang="pt-BR" i="1" dirty="0" smtClean="0"/>
              <a:t>http://www.dailyartfixx.com</a:t>
            </a:r>
            <a:r>
              <a:rPr lang="pt-BR" dirty="0" smtClean="0"/>
              <a:t> [online]. [cit. 10.8.2013]. Dostupný na WWW: </a:t>
            </a:r>
            <a:r>
              <a:rPr lang="pt-BR" dirty="0" smtClean="0">
                <a:hlinkClick r:id="rId4"/>
              </a:rPr>
              <a:t>http://www.dailyartfixx.com/2012/12/02/otto-dix-1891-1969/parents-of-the-artist-otto-dix-1924/</a:t>
            </a:r>
            <a:endParaRPr lang="cs-CZ" dirty="0" smtClean="0"/>
          </a:p>
          <a:p>
            <a:pPr>
              <a:buFontTx/>
              <a:buAutoNum type="arabicPeriod"/>
            </a:pPr>
            <a:r>
              <a:rPr lang="cs-CZ" b="1" dirty="0" smtClean="0"/>
              <a:t>Dix – Lebka: </a:t>
            </a:r>
            <a:r>
              <a:rPr lang="cs-CZ" dirty="0" smtClean="0"/>
              <a:t>AUTOR NEUVEDEN. </a:t>
            </a:r>
            <a:r>
              <a:rPr lang="cs-CZ" i="1" dirty="0" smtClean="0"/>
              <a:t>ttp://spaceintext.wordpress.com</a:t>
            </a:r>
            <a:r>
              <a:rPr lang="cs-CZ" dirty="0" smtClean="0"/>
              <a:t> [online]. [cit. 10.8.2013]. Dostupný na WWW: </a:t>
            </a:r>
            <a:r>
              <a:rPr lang="cs-CZ" dirty="0" smtClean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spaceintext.wordpress.com/2010/12/15</a:t>
            </a:r>
            <a:endParaRPr lang="cs-CZ" dirty="0" smtClean="0"/>
          </a:p>
          <a:p>
            <a:pPr>
              <a:buFontTx/>
              <a:buAutoNum type="arabicPeriod"/>
            </a:pPr>
            <a:r>
              <a:rPr lang="cs-CZ" b="1" dirty="0" err="1" smtClean="0"/>
              <a:t>Diix</a:t>
            </a:r>
            <a:r>
              <a:rPr lang="cs-CZ" b="1" dirty="0" smtClean="0"/>
              <a:t> </a:t>
            </a:r>
            <a:r>
              <a:rPr lang="cs-CZ" b="1" dirty="0" smtClean="0"/>
              <a:t>– Karetní hra válečných invalidů: </a:t>
            </a:r>
            <a:r>
              <a:rPr lang="pt-BR" dirty="0" smtClean="0"/>
              <a:t>AUTOR NEUVEDEN. </a:t>
            </a:r>
            <a:r>
              <a:rPr lang="pt-BR" i="1" dirty="0" smtClean="0"/>
              <a:t>http://www.wikipaintings.org</a:t>
            </a:r>
            <a:r>
              <a:rPr lang="pt-BR" dirty="0" smtClean="0"/>
              <a:t> [online]. [cit. 10.8.2013]. Dostupný na WWW: </a:t>
            </a:r>
            <a:r>
              <a:rPr lang="pt-BR" dirty="0" smtClean="0">
                <a:hlinkClick r:id="rId6"/>
              </a:rPr>
              <a:t>http://www.wikipaintings.org/en/otto-dix/the-skat-players-1920</a:t>
            </a:r>
            <a:r>
              <a:rPr lang="cs-CZ" dirty="0" smtClean="0">
                <a:hlinkClick r:id="rId7"/>
              </a:rPr>
              <a:t>/</a:t>
            </a:r>
            <a:endParaRPr lang="cs-CZ" dirty="0" smtClean="0"/>
          </a:p>
          <a:p>
            <a:pPr>
              <a:buFont typeface="+mj-lt"/>
              <a:buAutoNum type="arabicPeriod" startAt="6"/>
            </a:pPr>
            <a:r>
              <a:rPr lang="cs-CZ" b="1" dirty="0" smtClean="0"/>
              <a:t>Dix – Prostitutky na ulici: </a:t>
            </a:r>
            <a:r>
              <a:rPr lang="pt-BR" dirty="0" smtClean="0"/>
              <a:t>AUTOR NEUVEDEN. </a:t>
            </a:r>
            <a:r>
              <a:rPr lang="pt-BR" i="1" dirty="0" smtClean="0"/>
              <a:t>http://www.wikipaintings.org</a:t>
            </a:r>
            <a:r>
              <a:rPr lang="pt-BR" dirty="0" smtClean="0"/>
              <a:t> [online]. [cit. 10.8.2013]. Dostupný na WWW: </a:t>
            </a:r>
            <a:r>
              <a:rPr lang="pt-BR" dirty="0" smtClean="0">
                <a:hlinkClick r:id="rId8"/>
              </a:rPr>
              <a:t>http://</a:t>
            </a:r>
            <a:r>
              <a:rPr lang="pt-BR" dirty="0" smtClean="0">
                <a:hlinkClick r:id="rId8"/>
              </a:rPr>
              <a:t>www.wikipaintings.org/en/otto-dix/three-prostitutes-on-the-street-1925</a:t>
            </a:r>
            <a:endParaRPr lang="cs-CZ" dirty="0" smtClean="0"/>
          </a:p>
          <a:p>
            <a:pPr>
              <a:buFont typeface="+mj-lt"/>
              <a:buAutoNum type="arabicPeriod" startAt="6"/>
            </a:pPr>
            <a:r>
              <a:rPr lang="cs-CZ" b="1" dirty="0" smtClean="0"/>
              <a:t>Dix </a:t>
            </a:r>
            <a:r>
              <a:rPr lang="cs-CZ" b="1" dirty="0"/>
              <a:t>– Velkoměsto: </a:t>
            </a:r>
            <a:r>
              <a:rPr lang="pt-BR" dirty="0"/>
              <a:t>AUTOR NEUVEDEN. </a:t>
            </a:r>
            <a:r>
              <a:rPr lang="pt-BR" i="1" dirty="0"/>
              <a:t>http://www.wikipaintings.org</a:t>
            </a:r>
            <a:r>
              <a:rPr lang="pt-BR" dirty="0"/>
              <a:t> [online]. [cit. 10.8.2013]. Dostupný na WWW: </a:t>
            </a:r>
            <a:r>
              <a:rPr lang="pt-BR" dirty="0">
                <a:hlinkClick r:id="rId9"/>
              </a:rPr>
              <a:t>http://www.wikipaintings.org/en/otto-dix/metropolis</a:t>
            </a:r>
            <a:endParaRPr lang="cs-CZ" dirty="0"/>
          </a:p>
          <a:p>
            <a:pPr>
              <a:buFont typeface="+mj-lt"/>
              <a:buAutoNum type="arabicPeriod" startAt="6"/>
            </a:pPr>
            <a:r>
              <a:rPr lang="cs-CZ" b="1" dirty="0"/>
              <a:t>Dix – Válka: </a:t>
            </a:r>
            <a:r>
              <a:rPr lang="pt-BR" dirty="0"/>
              <a:t>AUTOR NEUVEDEN. </a:t>
            </a:r>
            <a:r>
              <a:rPr lang="pt-BR" i="1" dirty="0"/>
              <a:t>http://www.wikipaintings.org</a:t>
            </a:r>
            <a:r>
              <a:rPr lang="pt-BR" dirty="0"/>
              <a:t> [online]. [cit. 10.8.2013]. Dostupný na WWW: </a:t>
            </a:r>
            <a:r>
              <a:rPr lang="pt-BR" dirty="0">
                <a:hlinkClick r:id="rId10"/>
              </a:rPr>
              <a:t>http://www.wikipaintings.org/en/otto-dix/war-1932</a:t>
            </a:r>
            <a:endParaRPr lang="cs-CZ" dirty="0"/>
          </a:p>
          <a:p>
            <a:pPr>
              <a:buFont typeface="+mj-lt"/>
              <a:buAutoNum type="arabicPeriod" startAt="6"/>
            </a:pPr>
            <a:r>
              <a:rPr lang="cs-CZ" b="1" dirty="0"/>
              <a:t>Beckmann – Foto: </a:t>
            </a:r>
            <a:r>
              <a:rPr lang="pt-BR" dirty="0"/>
              <a:t>AUTOR NEUVEDEN. </a:t>
            </a:r>
            <a:r>
              <a:rPr lang="pt-BR" i="1" dirty="0"/>
              <a:t>http://universalpaint.i.sohu.com</a:t>
            </a:r>
            <a:r>
              <a:rPr lang="pt-BR" dirty="0"/>
              <a:t> [online]. [cit. 10.8.2013]. Dostupný na WWW: </a:t>
            </a:r>
            <a:r>
              <a:rPr lang="pt-BR" dirty="0">
                <a:hlinkClick r:id="rId11"/>
              </a:rPr>
              <a:t>http://universalpaint.i.sohu.com/blog/view/135529942.htm</a:t>
            </a:r>
            <a:endParaRPr lang="cs-CZ" dirty="0"/>
          </a:p>
          <a:p>
            <a:pPr>
              <a:buFont typeface="+mj-lt"/>
              <a:buAutoNum type="arabicPeriod" startAt="6"/>
            </a:pPr>
            <a:r>
              <a:rPr lang="cs-CZ" b="1" dirty="0"/>
              <a:t>Beckmann – Autoportrét z roku 1915: </a:t>
            </a:r>
            <a:r>
              <a:rPr lang="pt-BR" dirty="0"/>
              <a:t>AUTOR NEUVEDEN. </a:t>
            </a:r>
            <a:r>
              <a:rPr lang="pt-BR" i="1" dirty="0"/>
              <a:t>http://www.wikipaintings.org</a:t>
            </a:r>
            <a:r>
              <a:rPr lang="pt-BR" dirty="0"/>
              <a:t> [online]. [cit. 10.8.2013]. Dostupný na WWW: </a:t>
            </a:r>
            <a:r>
              <a:rPr lang="pt-BR" dirty="0">
                <a:hlinkClick r:id="rId12"/>
              </a:rPr>
              <a:t>http://www.wikipaintings.org/en/max-beckmann/not-detected-259775</a:t>
            </a:r>
            <a:endParaRPr lang="cs-CZ" b="1" dirty="0"/>
          </a:p>
          <a:p>
            <a:pPr>
              <a:buFont typeface="+mj-lt"/>
              <a:buAutoNum type="arabicPeriod" startAt="11"/>
            </a:pPr>
            <a:r>
              <a:rPr lang="cs-CZ" b="1" dirty="0"/>
              <a:t>Beckmann – Kristus a cizoložnice: </a:t>
            </a:r>
            <a:r>
              <a:rPr lang="pt-BR" dirty="0"/>
              <a:t>AUTOR NEUVEDEN. </a:t>
            </a:r>
            <a:r>
              <a:rPr lang="pt-BR" i="1" dirty="0"/>
              <a:t>http://www.wikipaintings.org</a:t>
            </a:r>
            <a:r>
              <a:rPr lang="pt-BR" dirty="0"/>
              <a:t> [online]. [cit. 10.8.2013]. Dostupný na WWW: </a:t>
            </a:r>
            <a:r>
              <a:rPr lang="pt-BR" dirty="0">
                <a:hlinkClick r:id="rId13"/>
              </a:rPr>
              <a:t>http://www.wikipaintings.org/en/max-beckmann/christ-and-the-woman-taken-in-adultery</a:t>
            </a:r>
            <a:endParaRPr lang="cs-CZ" b="1" dirty="0"/>
          </a:p>
          <a:p>
            <a:pPr>
              <a:buFont typeface="+mj-lt"/>
              <a:buAutoNum type="arabicPeriod" startAt="11"/>
            </a:pPr>
            <a:r>
              <a:rPr lang="cs-CZ" b="1" dirty="0"/>
              <a:t>Beckmann – Noc: </a:t>
            </a:r>
            <a:r>
              <a:rPr lang="pt-BR" dirty="0"/>
              <a:t>AUTOR NEUVEDEN. </a:t>
            </a:r>
            <a:r>
              <a:rPr lang="pt-BR" i="1" dirty="0"/>
              <a:t>http://www.wikipaintings.org</a:t>
            </a:r>
            <a:r>
              <a:rPr lang="pt-BR" dirty="0"/>
              <a:t> [online]. [cit. 10.8.2013]. Dostupný na WWW: </a:t>
            </a:r>
            <a:r>
              <a:rPr lang="pt-BR" dirty="0">
                <a:hlinkClick r:id="rId14"/>
              </a:rPr>
              <a:t>http://www.wikipaintings.org/en/max-beckmann/night-1918</a:t>
            </a:r>
            <a:endParaRPr lang="cs-CZ" dirty="0"/>
          </a:p>
          <a:p>
            <a:pPr>
              <a:buFont typeface="+mj-lt"/>
              <a:buAutoNum type="arabicPeriod" startAt="11"/>
            </a:pPr>
            <a:r>
              <a:rPr lang="cs-CZ" b="1" dirty="0"/>
              <a:t>Beckmann – Taneční</a:t>
            </a:r>
            <a:r>
              <a:rPr lang="de-DE" b="1" dirty="0"/>
              <a:t> bar </a:t>
            </a:r>
            <a:r>
              <a:rPr lang="cs-CZ" b="1" dirty="0"/>
              <a:t>v</a:t>
            </a:r>
            <a:r>
              <a:rPr lang="de-DE" b="1" dirty="0"/>
              <a:t> Baden-Baden</a:t>
            </a:r>
            <a:r>
              <a:rPr lang="cs-CZ" b="1" dirty="0"/>
              <a:t>u: </a:t>
            </a:r>
            <a:r>
              <a:rPr lang="pt-BR" dirty="0"/>
              <a:t>AUTOR NEUVEDEN. </a:t>
            </a:r>
            <a:r>
              <a:rPr lang="pt-BR" i="1" dirty="0"/>
              <a:t>http://www.wikipaintings.org</a:t>
            </a:r>
            <a:r>
              <a:rPr lang="pt-BR" dirty="0"/>
              <a:t> [online]. [cit. 10.8.2013]. Dostupný na WWW: </a:t>
            </a:r>
            <a:r>
              <a:rPr lang="pt-BR" dirty="0">
                <a:hlinkClick r:id="rId15"/>
              </a:rPr>
              <a:t>http://www.wikipaintings.org/en/max-beckmann/dancing-bar-in-baden-baden-1923</a:t>
            </a:r>
            <a:endParaRPr lang="cs-CZ" dirty="0"/>
          </a:p>
          <a:p>
            <a:pPr>
              <a:buFont typeface="+mj-lt"/>
              <a:buAutoNum type="arabicPeriod" startAt="11"/>
            </a:pPr>
            <a:r>
              <a:rPr lang="cs-CZ" b="1" dirty="0"/>
              <a:t>Grosz – Foto: </a:t>
            </a:r>
            <a:r>
              <a:rPr lang="pt-BR" dirty="0"/>
              <a:t>AUTOR NEUVEDEN. </a:t>
            </a:r>
            <a:r>
              <a:rPr lang="pt-BR" i="1" dirty="0"/>
              <a:t>http://en.wikipedia.org</a:t>
            </a:r>
            <a:r>
              <a:rPr lang="pt-BR" dirty="0"/>
              <a:t> [online]. [cit. 9.8.2013]. Dostupný na WWW: </a:t>
            </a:r>
            <a:r>
              <a:rPr lang="pt-BR" dirty="0">
                <a:hlinkClick r:id="rId16"/>
              </a:rPr>
              <a:t>http://en.wikipedia.org/wiki/File:GeorgeGrosz.jpg</a:t>
            </a:r>
            <a:endParaRPr lang="cs-CZ" dirty="0"/>
          </a:p>
          <a:p>
            <a:pPr>
              <a:buFont typeface="+mj-lt"/>
              <a:buAutoNum type="arabicPeriod" startAt="11"/>
            </a:pPr>
            <a:r>
              <a:rPr lang="cs-CZ" b="1" dirty="0"/>
              <a:t>Grosz – Autoportrét: </a:t>
            </a:r>
            <a:r>
              <a:rPr lang="pt-BR" dirty="0"/>
              <a:t>AUTOR NEUVEDEN. http://www.abcgallery.com [online]. [cit. 9.8.2013]. Dostupný na WWW: </a:t>
            </a:r>
            <a:r>
              <a:rPr lang="pt-BR" dirty="0">
                <a:hlinkClick r:id="rId17"/>
              </a:rPr>
              <a:t>http://www.abcgallery.com/G/grosz/grosz26.html</a:t>
            </a:r>
            <a:endParaRPr lang="cs-CZ" dirty="0"/>
          </a:p>
          <a:p>
            <a:pPr>
              <a:buFont typeface="+mj-lt"/>
              <a:buAutoNum type="arabicPeriod" startAt="11"/>
            </a:pPr>
            <a:r>
              <a:rPr lang="cs-CZ" b="1" dirty="0"/>
              <a:t>Pohřeb básníka Oskara </a:t>
            </a:r>
            <a:r>
              <a:rPr lang="cs-CZ" b="1" dirty="0" err="1"/>
              <a:t>Panizzy</a:t>
            </a:r>
            <a:r>
              <a:rPr lang="cs-CZ" b="1" dirty="0"/>
              <a:t>: </a:t>
            </a:r>
            <a:r>
              <a:rPr lang="pt-BR" dirty="0"/>
              <a:t>AUTOR NEUVEDEN. </a:t>
            </a:r>
            <a:r>
              <a:rPr lang="pt-BR" i="1" dirty="0"/>
              <a:t>http://en.wikipedia.org</a:t>
            </a:r>
            <a:r>
              <a:rPr lang="pt-BR" dirty="0"/>
              <a:t> [online]. [cit. 9.8.2013]. Dostupný na WWW: </a:t>
            </a:r>
            <a:r>
              <a:rPr lang="pt-BR" dirty="0">
                <a:hlinkClick r:id="rId18"/>
              </a:rPr>
              <a:t>http://</a:t>
            </a:r>
            <a:r>
              <a:rPr lang="pt-BR" dirty="0" smtClean="0">
                <a:hlinkClick r:id="rId18"/>
              </a:rPr>
              <a:t>en.wikipedia.org/wiki/File:Grosz_Widmung_an_Oskar_Panizza.jpg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864119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298768"/>
            <a:ext cx="8229600" cy="673100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75779" name="Content Placeholder 2"/>
          <p:cNvSpPr>
            <a:spLocks noGrp="1"/>
          </p:cNvSpPr>
          <p:nvPr>
            <p:ph idx="1"/>
          </p:nvPr>
        </p:nvSpPr>
        <p:spPr>
          <a:xfrm>
            <a:off x="252412" y="1143318"/>
            <a:ext cx="8639175" cy="3817302"/>
          </a:xfrm>
          <a:ln>
            <a:miter lim="800000"/>
            <a:headEnd/>
            <a:tailEnd/>
          </a:ln>
        </p:spPr>
        <p:txBody>
          <a:bodyPr anchor="ctr"/>
          <a:lstStyle/>
          <a:p>
            <a:pPr>
              <a:buFont typeface="+mj-lt"/>
              <a:buAutoNum type="arabicPeriod" startAt="17"/>
            </a:pPr>
            <a:r>
              <a:rPr lang="cs-CZ" b="1" dirty="0"/>
              <a:t>Grosz – Gott </a:t>
            </a:r>
            <a:r>
              <a:rPr lang="cs-CZ" b="1" dirty="0" err="1"/>
              <a:t>mit</a:t>
            </a:r>
            <a:r>
              <a:rPr lang="cs-CZ" b="1" dirty="0"/>
              <a:t> </a:t>
            </a:r>
            <a:r>
              <a:rPr lang="cs-CZ" b="1" dirty="0" err="1"/>
              <a:t>uns</a:t>
            </a:r>
            <a:r>
              <a:rPr lang="cs-CZ" b="1" dirty="0"/>
              <a:t>: </a:t>
            </a:r>
            <a:r>
              <a:rPr lang="pt-BR" dirty="0"/>
              <a:t>NEUVEDEN. </a:t>
            </a:r>
            <a:r>
              <a:rPr lang="pt-BR" i="1" dirty="0"/>
              <a:t>http://daseyn.blogspot.cz</a:t>
            </a:r>
            <a:r>
              <a:rPr lang="pt-BR" dirty="0"/>
              <a:t> [online]. [cit. 10.8.2013]. Dostupný na WWW: </a:t>
            </a:r>
            <a:r>
              <a:rPr lang="pt-BR" dirty="0">
                <a:hlinkClick r:id="rId2"/>
              </a:rPr>
              <a:t>http://daseyn.blogspot.cz/2012/09/gott-mit-uns-george-grosz.html</a:t>
            </a:r>
            <a:endParaRPr lang="cs-CZ" dirty="0"/>
          </a:p>
          <a:p>
            <a:pPr>
              <a:buFont typeface="+mj-lt"/>
              <a:buAutoNum type="arabicPeriod" startAt="17"/>
            </a:pPr>
            <a:r>
              <a:rPr lang="cs-CZ" b="1" dirty="0" smtClean="0"/>
              <a:t>Grosz </a:t>
            </a:r>
            <a:r>
              <a:rPr lang="cs-CZ" b="1" dirty="0" smtClean="0"/>
              <a:t>– Komunisté padají – a  zisky rostou: </a:t>
            </a:r>
            <a:r>
              <a:rPr lang="pt-BR" dirty="0" smtClean="0"/>
              <a:t>AUTOR NEUVEDEN. </a:t>
            </a:r>
            <a:r>
              <a:rPr lang="pt-BR" i="1" dirty="0" smtClean="0"/>
              <a:t>http://en.wikipedia.org</a:t>
            </a:r>
            <a:r>
              <a:rPr lang="pt-BR" dirty="0" smtClean="0"/>
              <a:t> [online]. [cit. 10.8.2013]. Dostupný na WWW: </a:t>
            </a:r>
            <a:r>
              <a:rPr lang="pt-BR" dirty="0" smtClean="0">
                <a:hlinkClick r:id="rId3"/>
              </a:rPr>
              <a:t>http://en.wikipedia.org/wiki/File:Made_in_Germany_by_George_Grosz_1920.jpg</a:t>
            </a:r>
            <a:endParaRPr lang="cs-CZ" dirty="0" smtClean="0"/>
          </a:p>
          <a:p>
            <a:pPr>
              <a:buFont typeface="+mj-lt"/>
              <a:buAutoNum type="arabicPeriod" startAt="17"/>
            </a:pPr>
            <a:r>
              <a:rPr lang="cs-CZ" b="1" dirty="0" smtClean="0"/>
              <a:t>Grosz – Soumrak: </a:t>
            </a:r>
            <a:r>
              <a:rPr lang="pt-BR" dirty="0" smtClean="0"/>
              <a:t>AUTOR NEUVEDEN. </a:t>
            </a:r>
            <a:r>
              <a:rPr lang="pt-BR" i="1" dirty="0" smtClean="0"/>
              <a:t>http://radiogornjigrad.org</a:t>
            </a:r>
            <a:r>
              <a:rPr lang="pt-BR" dirty="0" smtClean="0"/>
              <a:t> [online]. [cit. 10.8.2013]. Dostupný na WWW: </a:t>
            </a:r>
            <a:r>
              <a:rPr lang="pt-BR" dirty="0" smtClean="0">
                <a:hlinkClick r:id="rId4"/>
              </a:rPr>
              <a:t>http://radiogornjigrad.org/?p=8772</a:t>
            </a:r>
            <a:endParaRPr lang="cs-CZ" dirty="0" smtClean="0"/>
          </a:p>
          <a:p>
            <a:pPr>
              <a:buFont typeface="+mj-lt"/>
              <a:buAutoNum type="arabicPeriod" startAt="17"/>
            </a:pPr>
            <a:r>
              <a:rPr lang="cs-CZ" b="1" dirty="0" smtClean="0"/>
              <a:t>Grosz – Ecce Homo (kniha): </a:t>
            </a:r>
            <a:r>
              <a:rPr lang="pt-BR" dirty="0" smtClean="0"/>
              <a:t>AUTOR NEUVEDEN. </a:t>
            </a:r>
            <a:r>
              <a:rPr lang="pt-BR" i="1" dirty="0" smtClean="0"/>
              <a:t>http://www.moma.org</a:t>
            </a:r>
            <a:r>
              <a:rPr lang="pt-BR" dirty="0" smtClean="0"/>
              <a:t> [online]. [cit. 10.8.2013]. Dostupný na WWW: </a:t>
            </a:r>
            <a:r>
              <a:rPr lang="pt-BR" dirty="0" smtClean="0">
                <a:hlinkClick r:id="rId5"/>
              </a:rPr>
              <a:t>http://www.moma.org/collection/object.php?object_id=26538</a:t>
            </a:r>
            <a:endParaRPr lang="cs-CZ" dirty="0" smtClean="0"/>
          </a:p>
          <a:p>
            <a:pPr>
              <a:buFont typeface="+mj-lt"/>
              <a:buAutoNum type="arabicPeriod" startAt="17"/>
            </a:pPr>
            <a:r>
              <a:rPr lang="cs-CZ" b="1" dirty="0" smtClean="0"/>
              <a:t>Grosz – Ecce Homo: </a:t>
            </a:r>
            <a:r>
              <a:rPr lang="pt-BR" dirty="0" smtClean="0"/>
              <a:t>AUTOR NEUVEDEN. </a:t>
            </a:r>
            <a:r>
              <a:rPr lang="pt-BR" i="1" dirty="0" smtClean="0"/>
              <a:t>https://feedtim.wordpress.com</a:t>
            </a:r>
            <a:r>
              <a:rPr lang="pt-BR" dirty="0" smtClean="0"/>
              <a:t> [online]. [cit. 10.8.2013]. Dostupný na WWW: </a:t>
            </a:r>
            <a:r>
              <a:rPr lang="pt-BR" dirty="0" smtClean="0">
                <a:hlinkClick r:id="rId6"/>
              </a:rPr>
              <a:t>https://feedtim.wordpress.com/tag/ecce-homo/</a:t>
            </a:r>
            <a:endParaRPr lang="cs-CZ" b="1" dirty="0" smtClean="0"/>
          </a:p>
          <a:p>
            <a:pPr>
              <a:buFont typeface="+mj-lt"/>
              <a:buAutoNum type="arabicPeriod" startAt="17"/>
            </a:pPr>
            <a:r>
              <a:rPr lang="cs-CZ" b="1" dirty="0" smtClean="0"/>
              <a:t>Grosz – Krása: </a:t>
            </a:r>
            <a:r>
              <a:rPr lang="pt-BR" dirty="0" smtClean="0"/>
              <a:t>AUTOR NEUVEDEN. </a:t>
            </a:r>
            <a:r>
              <a:rPr lang="pt-BR" i="1" dirty="0" smtClean="0"/>
              <a:t>http://www.picstopin.com</a:t>
            </a:r>
            <a:r>
              <a:rPr lang="pt-BR" dirty="0" smtClean="0"/>
              <a:t> [online]. [cit. 10.8.2013]. Dostupný na WWW: </a:t>
            </a:r>
            <a:r>
              <a:rPr lang="pt-BR" dirty="0" smtClean="0">
                <a:hlinkClick r:id="rId7"/>
              </a:rPr>
              <a:t>http://www.picstopin.com/1000/george-grosz-caricatures/http:%7C%7Canimationresources*org%7Cpics%7Cgrosz01-big*jpg/</a:t>
            </a:r>
            <a:endParaRPr lang="cs-CZ" dirty="0" smtClean="0"/>
          </a:p>
          <a:p>
            <a:pPr>
              <a:buFont typeface="+mj-lt"/>
              <a:buAutoNum type="arabicPeriod" startAt="17"/>
            </a:pPr>
            <a:r>
              <a:rPr lang="cs-CZ" b="1" dirty="0" smtClean="0"/>
              <a:t>Grosz – Opory společnosti: </a:t>
            </a:r>
            <a:r>
              <a:rPr lang="pt-BR" dirty="0" smtClean="0"/>
              <a:t>AUTOR NEUVEDEN. http://www.abcgallery.com [online]. [cit. 9.8.2013]. Dostupný na WWW: </a:t>
            </a:r>
            <a:r>
              <a:rPr lang="pt-BR" dirty="0" smtClean="0">
                <a:hlinkClick r:id="rId8"/>
              </a:rPr>
              <a:t>http://www.abcgallery.com/G/grosz/grosz26.html</a:t>
            </a:r>
            <a:endParaRPr lang="cs-CZ" dirty="0" smtClean="0"/>
          </a:p>
          <a:p>
            <a:pPr>
              <a:buFont typeface="+mj-lt"/>
              <a:buAutoNum type="arabicPeriod" startAt="17"/>
            </a:pPr>
            <a:r>
              <a:rPr lang="cs-CZ" b="1" dirty="0" smtClean="0"/>
              <a:t>Plakát Entartete Kunst: </a:t>
            </a:r>
            <a:r>
              <a:rPr lang="pt-BR" dirty="0" smtClean="0"/>
              <a:t>AUTOR NEUVEDEN. </a:t>
            </a:r>
            <a:r>
              <a:rPr lang="pt-BR" i="1" dirty="0" smtClean="0"/>
              <a:t>http://www.dhm.de</a:t>
            </a:r>
            <a:r>
              <a:rPr lang="pt-BR" dirty="0" smtClean="0"/>
              <a:t> [online]. [cit. 10.8.2013]. Dostupný na WWW: </a:t>
            </a:r>
            <a:r>
              <a:rPr lang="pt-BR" dirty="0" smtClean="0">
                <a:hlinkClick r:id="rId9"/>
              </a:rPr>
              <a:t>http://</a:t>
            </a:r>
            <a:r>
              <a:rPr lang="pt-BR" dirty="0" smtClean="0">
                <a:hlinkClick r:id="rId9"/>
              </a:rPr>
              <a:t>www.dhm.de/lemo/html/nazi/kunst/entartet/index.html</a:t>
            </a:r>
            <a:endParaRPr lang="cs-CZ" dirty="0" smtClean="0"/>
          </a:p>
          <a:p>
            <a:pPr>
              <a:buFont typeface="+mj-lt"/>
              <a:buAutoNum type="arabicPeriod" startAt="17"/>
            </a:pPr>
            <a:r>
              <a:rPr lang="cs-CZ" b="1" dirty="0"/>
              <a:t>Plakát Entartete Musik: </a:t>
            </a:r>
            <a:r>
              <a:rPr lang="pt-BR" dirty="0"/>
              <a:t>AUTOR NEUVEDEN. </a:t>
            </a:r>
            <a:r>
              <a:rPr lang="pt-BR" i="1" dirty="0"/>
              <a:t>http://www.dhm.de</a:t>
            </a:r>
            <a:r>
              <a:rPr lang="pt-BR" dirty="0"/>
              <a:t> [online]. [cit. 10.8.2013]. Dostupný na WWW: </a:t>
            </a:r>
            <a:r>
              <a:rPr lang="pt-BR" dirty="0">
                <a:hlinkClick r:id="rId9"/>
              </a:rPr>
              <a:t>http://www.dhm.de/lemo/html/nazi/kunst/entartet/index.html</a:t>
            </a:r>
            <a:endParaRPr lang="cs-CZ" dirty="0"/>
          </a:p>
          <a:p>
            <a:pPr>
              <a:buFont typeface="+mj-lt"/>
              <a:buAutoNum type="arabicPeriod" startAt="17"/>
            </a:pPr>
            <a:r>
              <a:rPr lang="cs-CZ" b="1" dirty="0"/>
              <a:t>Říšský ministr Dr. Goebbels na výstavě „Entartete Kunst“: </a:t>
            </a:r>
            <a:r>
              <a:rPr lang="cs-CZ" dirty="0"/>
              <a:t>AUTOR NEUVEDEN. http://commons.wikimedia.org [online]. [cit. 10.8.2013]. Dostupný pod licencí Creative Commons Attribution-Share </a:t>
            </a:r>
            <a:r>
              <a:rPr lang="cs-CZ" dirty="0" err="1"/>
              <a:t>Alike</a:t>
            </a:r>
            <a:r>
              <a:rPr lang="cs-CZ" dirty="0"/>
              <a:t> 3.0 </a:t>
            </a:r>
            <a:r>
              <a:rPr lang="cs-CZ" dirty="0" err="1"/>
              <a:t>Unported</a:t>
            </a:r>
            <a:r>
              <a:rPr lang="cs-CZ" dirty="0"/>
              <a:t> </a:t>
            </a:r>
            <a:r>
              <a:rPr lang="cs-CZ" dirty="0" err="1"/>
              <a:t>license</a:t>
            </a:r>
            <a:r>
              <a:rPr lang="cs-CZ" dirty="0"/>
              <a:t> na WWW: </a:t>
            </a:r>
            <a:r>
              <a:rPr lang="cs-CZ" dirty="0">
                <a:hlinkClick r:id="rId10"/>
              </a:rPr>
              <a:t>http://commons.wikimedia.org/wiki/File:Bundesarchiv_Bild_183-H02648,_M%C3%BCnchen,_</a:t>
            </a:r>
            <a:r>
              <a:rPr lang="cs-CZ" dirty="0" smtClean="0">
                <a:hlinkClick r:id="rId10"/>
              </a:rPr>
              <a:t>Goebbels_im_Haus_der_Deutschen_Kunst.jpg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24071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defRPr/>
            </a:pP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Tento materiál je určen k interaktivní výuce.</a:t>
            </a:r>
            <a:endParaRPr lang="cs-CZ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215275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7628</TotalTime>
  <Words>1772</Words>
  <Application>Microsoft Office PowerPoint</Application>
  <PresentationFormat>On-screen Show (4:3)</PresentationFormat>
  <Paragraphs>386</Paragraphs>
  <Slides>32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7" baseType="lpstr">
      <vt:lpstr>Arial</vt:lpstr>
      <vt:lpstr>Calibri</vt:lpstr>
      <vt:lpstr>Symbol</vt:lpstr>
      <vt:lpstr>Wingdings</vt:lpstr>
      <vt:lpstr>Default Design</vt:lpstr>
      <vt:lpstr>PowerPoint Presentation</vt:lpstr>
      <vt:lpstr>ANOTACE</vt:lpstr>
      <vt:lpstr>OPAKOVÁNÍ</vt:lpstr>
      <vt:lpstr>PowerPoint Presentation</vt:lpstr>
      <vt:lpstr>EXPRESIONISMUS IV</vt:lpstr>
      <vt:lpstr>Třetí fáze</vt:lpstr>
      <vt:lpstr>Nová věcnost</vt:lpstr>
      <vt:lpstr>Charakteristika stylu</vt:lpstr>
      <vt:lpstr>Témata</vt:lpstr>
      <vt:lpstr>Otto Dix (1891 – 1969)</vt:lpstr>
      <vt:lpstr>PowerPoint Presentation</vt:lpstr>
      <vt:lpstr>PowerPoint Presentation</vt:lpstr>
      <vt:lpstr>Velkoměsto, 1928</vt:lpstr>
      <vt:lpstr>Válka, 1929-1932</vt:lpstr>
      <vt:lpstr>Max Beckmann (1884 –1950)</vt:lpstr>
      <vt:lpstr>PowerPoint Presentation</vt:lpstr>
      <vt:lpstr>PowerPoint Presentation</vt:lpstr>
      <vt:lpstr>PowerPoint Presentation</vt:lpstr>
      <vt:lpstr>Georg Grosz (1893 – 1959)</vt:lpstr>
      <vt:lpstr>PowerPoint Presentation</vt:lpstr>
      <vt:lpstr>1921 – album "Gott mit uns" (Bůh s námi)</vt:lpstr>
      <vt:lpstr>PowerPoint Presentation</vt:lpstr>
      <vt:lpstr>Krása (Ecce Homo), 1919</vt:lpstr>
      <vt:lpstr>PowerPoint Presentation</vt:lpstr>
      <vt:lpstr>PowerPoint Presentation</vt:lpstr>
      <vt:lpstr>Zvrhlé umění</vt:lpstr>
      <vt:lpstr>PowerPoint Presentation</vt:lpstr>
      <vt:lpstr>PowerPoint Presentation</vt:lpstr>
      <vt:lpstr>PowerPoint Presentation</vt:lpstr>
      <vt:lpstr>Citace:</vt:lpstr>
      <vt:lpstr>Citace:</vt:lpstr>
      <vt:lpstr>Tento materiál je určen k interaktivní výuce.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EXPRESIONISMUS</dc:title>
  <dc:creator>Marcela Jelínková</dc:creator>
  <cp:lastModifiedBy>Marcela Jelínková</cp:lastModifiedBy>
  <cp:revision>101</cp:revision>
  <dcterms:created xsi:type="dcterms:W3CDTF">2013-07-31T10:59:14Z</dcterms:created>
  <dcterms:modified xsi:type="dcterms:W3CDTF">2013-09-26T17:41:39Z</dcterms:modified>
</cp:coreProperties>
</file>