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3" r:id="rId1"/>
    <p:sldMasterId id="2147483685" r:id="rId2"/>
  </p:sldMasterIdLst>
  <p:notesMasterIdLst>
    <p:notesMasterId r:id="rId34"/>
  </p:notesMasterIdLst>
  <p:sldIdLst>
    <p:sldId id="299" r:id="rId3"/>
    <p:sldId id="300" r:id="rId4"/>
    <p:sldId id="301" r:id="rId5"/>
    <p:sldId id="302" r:id="rId6"/>
    <p:sldId id="303" r:id="rId7"/>
    <p:sldId id="304" r:id="rId8"/>
    <p:sldId id="305" r:id="rId9"/>
    <p:sldId id="306" r:id="rId10"/>
    <p:sldId id="307" r:id="rId11"/>
    <p:sldId id="309" r:id="rId12"/>
    <p:sldId id="310" r:id="rId13"/>
    <p:sldId id="311" r:id="rId14"/>
    <p:sldId id="312" r:id="rId15"/>
    <p:sldId id="315" r:id="rId16"/>
    <p:sldId id="316" r:id="rId17"/>
    <p:sldId id="318" r:id="rId18"/>
    <p:sldId id="319" r:id="rId19"/>
    <p:sldId id="321" r:id="rId20"/>
    <p:sldId id="322" r:id="rId21"/>
    <p:sldId id="326" r:id="rId22"/>
    <p:sldId id="329" r:id="rId23"/>
    <p:sldId id="333" r:id="rId24"/>
    <p:sldId id="334" r:id="rId25"/>
    <p:sldId id="335" r:id="rId26"/>
    <p:sldId id="336" r:id="rId27"/>
    <p:sldId id="337" r:id="rId28"/>
    <p:sldId id="338" r:id="rId29"/>
    <p:sldId id="339" r:id="rId30"/>
    <p:sldId id="340" r:id="rId31"/>
    <p:sldId id="341" r:id="rId32"/>
    <p:sldId id="343" r:id="rId3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5AE3A2B1-5778-45D9-8FBD-D6D482AFEFAD}">
          <p14:sldIdLst>
            <p14:sldId id="299"/>
            <p14:sldId id="300"/>
            <p14:sldId id="301"/>
            <p14:sldId id="302"/>
            <p14:sldId id="303"/>
            <p14:sldId id="304"/>
            <p14:sldId id="305"/>
            <p14:sldId id="306"/>
            <p14:sldId id="307"/>
            <p14:sldId id="309"/>
            <p14:sldId id="310"/>
            <p14:sldId id="311"/>
            <p14:sldId id="312"/>
            <p14:sldId id="315"/>
            <p14:sldId id="316"/>
            <p14:sldId id="318"/>
            <p14:sldId id="319"/>
            <p14:sldId id="321"/>
            <p14:sldId id="322"/>
            <p14:sldId id="326"/>
            <p14:sldId id="329"/>
            <p14:sldId id="333"/>
            <p14:sldId id="334"/>
            <p14:sldId id="335"/>
            <p14:sldId id="336"/>
            <p14:sldId id="337"/>
            <p14:sldId id="338"/>
            <p14:sldId id="339"/>
            <p14:sldId id="340"/>
            <p14:sldId id="341"/>
            <p14:sldId id="343"/>
          </p14:sldIdLst>
        </p14:section>
        <p14:section name="Untitled Section" id="{C9992549-D9F7-4B79-9622-028729D1C54B}">
          <p14:sldIdLst/>
        </p14:section>
      </p14:sectionLst>
    </p:ext>
    <p:ext uri="{EFAFB233-063F-42B5-8137-9DF3F51BA10A}">
      <p15:sldGuideLst xmlns:p15="http://schemas.microsoft.com/office/powerpoint/2012/main">
        <p15:guide id="1" orient="horz" pos="2183" userDrawn="1">
          <p15:clr>
            <a:srgbClr val="A4A3A4"/>
          </p15:clr>
        </p15:guide>
        <p15:guide id="2" pos="288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86E57F"/>
    <a:srgbClr val="FF0066"/>
    <a:srgbClr val="FF4791"/>
    <a:srgbClr val="7BDE60"/>
    <a:srgbClr val="00EE6C"/>
    <a:srgbClr val="7DED77"/>
    <a:srgbClr val="FFFF6D"/>
    <a:srgbClr val="FF99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013" autoAdjust="0"/>
    <p:restoredTop sz="94630" autoAdjust="0"/>
  </p:normalViewPr>
  <p:slideViewPr>
    <p:cSldViewPr snapToGrid="0" showGuides="1">
      <p:cViewPr varScale="1">
        <p:scale>
          <a:sx n="67" d="100"/>
          <a:sy n="67" d="100"/>
        </p:scale>
        <p:origin x="1374" y="60"/>
      </p:cViewPr>
      <p:guideLst>
        <p:guide orient="horz" pos="2183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34" Type="http://schemas.openxmlformats.org/officeDocument/2006/relationships/notesMaster" Target="notesMasters/notesMaster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theme" Target="theme/theme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viewProps" Target="view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ABBD2F3-9452-4FB1-B535-4CE8D606C0D5}" type="datetimeFigureOut">
              <a:rPr lang="cs-CZ" smtClean="0"/>
              <a:t>10. 12. 2013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7B104A2-6F40-4695-AF79-BED73621AD8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548032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945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946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C5D606B9-B0C1-4765-907A-920486047A83}" type="slidenum">
              <a:rPr lang="cs-CZ" sz="1200" smtClean="0">
                <a:solidFill>
                  <a:srgbClr val="000000"/>
                </a:solidFill>
              </a:rPr>
              <a:pPr/>
              <a:t>1</a:t>
            </a:fld>
            <a:endParaRPr lang="cs-CZ" sz="1200" smtClean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97597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150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2150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8CBBA970-510A-49EA-B82F-B46EE7173D99}" type="slidenum">
              <a:rPr lang="cs-CZ" sz="1200" smtClean="0">
                <a:solidFill>
                  <a:srgbClr val="000000"/>
                </a:solidFill>
              </a:rPr>
              <a:pPr/>
              <a:t>2</a:t>
            </a:fld>
            <a:endParaRPr lang="cs-CZ" sz="1200" smtClean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6792374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457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2458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F49B8529-F7EB-4FE7-A737-85CCCE127E3D}" type="slidenum">
              <a:rPr lang="cs-CZ" sz="1200" smtClean="0">
                <a:solidFill>
                  <a:prstClr val="black"/>
                </a:solidFill>
              </a:rPr>
              <a:pPr/>
              <a:t>4</a:t>
            </a:fld>
            <a:endParaRPr lang="cs-CZ" sz="1200" smtClean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394167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662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cs-CZ" b="1" u="sng" smtClean="0"/>
              <a:t>Topičův salon </a:t>
            </a:r>
            <a:r>
              <a:rPr lang="cs-CZ" smtClean="0"/>
              <a:t>- jméno má po někdejším nakladateli Františku Topičovi. V budově postupně sídlilo nakladatelství, knihkupectví a galerie. V proslulém Topičově salonu, založeném roku 1894, se prodávaly originály obrazů, plastik i předmětů užitého umění.</a:t>
            </a:r>
          </a:p>
        </p:txBody>
      </p:sp>
      <p:sp>
        <p:nvSpPr>
          <p:cNvPr id="2662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1859CD7B-F0F7-4665-B689-7B4CD1AE7D66}" type="slidenum">
              <a:rPr lang="cs-CZ" sz="1200" smtClean="0">
                <a:solidFill>
                  <a:prstClr val="black"/>
                </a:solidFill>
              </a:rPr>
              <a:pPr/>
              <a:t>5</a:t>
            </a:fld>
            <a:endParaRPr lang="cs-CZ" sz="1200" smtClean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3879505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867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2867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0755D5ED-E0DA-4D93-B43C-7E22A69CB9FB}" type="slidenum">
              <a:rPr lang="cs-CZ" sz="1200" smtClean="0">
                <a:solidFill>
                  <a:prstClr val="black"/>
                </a:solidFill>
              </a:rPr>
              <a:pPr/>
              <a:t>6</a:t>
            </a:fld>
            <a:endParaRPr lang="cs-CZ" sz="1200" smtClean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7347389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072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cs-CZ" smtClean="0"/>
              <a:t>Námět autoportrétu či podobizny souvisí s dobově charakteristickým postupem umělcovy introspekce (sebezpytování) a s typicky českým psychologizováním. Filla na obraze s uvolněným, expresivním rukopisem rozehrál škálu modrých, zelených a hnědých tónů a umožnil tak divákovi oddat se zrakovému vjemu a ocenit význam barvy jako základního prostředku malířského vyjádření. Pozornost diváka se soustřeďuje na obličej.</a:t>
            </a:r>
          </a:p>
        </p:txBody>
      </p:sp>
      <p:sp>
        <p:nvSpPr>
          <p:cNvPr id="3072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63E39B6C-14A5-4DE3-BD9D-44B84F90E948}" type="slidenum">
              <a:rPr lang="cs-CZ" sz="1200" smtClean="0">
                <a:solidFill>
                  <a:prstClr val="black"/>
                </a:solidFill>
              </a:rPr>
              <a:pPr/>
              <a:t>7</a:t>
            </a:fld>
            <a:endParaRPr lang="cs-CZ" sz="1200" smtClean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7416126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F910DDBF-9581-45C2-9644-049C62C9922B}" type="slidenum">
              <a:rPr lang="cs-CZ" sz="1200" smtClean="0">
                <a:solidFill>
                  <a:prstClr val="black"/>
                </a:solidFill>
              </a:rPr>
              <a:pPr/>
              <a:t>11</a:t>
            </a:fld>
            <a:endParaRPr lang="cs-CZ" sz="1200" smtClean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6540341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7928255-25D2-414F-8656-93E7046931AE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54218273"/>
      </p:ext>
    </p:extLst>
  </p:cSld>
  <p:clrMapOvr>
    <a:masterClrMapping/>
  </p:clrMapOvr>
  <p:transition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showMasterPhAnim="0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1">
                <a:solidFill>
                  <a:srgbClr val="FF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5987008" cy="4525963"/>
          </a:xfrm>
        </p:spPr>
        <p:txBody>
          <a:bodyPr/>
          <a:lstStyle>
            <a:lvl1pPr marL="342900" indent="-342900">
              <a:buClr>
                <a:srgbClr val="FFFF00"/>
              </a:buClr>
              <a:buSzPct val="120000"/>
              <a:buFont typeface="Arial" panose="020B0604020202020204" pitchFamily="34" charset="0"/>
              <a:buChar char="•"/>
              <a:defRPr sz="28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  <a:lvl2pPr marL="742950" indent="-285750">
              <a:buClr>
                <a:srgbClr val="FFFF00"/>
              </a:buClr>
              <a:buSzPct val="120000"/>
              <a:buFont typeface="Calibri" panose="020F0502020204030204" pitchFamily="34" charset="0"/>
              <a:buChar char="‒"/>
              <a:defRPr sz="24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2pPr>
            <a:lvl3pPr marL="1143000" indent="-228600">
              <a:buClr>
                <a:srgbClr val="FFFF00"/>
              </a:buClr>
              <a:buSzPct val="120000"/>
              <a:buFont typeface="Calibri" panose="020F0502020204030204" pitchFamily="34" charset="0"/>
              <a:buChar char="‒"/>
              <a:defRPr sz="20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3pPr>
            <a:lvl4pPr marL="1600200" indent="-228600">
              <a:buClr>
                <a:srgbClr val="FFFF00"/>
              </a:buClr>
              <a:buSzPct val="120000"/>
              <a:buFont typeface="Arial" panose="020B0604020202020204" pitchFamily="34" charset="0"/>
              <a:buChar char="•"/>
              <a:defRPr sz="18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4pPr>
            <a:lvl5pPr marL="2057400" indent="-228600">
              <a:buClr>
                <a:srgbClr val="FFFF00"/>
              </a:buClr>
              <a:buSzPct val="120000"/>
              <a:buFont typeface="Arial" panose="020B0604020202020204" pitchFamily="34" charset="0"/>
              <a:buChar char="•"/>
              <a:defRPr sz="18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5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338FE4-6B7F-452E-9C97-F9D5860ACD23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43715952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57BBF14-12B2-4DD8-A050-80E926A98910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2442901"/>
      </p:ext>
    </p:extLst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showMasterPhAnim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Klepnutím lze upravit styl předlohy nadpisů.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7BAC1E-5D74-4D6B-9F57-C1B3481BBD29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95642498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CCB1B5B-95C3-4D0A-A4EF-6534D9FD52C5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10725804"/>
      </p:ext>
    </p:extLst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400" b="1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cs-CZ" dirty="0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AB3329A-081B-4F64-8AEE-1524A5731F77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95743396"/>
      </p:ext>
    </p:extLst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25F7CEF-3E03-4CBB-8EB2-B86DA9461B5B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59755171"/>
      </p:ext>
    </p:extLst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3EDCD38-1888-4FD8-8812-EF5FCAB83329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14605112"/>
      </p:ext>
    </p:extLst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A67FF92-543E-4C06-8395-FEA3225E1025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21354223"/>
      </p:ext>
    </p:extLst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D720442-A021-46F4-A0F3-03A73992F862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11462033"/>
      </p:ext>
    </p:extLst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ACE0388-21E0-4543-B79B-8AFD8F6E25AD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77136407"/>
      </p:ext>
    </p:extLst>
  </p:cSld>
  <p:clrMapOvr>
    <a:masterClrMapping/>
  </p:clrMapOvr>
  <p:transition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7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eaLnBrk="0" hangingPunct="0"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29AB88D0-AF0C-4327-9DB8-1E7435C4CF6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3223986"/>
      </p:ext>
    </p:extLst>
  </p:cSld>
  <p:clrMapOvr>
    <a:masterClrMapping/>
  </p:clrMapOvr>
  <p:transition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showMasterPhAnim="0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lvl1pPr marL="342900" indent="-342900">
              <a:buClr>
                <a:srgbClr val="FFFF00"/>
              </a:buClr>
              <a:buSzPct val="120000"/>
              <a:buFont typeface="Arial" panose="020B0604020202020204" pitchFamily="34" charset="0"/>
              <a:buChar char="•"/>
              <a:defRPr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  <a:lvl2pPr marL="742950" indent="-285750">
              <a:buClr>
                <a:srgbClr val="FFFF00"/>
              </a:buClr>
              <a:buSzPct val="120000"/>
              <a:buFont typeface="Calibri" panose="020F0502020204030204" pitchFamily="34" charset="0"/>
              <a:buChar char="‒"/>
              <a:defRPr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2pPr>
            <a:lvl3pPr>
              <a:defRPr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3pPr>
            <a:lvl4pPr>
              <a:defRPr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4pPr>
            <a:lvl5pPr>
              <a:defRPr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5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eaLnBrk="0" hangingPunct="0"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D5488CEE-CFF8-45B0-9318-E2F1FB17D6D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75698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showMasterPhAnim="0" type="obj" preserve="1">
  <p:cSld name="Citac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122"/>
            <a:ext cx="8229600" cy="672035"/>
          </a:xfrm>
        </p:spPr>
        <p:txBody>
          <a:bodyPr/>
          <a:lstStyle>
            <a:lvl1pPr>
              <a:defRPr sz="36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lang="en-US" smtClean="0"/>
              <a:t>Click to edit Master title style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68941" y="1021976"/>
            <a:ext cx="8638391" cy="5699499"/>
          </a:xfrm>
          <a:solidFill>
            <a:schemeClr val="bg1"/>
          </a:solidFill>
          <a:ln w="38100">
            <a:solidFill>
              <a:srgbClr val="FFFF00"/>
            </a:solidFill>
          </a:ln>
        </p:spPr>
        <p:txBody>
          <a:bodyPr/>
          <a:lstStyle>
            <a:lvl1pPr>
              <a:buFont typeface="+mj-lt"/>
              <a:buAutoNum type="arabicPeriod"/>
              <a:defRPr sz="1000" b="0">
                <a:solidFill>
                  <a:schemeClr val="tx1"/>
                </a:solidFill>
              </a:defRPr>
            </a:lvl1pPr>
            <a:lvl2pPr>
              <a:buFont typeface="+mj-lt"/>
              <a:buAutoNum type="arabicPeriod"/>
              <a:defRPr sz="1000" b="0"/>
            </a:lvl2pPr>
            <a:lvl3pPr>
              <a:buFont typeface="+mj-lt"/>
              <a:buAutoNum type="arabicPeriod"/>
              <a:defRPr sz="1000" b="0"/>
            </a:lvl3pPr>
            <a:lvl4pPr>
              <a:buFont typeface="+mj-lt"/>
              <a:buAutoNum type="arabicPeriod"/>
              <a:defRPr sz="1000" b="0"/>
            </a:lvl4pPr>
            <a:lvl5pPr>
              <a:buFont typeface="+mj-lt"/>
              <a:buAutoNum type="arabicPeriod"/>
              <a:defRPr sz="1000" b="0"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eaLnBrk="0" hangingPunct="0"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6377C1D4-82B8-478C-877A-B8E2D9A5300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4541922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2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eaLnBrk="0" hangingPunct="0"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B6160FF9-A751-4A76-B374-E6F79E02174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8508232"/>
      </p:ext>
    </p:extLst>
  </p:cSld>
  <p:clrMapOvr>
    <a:masterClrMapping/>
  </p:clrMapOvr>
  <p:transition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showMasterPhAnim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Klepnutím lze upravit styl předlohy nadpisů.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2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2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eaLnBrk="0" hangingPunct="0"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2F426A5B-19F6-47D0-8400-83A558655C8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78301279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eaLnBrk="0" hangingPunct="0"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637C4FE3-1959-4D8E-BCAE-3EAF7E890D1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69368386"/>
      </p:ext>
    </p:extLst>
  </p:cSld>
  <p:clrMapOvr>
    <a:masterClrMapping/>
  </p:clrMapOvr>
  <p:transition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showMasterPhAnim="0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800" b="1">
                <a:solidFill>
                  <a:srgbClr val="FF4791"/>
                </a:solidFill>
                <a:effectLst>
                  <a:glow rad="139700">
                    <a:schemeClr val="accent2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cs-CZ" dirty="0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eaLnBrk="0" hangingPunct="0"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917E64EF-E41F-4D75-97CE-D7EA3470683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4532711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eaLnBrk="0" hangingPunct="0"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7D6890E8-DF2D-4850-A553-A9502E141EF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65607365"/>
      </p:ext>
    </p:extLst>
  </p:cSld>
  <p:clrMapOvr>
    <a:masterClrMapping/>
  </p:clrMapOvr>
  <p:transition/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2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35102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eaLnBrk="0" hangingPunct="0"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34810B36-D58A-4708-A7CC-BF1ACC6E08B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1631589"/>
      </p:ext>
    </p:extLst>
  </p:cSld>
  <p:clrMapOvr>
    <a:masterClrMapping/>
  </p:clrMapOvr>
  <p:transition/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eaLnBrk="0" hangingPunct="0"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FD6EE1BA-CA9A-4047-8CD0-87FF80ACD2A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6439976"/>
      </p:ext>
    </p:extLst>
  </p:cSld>
  <p:clrMapOvr>
    <a:masterClrMapping/>
  </p:clrMapOvr>
  <p:transition/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eaLnBrk="0" hangingPunct="0"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BB65B48E-4A49-44B2-B316-25488FDE7AC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11433855"/>
      </p:ext>
    </p:extLst>
  </p:cSld>
  <p:clrMapOvr>
    <a:masterClrMapping/>
  </p:clrMapOvr>
  <p:transition/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0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0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eaLnBrk="0" hangingPunct="0"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53AD26AD-8627-4B3D-8862-9A101094A85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5482568"/>
      </p:ext>
    </p:extLst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0066FF"/>
            </a:gs>
            <a:gs pos="11000">
              <a:srgbClr val="0066FF"/>
            </a:gs>
            <a:gs pos="11000">
              <a:srgbClr val="0066FF"/>
            </a:gs>
            <a:gs pos="100000">
              <a:srgbClr val="FF0066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Click to edit Master text styles</a:t>
            </a:r>
          </a:p>
          <a:p>
            <a:pPr lvl="1"/>
            <a:r>
              <a:rPr lang="cs-CZ" smtClean="0"/>
              <a:t>Second level</a:t>
            </a:r>
          </a:p>
          <a:p>
            <a:pPr lvl="2"/>
            <a:r>
              <a:rPr lang="cs-CZ" smtClean="0"/>
              <a:t>Third level</a:t>
            </a:r>
          </a:p>
          <a:p>
            <a:pPr lvl="3"/>
            <a:r>
              <a:rPr lang="cs-CZ" smtClean="0"/>
              <a:t>Fourth level</a:t>
            </a:r>
          </a:p>
          <a:p>
            <a:pPr lvl="4"/>
            <a:r>
              <a:rPr lang="cs-CZ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400">
                <a:latin typeface="Arial" charset="0"/>
                <a:cs typeface="+mn-cs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defRPr sz="1400">
                <a:latin typeface="Arial" charset="0"/>
                <a:cs typeface="+mn-cs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768A53BA-CF11-4CCD-8861-5A8ECF05D0EC}" type="slidenum">
              <a:rPr lang="cs-CZ">
                <a:solidFill>
                  <a:srgbClr val="000000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srgbClr val="000000"/>
              </a:solidFill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217699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75" r:id="rId2"/>
    <p:sldLayoutId id="2147483676" r:id="rId3"/>
    <p:sldLayoutId id="2147483677" r:id="rId4"/>
    <p:sldLayoutId id="2147483678" r:id="rId5"/>
    <p:sldLayoutId id="2147483679" r:id="rId6"/>
    <p:sldLayoutId id="2147483680" r:id="rId7"/>
    <p:sldLayoutId id="2147483681" r:id="rId8"/>
    <p:sldLayoutId id="2147483682" r:id="rId9"/>
    <p:sldLayoutId id="2147483683" r:id="rId10"/>
    <p:sldLayoutId id="2147483684" r:id="rId11"/>
  </p:sldLayoutIdLst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6" grpId="0"/>
      <p:bldP spid="1027" grpId="0" build="p">
        <p:tmplLst>
          <p:tmpl lvl="1">
            <p:tnLst>
              <p:par>
                <p:cTn presetID="10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1027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1027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1027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1027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1027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rgbClr val="FFFF00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rgbClr val="FFFF00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rgbClr val="FFFF00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rgbClr val="FFFF00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rgbClr val="FFFF00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 b="1">
          <a:solidFill>
            <a:schemeClr val="bg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 b="1">
          <a:solidFill>
            <a:schemeClr val="bg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 b="1">
          <a:solidFill>
            <a:schemeClr val="bg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 b="1">
          <a:solidFill>
            <a:schemeClr val="bg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 b="1">
          <a:solidFill>
            <a:schemeClr val="bg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0066FF"/>
            </a:gs>
            <a:gs pos="11000">
              <a:srgbClr val="0066FF"/>
            </a:gs>
            <a:gs pos="11000">
              <a:srgbClr val="0066FF"/>
            </a:gs>
            <a:gs pos="100000">
              <a:srgbClr val="FF0066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Click to edit Master text styles</a:t>
            </a:r>
          </a:p>
          <a:p>
            <a:pPr lvl="1"/>
            <a:r>
              <a:rPr lang="cs-CZ" smtClean="0"/>
              <a:t>Second level</a:t>
            </a:r>
          </a:p>
          <a:p>
            <a:pPr lvl="2"/>
            <a:r>
              <a:rPr lang="cs-CZ" smtClean="0"/>
              <a:t>Third level</a:t>
            </a:r>
          </a:p>
          <a:p>
            <a:pPr lvl="3"/>
            <a:r>
              <a:rPr lang="cs-CZ" smtClean="0"/>
              <a:t>Fourth level</a:t>
            </a:r>
          </a:p>
          <a:p>
            <a:pPr lvl="4"/>
            <a:r>
              <a:rPr lang="cs-CZ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400">
                <a:solidFill>
                  <a:srgbClr val="000000"/>
                </a:solidFill>
                <a:latin typeface="Arial" charset="0"/>
                <a:cs typeface="+mn-cs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defRPr sz="1400">
                <a:solidFill>
                  <a:srgbClr val="000000"/>
                </a:solidFill>
                <a:latin typeface="Arial" charset="0"/>
                <a:cs typeface="+mn-cs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400">
                <a:solidFill>
                  <a:srgbClr val="000000"/>
                </a:solidFill>
                <a:latin typeface="Arial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04D234B3-A292-4C5B-A77D-76786660AA54}" type="slidenum">
              <a:rPr lang="cs-CZ"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041647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  <p:sldLayoutId id="2147483687" r:id="rId2"/>
    <p:sldLayoutId id="2147483688" r:id="rId3"/>
    <p:sldLayoutId id="2147483689" r:id="rId4"/>
    <p:sldLayoutId id="2147483690" r:id="rId5"/>
    <p:sldLayoutId id="2147483691" r:id="rId6"/>
    <p:sldLayoutId id="2147483692" r:id="rId7"/>
    <p:sldLayoutId id="2147483693" r:id="rId8"/>
    <p:sldLayoutId id="2147483694" r:id="rId9"/>
    <p:sldLayoutId id="2147483695" r:id="rId10"/>
    <p:sldLayoutId id="2147483696" r:id="rId11"/>
    <p:sldLayoutId id="2147483697" r:id="rId12"/>
  </p:sldLayoutIdLst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6" grpId="0"/>
      <p:bldP spid="1027" grpId="0" build="p">
        <p:tmplLst>
          <p:tmpl lvl="1">
            <p:tnLst>
              <p:par>
                <p:cTn presetID="10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1027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1027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1027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1027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1027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rgbClr val="FFFF00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rgbClr val="FFFF00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rgbClr val="FFFF00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rgbClr val="FFFF00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rgbClr val="FFFF00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 b="1">
          <a:solidFill>
            <a:schemeClr val="bg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 b="1">
          <a:solidFill>
            <a:schemeClr val="bg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 b="1">
          <a:solidFill>
            <a:schemeClr val="bg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 b="1">
          <a:solidFill>
            <a:schemeClr val="bg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 b="1">
          <a:solidFill>
            <a:schemeClr val="bg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slide" Target="slide23.xml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1.png"/><Relationship Id="rId4" Type="http://schemas.openxmlformats.org/officeDocument/2006/relationships/image" Target="../media/image20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5.png"/><Relationship Id="rId4" Type="http://schemas.openxmlformats.org/officeDocument/2006/relationships/image" Target="../media/image24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6.xml"/><Relationship Id="rId4" Type="http://schemas.openxmlformats.org/officeDocument/2006/relationships/slide" Target="slide16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emf"/><Relationship Id="rId1" Type="http://schemas.openxmlformats.org/officeDocument/2006/relationships/slideLayout" Target="../slideLayouts/slideLayout19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hyperlink" Target="http://www.college.columbia.edu/core/content/reader-dostoevsky-emil-filla-1907" TargetMode="External"/><Relationship Id="rId13" Type="http://schemas.openxmlformats.org/officeDocument/2006/relationships/hyperlink" Target="http://commons.wikimedia.org/wiki/File:Z%C3%A1ti%C5%A1%C3%AD1909.jpg" TargetMode="External"/><Relationship Id="rId3" Type="http://schemas.openxmlformats.org/officeDocument/2006/relationships/hyperlink" Target="http://zpravy.tiscali.cz/v-praze-horela-strecha-domu-na-narodni-tride-evakuovano-10-osob-210721" TargetMode="External"/><Relationship Id="rId7" Type="http://schemas.openxmlformats.org/officeDocument/2006/relationships/hyperlink" Target="http://www.flickr.com/photos/calypsospots/3206974198/sizes/o/in/photostream/" TargetMode="External"/><Relationship Id="rId12" Type="http://schemas.openxmlformats.org/officeDocument/2006/relationships/hyperlink" Target="http://artetmusiquekrakatit.blogspot.cz/2010/05/bohumil-kubista.html" TargetMode="External"/><Relationship Id="rId2" Type="http://schemas.openxmlformats.org/officeDocument/2006/relationships/hyperlink" Target="http://cs.wikipedia.org/wiki/Soubor:Praha_Manes.jpg" TargetMode="External"/><Relationship Id="rId1" Type="http://schemas.openxmlformats.org/officeDocument/2006/relationships/slideLayout" Target="../slideLayouts/slideLayout14.xml"/><Relationship Id="rId6" Type="http://schemas.openxmlformats.org/officeDocument/2006/relationships/hyperlink" Target="http://sbirky.cmvu.cz/index.php?request=show_detail&amp;param=189&amp;hl=cs&amp;lr=lang_cs&amp;as_sitesearch=cmvu.cz&amp;q=&amp;qsf_where=on&amp;sf_queryLine=...+hledej" TargetMode="External"/><Relationship Id="rId11" Type="http://schemas.openxmlformats.org/officeDocument/2006/relationships/hyperlink" Target="http://www.flickr.com/photos/44893811@N05/5493169098/sizes/o/in/photostream/" TargetMode="External"/><Relationship Id="rId5" Type="http://schemas.openxmlformats.org/officeDocument/2006/relationships/hyperlink" Target="http://www.artmagazin.eu/galerie-vytvarniku/emil-filla-zatisi-s-rybou-a-ananasem.htm" TargetMode="External"/><Relationship Id="rId15" Type="http://schemas.openxmlformats.org/officeDocument/2006/relationships/hyperlink" Target="http://cs.wikipedia.org/wiki/Soubor:Antonin_Prochazka_1932.png" TargetMode="External"/><Relationship Id="rId10" Type="http://schemas.openxmlformats.org/officeDocument/2006/relationships/hyperlink" Target="http://commons.wikimedia.org/wiki/File:Bohumil_Kubista_1911.png" TargetMode="External"/><Relationship Id="rId4" Type="http://schemas.openxmlformats.org/officeDocument/2006/relationships/hyperlink" Target="http://www.ceskatelevize.cz/ct24/regiony/220522-na-narodni-tride-horel-topicuv-dum-galerii-s-obrazy-plameny-nezasahly/" TargetMode="External"/><Relationship Id="rId9" Type="http://schemas.openxmlformats.org/officeDocument/2006/relationships/hyperlink" Target="http://www.flickr.com/photos/calypsospots/sets/72157623890553304/detail/" TargetMode="External"/><Relationship Id="rId14" Type="http://schemas.openxmlformats.org/officeDocument/2006/relationships/hyperlink" Target="http://commons.wikimedia.org/wiki/File:Vzk%C5%99%C3%AD%C5%A1en%C3%AD_Lazara.jpg" TargetMode="External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hyperlink" Target="http://www.ogl.cz/stale-ceske.php" TargetMode="External"/><Relationship Id="rId3" Type="http://schemas.openxmlformats.org/officeDocument/2006/relationships/hyperlink" Target="http://www.flickr.com/photos/calypsospots/sets/72157614622168963/detail/" TargetMode="External"/><Relationship Id="rId7" Type="http://schemas.openxmlformats.org/officeDocument/2006/relationships/hyperlink" Target="http://www.galerie-narodni.cz/cs/predmet/4495-detail/" TargetMode="External"/><Relationship Id="rId2" Type="http://schemas.openxmlformats.org/officeDocument/2006/relationships/hyperlink" Target="http://encyklopedie.brna.cz/home-mmb/?acc=profil_osobnosti&amp;load=1756" TargetMode="External"/><Relationship Id="rId1" Type="http://schemas.openxmlformats.org/officeDocument/2006/relationships/slideLayout" Target="../slideLayouts/slideLayout14.xml"/><Relationship Id="rId6" Type="http://schemas.openxmlformats.org/officeDocument/2006/relationships/hyperlink" Target="http://www.galerie-narodni.cz/cs/predmet/4423-detail/" TargetMode="External"/><Relationship Id="rId11" Type="http://schemas.openxmlformats.org/officeDocument/2006/relationships/hyperlink" Target="http://commons.wikimedia.org/wiki/File:Trinidad_El_Greco2.jpg?uselang=cs" TargetMode="External"/><Relationship Id="rId5" Type="http://schemas.openxmlformats.org/officeDocument/2006/relationships/hyperlink" Target="http://www.galerie-narodni.cz/cs/predmet/2861-detail/" TargetMode="External"/><Relationship Id="rId10" Type="http://schemas.openxmlformats.org/officeDocument/2006/relationships/hyperlink" Target="http://cs.wikipedia.org/wiki/Soubor:El_Greco,_The_Vision_of_Saint_John_(1608-1614).jpg" TargetMode="External"/><Relationship Id="rId4" Type="http://schemas.openxmlformats.org/officeDocument/2006/relationships/hyperlink" Target="http://www.creativoas.cz/autori/5-vincenc-benes/" TargetMode="External"/><Relationship Id="rId9" Type="http://schemas.openxmlformats.org/officeDocument/2006/relationships/hyperlink" Target="http://www.webumenia.sk/web/guest/search/-/simpleSearch/query=au:%22Willi+Nowak%22" TargetMode="Externa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614363" y="2816225"/>
          <a:ext cx="8137525" cy="296703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1088"/>
                <a:gridCol w="6196437"/>
              </a:tblGrid>
              <a:tr h="86385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sz="1800" dirty="0"/>
                    </a:p>
                  </a:txBody>
                  <a:tcPr marL="91447" marR="91447" marT="45709" marB="45709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marL="91447" marR="91447" marT="45709" marB="45709" anchor="ctr"/>
                </a:tc>
              </a:tr>
              <a:tr h="365767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9" marB="45709"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Mgr. Marcela Jelínková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9" marB="45709" anchor="ctr"/>
                </a:tc>
              </a:tr>
              <a:tr h="64011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9" marB="45709"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VY_32_INOVACE_05C_05_Expresionismus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V (</a:t>
                      </a: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Česko)</a:t>
                      </a:r>
                    </a:p>
                  </a:txBody>
                  <a:tcPr marL="91447" marR="91447" marT="45709" marB="45709" anchor="ctr"/>
                </a:tc>
              </a:tr>
              <a:tr h="365767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9" marB="45709"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Historie umění 20. století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9" marB="45709" anchor="ctr"/>
                </a:tc>
              </a:tr>
              <a:tr h="365767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9" marB="45709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9" marB="45709" anchor="ctr"/>
                </a:tc>
              </a:tr>
              <a:tr h="365767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9" marB="45709"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12.08.2013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9" marB="45709" anchor="ctr"/>
                </a:tc>
              </a:tr>
            </a:tbl>
          </a:graphicData>
        </a:graphic>
      </p:graphicFrame>
      <p:pic>
        <p:nvPicPr>
          <p:cNvPr id="18457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613" y="908050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8458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250" y="2927350"/>
            <a:ext cx="649288" cy="646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90203167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1"/>
          <p:cNvSpPr>
            <a:spLocks noGrp="1"/>
          </p:cNvSpPr>
          <p:nvPr>
            <p:ph type="title"/>
          </p:nvPr>
        </p:nvSpPr>
        <p:spPr>
          <a:xfrm>
            <a:off x="673100" y="188913"/>
            <a:ext cx="7508875" cy="863600"/>
          </a:xfrm>
        </p:spPr>
        <p:txBody>
          <a:bodyPr/>
          <a:lstStyle/>
          <a:p>
            <a:pPr>
              <a:defRPr/>
            </a:pPr>
            <a:r>
              <a:rPr lang="cs-CZ" sz="3600" dirty="0" smtClean="0">
                <a:solidFill>
                  <a:srgbClr val="FFFF00"/>
                </a:solidFill>
                <a:latin typeface="Calibri" panose="020F0502020204030204" pitchFamily="34" charset="0"/>
              </a:rPr>
              <a:t>ANOTACE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30213" y="1052513"/>
            <a:ext cx="8462962" cy="5256212"/>
          </a:xfrm>
        </p:spPr>
        <p:txBody>
          <a:bodyPr>
            <a:noAutofit/>
          </a:bodyPr>
          <a:lstStyle/>
          <a:p>
            <a:pPr marL="0" indent="0">
              <a:lnSpc>
                <a:spcPct val="120000"/>
              </a:lnSpc>
              <a:buFont typeface="Wingdings" panose="05000000000000000000" pitchFamily="2" charset="2"/>
              <a:buNone/>
              <a:defRPr/>
            </a:pPr>
            <a:r>
              <a:rPr lang="cs-CZ" sz="1300" dirty="0">
                <a:cs typeface="Arial" panose="020B0604020202020204" pitchFamily="34" charset="0"/>
              </a:rPr>
              <a:t>Prezentace je </a:t>
            </a:r>
            <a:r>
              <a:rPr lang="cs-CZ" sz="1300" dirty="0" smtClean="0">
                <a:cs typeface="Arial" panose="020B0604020202020204" pitchFamily="34" charset="0"/>
              </a:rPr>
              <a:t>určena </a:t>
            </a:r>
            <a:r>
              <a:rPr lang="cs-CZ" sz="1300" dirty="0">
                <a:cs typeface="Arial" panose="020B0604020202020204" pitchFamily="34" charset="0"/>
              </a:rPr>
              <a:t>pro výklad, opakování a upevnění nového tématu z historie umění. Její součástí jsou motivační úkoly pro interaktivní zapojení žáků do vyučovacího procesu.</a:t>
            </a:r>
          </a:p>
          <a:p>
            <a:pPr marL="0" indent="0">
              <a:lnSpc>
                <a:spcPct val="120000"/>
              </a:lnSpc>
              <a:buFont typeface="Wingdings" panose="05000000000000000000" pitchFamily="2" charset="2"/>
              <a:buNone/>
              <a:defRPr/>
            </a:pPr>
            <a:r>
              <a:rPr lang="cs-CZ" sz="1300" dirty="0" smtClean="0">
                <a:cs typeface="Arial" panose="020B0604020202020204" pitchFamily="34" charset="0"/>
              </a:rPr>
              <a:t>Obsahově </a:t>
            </a:r>
            <a:r>
              <a:rPr lang="cs-CZ" sz="1300" dirty="0">
                <a:cs typeface="Arial" panose="020B0604020202020204" pitchFamily="34" charset="0"/>
              </a:rPr>
              <a:t>se zaměřuje </a:t>
            </a:r>
            <a:r>
              <a:rPr lang="cs-CZ" sz="1300" dirty="0" smtClean="0">
                <a:cs typeface="Arial" panose="020B0604020202020204" pitchFamily="34" charset="0"/>
              </a:rPr>
              <a:t>na český expresionismus reprezentovaný představiteli skupiny Osma. Navazuje na prezentace o vzniku expresionismu, jeho vývoji a charakteristických znacích. Rozvíjí téma německého expresionismu v době před první světovou válkou v tvorbě skupin Die Brücke a der Blaue Reiter a sociální expresionismus Nové věcnosti ve 20. a 30. letech 20. století.</a:t>
            </a:r>
          </a:p>
          <a:p>
            <a:pPr marL="0" indent="0">
              <a:lnSpc>
                <a:spcPct val="120000"/>
              </a:lnSpc>
              <a:buFont typeface="Wingdings" panose="05000000000000000000" pitchFamily="2" charset="2"/>
              <a:buNone/>
              <a:defRPr/>
            </a:pPr>
            <a:r>
              <a:rPr lang="cs-CZ" sz="1300" dirty="0" smtClean="0">
                <a:cs typeface="Arial" panose="020B0604020202020204" pitchFamily="34" charset="0"/>
              </a:rPr>
              <a:t>Na závěr prezentace je zařazena interaktivní část s cvičením pro zopakování a upevnění probraného učiva (viz snímky č. </a:t>
            </a:r>
            <a:r>
              <a:rPr lang="cs-CZ" sz="1300" dirty="0" smtClean="0">
                <a:cs typeface="Arial" panose="020B0604020202020204" pitchFamily="34" charset="0"/>
              </a:rPr>
              <a:t>24 </a:t>
            </a:r>
            <a:r>
              <a:rPr lang="cs-CZ" sz="1300" dirty="0" smtClean="0">
                <a:cs typeface="Arial" panose="020B0604020202020204" pitchFamily="34" charset="0"/>
              </a:rPr>
              <a:t>až </a:t>
            </a:r>
            <a:r>
              <a:rPr lang="cs-CZ" sz="1300" dirty="0" smtClean="0">
                <a:cs typeface="Arial" panose="020B0604020202020204" pitchFamily="34" charset="0"/>
              </a:rPr>
              <a:t>28</a:t>
            </a:r>
            <a:r>
              <a:rPr lang="cs-CZ" sz="1300" dirty="0" smtClean="0">
                <a:cs typeface="Arial" panose="020B0604020202020204" pitchFamily="34" charset="0"/>
              </a:rPr>
              <a:t>).  </a:t>
            </a:r>
            <a:r>
              <a:rPr lang="cs-CZ" sz="1300" dirty="0" smtClean="0">
                <a:cs typeface="Arial" panose="020B0604020202020204" pitchFamily="34" charset="0"/>
              </a:rPr>
              <a:t>Snímek č </a:t>
            </a:r>
            <a:r>
              <a:rPr lang="cs-CZ" sz="1300" dirty="0" smtClean="0">
                <a:cs typeface="Arial" panose="020B0604020202020204" pitchFamily="34" charset="0"/>
              </a:rPr>
              <a:t>25 je </a:t>
            </a:r>
            <a:r>
              <a:rPr lang="cs-CZ" sz="1300" dirty="0" smtClean="0">
                <a:cs typeface="Arial" panose="020B0604020202020204" pitchFamily="34" charset="0"/>
              </a:rPr>
              <a:t>připraven k promítnutí na interaktivní tabuli, na níž žáci doplňují do textu vynechané informace a zapisují je do šedých kolonek. Po splnění úkolu si prostřednictvím animace snímku ověřují správnost odpovědí (kliknutí zobrazí řešení).</a:t>
            </a:r>
          </a:p>
          <a:p>
            <a:pPr marL="0" indent="0">
              <a:lnSpc>
                <a:spcPct val="120000"/>
              </a:lnSpc>
              <a:buFont typeface="Arial" panose="020B0604020202020204" pitchFamily="34" charset="0"/>
              <a:buNone/>
              <a:defRPr/>
            </a:pPr>
            <a:r>
              <a:rPr lang="cs-CZ" sz="1300" dirty="0">
                <a:cs typeface="Arial" panose="020B0604020202020204" pitchFamily="34" charset="0"/>
              </a:rPr>
              <a:t>Toto cvičení lze využít i jako test k ověření </a:t>
            </a:r>
            <a:r>
              <a:rPr lang="cs-CZ" sz="1300" dirty="0" smtClean="0">
                <a:cs typeface="Arial" panose="020B0604020202020204" pitchFamily="34" charset="0"/>
              </a:rPr>
              <a:t>znalostí </a:t>
            </a:r>
            <a:r>
              <a:rPr lang="cs-CZ" sz="1300" dirty="0">
                <a:cs typeface="Arial" panose="020B0604020202020204" pitchFamily="34" charset="0"/>
              </a:rPr>
              <a:t>žáků buď k </a:t>
            </a:r>
            <a:r>
              <a:rPr lang="cs-CZ" sz="1300" dirty="0" smtClean="0">
                <a:cs typeface="Arial" panose="020B0604020202020204" pitchFamily="34" charset="0"/>
              </a:rPr>
              <a:t>ústnímu </a:t>
            </a:r>
            <a:r>
              <a:rPr lang="cs-CZ" sz="1300" dirty="0">
                <a:cs typeface="Arial" panose="020B0604020202020204" pitchFamily="34" charset="0"/>
              </a:rPr>
              <a:t>nebo písemnému </a:t>
            </a:r>
            <a:r>
              <a:rPr lang="cs-CZ" sz="1300" dirty="0" smtClean="0">
                <a:cs typeface="Arial" panose="020B0604020202020204" pitchFamily="34" charset="0"/>
              </a:rPr>
              <a:t>zkoušení.</a:t>
            </a:r>
          </a:p>
          <a:p>
            <a:pPr marL="0" indent="0">
              <a:lnSpc>
                <a:spcPct val="120000"/>
              </a:lnSpc>
              <a:buFont typeface="Arial" panose="020B0604020202020204" pitchFamily="34" charset="0"/>
              <a:buNone/>
              <a:defRPr/>
            </a:pPr>
            <a:r>
              <a:rPr lang="cs-CZ" sz="1300" dirty="0" smtClean="0">
                <a:cs typeface="Arial" panose="020B0604020202020204" pitchFamily="34" charset="0"/>
              </a:rPr>
              <a:t>Snímky č. 27 až 30 jsou připraveny jako písemný test o expresionismu. Jsou variací téhož cvičení, které je upravené pro vytištění (snímky č </a:t>
            </a:r>
            <a:r>
              <a:rPr lang="cs-CZ" sz="1300" dirty="0" smtClean="0">
                <a:cs typeface="Arial" panose="020B0604020202020204" pitchFamily="34" charset="0"/>
              </a:rPr>
              <a:t>2</a:t>
            </a:r>
            <a:r>
              <a:rPr lang="cs-CZ" sz="1300" dirty="0">
                <a:cs typeface="Arial" panose="020B0604020202020204" pitchFamily="34" charset="0"/>
              </a:rPr>
              <a:t>6</a:t>
            </a:r>
            <a:r>
              <a:rPr lang="cs-CZ" sz="1300" dirty="0" smtClean="0">
                <a:cs typeface="Arial" panose="020B0604020202020204" pitchFamily="34" charset="0"/>
              </a:rPr>
              <a:t> </a:t>
            </a:r>
            <a:r>
              <a:rPr lang="cs-CZ" sz="1300" dirty="0" smtClean="0">
                <a:cs typeface="Arial" panose="020B0604020202020204" pitchFamily="34" charset="0"/>
              </a:rPr>
              <a:t>a </a:t>
            </a:r>
            <a:r>
              <a:rPr lang="cs-CZ" sz="1300" dirty="0" smtClean="0">
                <a:cs typeface="Arial" panose="020B0604020202020204" pitchFamily="34" charset="0"/>
              </a:rPr>
              <a:t>27 </a:t>
            </a:r>
            <a:r>
              <a:rPr lang="cs-CZ" sz="1300" dirty="0" smtClean="0">
                <a:cs typeface="Arial" panose="020B0604020202020204" pitchFamily="34" charset="0"/>
              </a:rPr>
              <a:t>jako zadání a snímek č. </a:t>
            </a:r>
            <a:r>
              <a:rPr lang="cs-CZ" sz="1300" dirty="0" smtClean="0">
                <a:cs typeface="Arial" panose="020B0604020202020204" pitchFamily="34" charset="0"/>
              </a:rPr>
              <a:t>28</a:t>
            </a:r>
            <a:r>
              <a:rPr lang="cs-CZ" sz="1300" dirty="0" smtClean="0">
                <a:cs typeface="Arial" panose="020B0604020202020204" pitchFamily="34" charset="0"/>
              </a:rPr>
              <a:t> </a:t>
            </a:r>
            <a:r>
              <a:rPr lang="cs-CZ" sz="1300" dirty="0" smtClean="0">
                <a:cs typeface="Arial" panose="020B0604020202020204" pitchFamily="34" charset="0"/>
              </a:rPr>
              <a:t>jako tabulka pro zápis odpovědí žáků).</a:t>
            </a:r>
          </a:p>
          <a:p>
            <a:pPr marL="0" indent="0">
              <a:lnSpc>
                <a:spcPct val="120000"/>
              </a:lnSpc>
              <a:buFont typeface="Wingdings" panose="05000000000000000000" pitchFamily="2" charset="2"/>
              <a:buNone/>
              <a:defRPr/>
            </a:pPr>
            <a:r>
              <a:rPr lang="cs-CZ" sz="1300" dirty="0" smtClean="0">
                <a:cs typeface="Arial" panose="020B0604020202020204" pitchFamily="34" charset="0"/>
              </a:rPr>
              <a:t>Látka </a:t>
            </a:r>
            <a:r>
              <a:rPr lang="cs-CZ" sz="1300" dirty="0">
                <a:cs typeface="Arial" panose="020B0604020202020204" pitchFamily="34" charset="0"/>
              </a:rPr>
              <a:t>je určena pro studenty 2</a:t>
            </a:r>
            <a:r>
              <a:rPr lang="cs-CZ" sz="1300" dirty="0" smtClean="0">
                <a:cs typeface="Arial" panose="020B0604020202020204" pitchFamily="34" charset="0"/>
              </a:rPr>
              <a:t>. </a:t>
            </a:r>
            <a:r>
              <a:rPr lang="cs-CZ" sz="1300" dirty="0">
                <a:cs typeface="Arial" panose="020B0604020202020204" pitchFamily="34" charset="0"/>
              </a:rPr>
              <a:t>ročníků </a:t>
            </a:r>
            <a:r>
              <a:rPr lang="cs-CZ" sz="1300" dirty="0" smtClean="0">
                <a:cs typeface="Arial" panose="020B0604020202020204" pitchFamily="34" charset="0"/>
              </a:rPr>
              <a:t>čtyřletého a 4. </a:t>
            </a:r>
            <a:r>
              <a:rPr lang="cs-CZ" sz="1300" dirty="0">
                <a:cs typeface="Arial" panose="020B0604020202020204" pitchFamily="34" charset="0"/>
              </a:rPr>
              <a:t>ročníků šestiletého gymnázia</a:t>
            </a:r>
            <a:r>
              <a:rPr lang="cs-CZ" sz="1300" dirty="0" smtClean="0">
                <a:cs typeface="Arial" panose="020B0604020202020204" pitchFamily="34" charset="0"/>
              </a:rPr>
              <a:t>.</a:t>
            </a:r>
          </a:p>
          <a:p>
            <a:pPr marL="0" indent="0">
              <a:lnSpc>
                <a:spcPct val="120000"/>
              </a:lnSpc>
              <a:buFont typeface="Wingdings" panose="05000000000000000000" pitchFamily="2" charset="2"/>
              <a:buNone/>
              <a:defRPr/>
            </a:pPr>
            <a:r>
              <a:rPr lang="cs-CZ" sz="1300" dirty="0" smtClean="0">
                <a:cs typeface="Arial" panose="020B0604020202020204" pitchFamily="34" charset="0"/>
              </a:rPr>
              <a:t>Může být využita i jako podklad pro samostatné studium.</a:t>
            </a:r>
            <a:endParaRPr lang="cs-CZ" sz="1300" dirty="0">
              <a:cs typeface="Arial" panose="020B0604020202020204" pitchFamily="34" charset="0"/>
            </a:endParaRPr>
          </a:p>
          <a:p>
            <a:pPr marL="0" indent="0">
              <a:lnSpc>
                <a:spcPct val="120000"/>
              </a:lnSpc>
              <a:buFont typeface="Wingdings" panose="05000000000000000000" pitchFamily="2" charset="2"/>
              <a:buNone/>
              <a:defRPr/>
            </a:pPr>
            <a:r>
              <a:rPr lang="cs-CZ" sz="1300" dirty="0">
                <a:cs typeface="Arial" panose="020B0604020202020204" pitchFamily="34" charset="0"/>
              </a:rPr>
              <a:t>Vzdělávací cíle:</a:t>
            </a:r>
          </a:p>
          <a:p>
            <a:pPr>
              <a:lnSpc>
                <a:spcPct val="120000"/>
              </a:lnSpc>
              <a:buFont typeface="Calibri" panose="020F0502020204030204" pitchFamily="34" charset="0"/>
              <a:buChar char="‒"/>
              <a:defRPr/>
            </a:pPr>
            <a:r>
              <a:rPr lang="cs-CZ" sz="1300" dirty="0" smtClean="0">
                <a:cs typeface="Arial" panose="020B0604020202020204" pitchFamily="34" charset="0"/>
              </a:rPr>
              <a:t>zopakovat interaktivní formou probrané učivo o evropském expresionismu</a:t>
            </a:r>
          </a:p>
          <a:p>
            <a:pPr>
              <a:lnSpc>
                <a:spcPct val="120000"/>
              </a:lnSpc>
              <a:buFont typeface="Calibri" panose="020F0502020204030204" pitchFamily="34" charset="0"/>
              <a:buChar char="‒"/>
              <a:defRPr/>
            </a:pPr>
            <a:r>
              <a:rPr lang="cs-CZ" sz="1300" dirty="0" smtClean="0">
                <a:cs typeface="Arial" panose="020B0604020202020204" pitchFamily="34" charset="0"/>
              </a:rPr>
              <a:t>seznámit žáky s českým expresionismem a tvorbou jeho představitelů</a:t>
            </a:r>
          </a:p>
          <a:p>
            <a:pPr>
              <a:lnSpc>
                <a:spcPct val="120000"/>
              </a:lnSpc>
              <a:buFont typeface="Calibri" panose="020F0502020204030204" pitchFamily="34" charset="0"/>
              <a:buChar char="‒"/>
              <a:defRPr/>
            </a:pPr>
            <a:r>
              <a:rPr lang="cs-CZ" sz="1300" dirty="0" smtClean="0">
                <a:cs typeface="Arial" panose="020B0604020202020204" pitchFamily="34" charset="0"/>
              </a:rPr>
              <a:t>motivovat žáky k propojení nových poznatků s jejich předcházejícími znalostmi</a:t>
            </a:r>
          </a:p>
        </p:txBody>
      </p:sp>
    </p:spTree>
    <p:extLst>
      <p:ext uri="{BB962C8B-B14F-4D97-AF65-F5344CB8AC3E}">
        <p14:creationId xmlns:p14="http://schemas.microsoft.com/office/powerpoint/2010/main" val="2264985038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916832"/>
            <a:ext cx="7772400" cy="1870073"/>
          </a:xfrm>
          <a:extLst/>
        </p:spPr>
        <p:txBody>
          <a:bodyPr/>
          <a:lstStyle/>
          <a:p>
            <a:pPr>
              <a:defRPr/>
            </a:pPr>
            <a:r>
              <a:rPr lang="cs-CZ" sz="6600" b="1" i="1" dirty="0" smtClean="0">
                <a:ln>
                  <a:solidFill>
                    <a:srgbClr val="002060"/>
                  </a:solidFill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60000" endA="900" endPos="60000" dist="60007" dir="5400000" sy="-100000" algn="bl" rotWithShape="0"/>
                </a:effectLst>
              </a:rPr>
              <a:t>EXPRESIONISMUS V</a:t>
            </a:r>
            <a:endParaRPr lang="cs-CZ" sz="6600" b="1" i="1" dirty="0">
              <a:ln>
                <a:solidFill>
                  <a:srgbClr val="002060"/>
                </a:solidFill>
              </a:ln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6350" stA="60000" endA="900" endPos="60000" dist="60007" dir="5400000" sy="-100000" algn="bl" rotWithShape="0"/>
              </a:effectLst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1511300" y="4292600"/>
            <a:ext cx="6121400" cy="70802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r>
              <a:rPr lang="cs-CZ" sz="4000" b="1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Česko</a:t>
            </a:r>
            <a:endParaRPr lang="cs-CZ" sz="3600" b="1" dirty="0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797339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" dur="7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7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" dur="7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6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5400" dirty="0" smtClean="0">
                <a:solidFill>
                  <a:srgbClr val="FFFF00"/>
                </a:solidFill>
              </a:rPr>
              <a:t>Počátky</a:t>
            </a:r>
          </a:p>
        </p:txBody>
      </p:sp>
      <p:sp>
        <p:nvSpPr>
          <p:cNvPr id="11469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557338"/>
            <a:ext cx="8229600" cy="2808287"/>
          </a:xfrm>
        </p:spPr>
        <p:txBody>
          <a:bodyPr/>
          <a:lstStyle/>
          <a:p>
            <a:pPr eaLnBrk="1" hangingPunct="1">
              <a:defRPr/>
            </a:pPr>
            <a:r>
              <a:rPr lang="cs-CZ" sz="3600" dirty="0" smtClean="0"/>
              <a:t>1887 – Spolek výtvarných umělců Mánes </a:t>
            </a:r>
            <a:r>
              <a:rPr lang="cs-CZ" sz="3600" dirty="0" smtClean="0">
                <a:latin typeface="Calibri" panose="020F0502020204030204" pitchFamily="34" charset="0"/>
              </a:rPr>
              <a:t>→</a:t>
            </a:r>
            <a:r>
              <a:rPr lang="cs-CZ" sz="3600" dirty="0" smtClean="0"/>
              <a:t> časopis </a:t>
            </a:r>
            <a:r>
              <a:rPr lang="cs-CZ" sz="3600" i="1" dirty="0" smtClean="0"/>
              <a:t>Volné směry</a:t>
            </a:r>
          </a:p>
          <a:p>
            <a:pPr eaLnBrk="1" hangingPunct="1">
              <a:defRPr/>
            </a:pPr>
            <a:r>
              <a:rPr lang="cs-CZ" sz="3600" dirty="0" smtClean="0"/>
              <a:t>1902 – </a:t>
            </a:r>
            <a:r>
              <a:rPr lang="cs-CZ" sz="3600" dirty="0" smtClean="0">
                <a:solidFill>
                  <a:srgbClr val="FF0066"/>
                </a:solidFill>
              </a:rPr>
              <a:t>A. Rodin</a:t>
            </a:r>
          </a:p>
          <a:p>
            <a:pPr eaLnBrk="1" hangingPunct="1">
              <a:defRPr/>
            </a:pPr>
            <a:r>
              <a:rPr lang="cs-CZ" sz="3600" dirty="0" smtClean="0"/>
              <a:t>1905 – </a:t>
            </a:r>
            <a:r>
              <a:rPr lang="cs-CZ" sz="3600" dirty="0" smtClean="0">
                <a:solidFill>
                  <a:srgbClr val="FF0066"/>
                </a:solidFill>
              </a:rPr>
              <a:t>E. Munch</a:t>
            </a:r>
          </a:p>
        </p:txBody>
      </p:sp>
      <p:grpSp>
        <p:nvGrpSpPr>
          <p:cNvPr id="7" name="Group 6"/>
          <p:cNvGrpSpPr/>
          <p:nvPr/>
        </p:nvGrpSpPr>
        <p:grpSpPr>
          <a:xfrm>
            <a:off x="323850" y="3904609"/>
            <a:ext cx="8712200" cy="2764479"/>
            <a:chOff x="323850" y="3904609"/>
            <a:chExt cx="8712200" cy="2764479"/>
          </a:xfrm>
        </p:grpSpPr>
        <p:pic>
          <p:nvPicPr>
            <p:cNvPr id="6" name="Picture 5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4738688" y="3904609"/>
              <a:ext cx="4144695" cy="2764479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  <p:sp>
          <p:nvSpPr>
            <p:cNvPr id="3" name="Rectangle 2"/>
            <p:cNvSpPr/>
            <p:nvPr/>
          </p:nvSpPr>
          <p:spPr bwMode="auto">
            <a:xfrm>
              <a:off x="323850" y="5918201"/>
              <a:ext cx="4414838" cy="708025"/>
            </a:xfrm>
            <a:prstGeom prst="rect">
              <a:avLst/>
            </a:prstGeom>
          </p:spPr>
          <p:txBody>
            <a:bodyPr>
              <a:spAutoFit/>
            </a:bodyPr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cs-CZ" sz="2000" b="1" dirty="0">
                  <a:solidFill>
                    <a:srgbClr val="FFFFFF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cs typeface="Arial" panose="020B0604020202020204" pitchFamily="34" charset="0"/>
                </a:rPr>
                <a:t>Funkcionalistický komplex budovy SVU Mánes v Praze nad Vltavou </a:t>
              </a:r>
              <a:r>
                <a:rPr lang="cs-CZ" sz="2000" b="1" dirty="0">
                  <a:solidFill>
                    <a:srgbClr val="FFFFFF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Calibri" panose="020F0502020204030204" pitchFamily="34" charset="0"/>
                  <a:cs typeface="Arial" panose="020B0604020202020204" pitchFamily="34" charset="0"/>
                </a:rPr>
                <a:t>→</a:t>
              </a:r>
              <a:endParaRPr lang="cs-CZ" sz="2000" b="1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endParaRPr>
            </a:p>
          </p:txBody>
        </p:sp>
        <p:sp>
          <p:nvSpPr>
            <p:cNvPr id="4" name="TextBox 3"/>
            <p:cNvSpPr txBox="1"/>
            <p:nvPr/>
          </p:nvSpPr>
          <p:spPr bwMode="auto">
            <a:xfrm>
              <a:off x="8566150" y="6330950"/>
              <a:ext cx="469900" cy="338138"/>
            </a:xfrm>
            <a:prstGeom prst="rect">
              <a:avLst/>
            </a:prstGeom>
            <a:noFill/>
          </p:spPr>
          <p:txBody>
            <a:bodyPr>
              <a:spAutoFit/>
            </a:bodyPr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cs-CZ" sz="1600" dirty="0">
                  <a:solidFill>
                    <a:srgbClr val="FFFFFF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cs typeface="Arial" panose="020B0604020202020204" pitchFamily="34" charset="0"/>
                </a:rPr>
                <a:t>1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12422106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3000">
        <p15:prstTrans prst="curtains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6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750" fill="hold"/>
                                        <p:tgtEl>
                                          <p:spTgt spid="11469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750" fill="hold"/>
                                        <p:tgtEl>
                                          <p:spTgt spid="11469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750"/>
                                        <p:tgtEl>
                                          <p:spTgt spid="1146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750"/>
                            </p:stCondLst>
                            <p:childTnLst>
                              <p:par>
                                <p:cTn id="11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6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750"/>
                                        <p:tgtEl>
                                          <p:spTgt spid="1146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6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750"/>
                                        <p:tgtEl>
                                          <p:spTgt spid="1146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 nodeType="afterGroup">
                            <p:stCondLst>
                              <p:cond delay="3250"/>
                            </p:stCondLst>
                            <p:childTnLst>
                              <p:par>
                                <p:cTn id="19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6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750"/>
                                        <p:tgtEl>
                                          <p:spTgt spid="1146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500"/>
                            </p:stCondLst>
                            <p:childTnLst>
                              <p:par>
                                <p:cTn id="23" presetID="2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7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4690" grpId="0"/>
      <p:bldP spid="114691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457200" y="115888"/>
            <a:ext cx="8229600" cy="1143000"/>
          </a:xfrm>
        </p:spPr>
        <p:txBody>
          <a:bodyPr/>
          <a:lstStyle/>
          <a:p>
            <a:pPr>
              <a:defRPr/>
            </a:pPr>
            <a:r>
              <a:rPr lang="cs-CZ" dirty="0" smtClean="0"/>
              <a:t>Skupina Osma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0825" y="1417638"/>
            <a:ext cx="5454650" cy="5180012"/>
          </a:xfrm>
        </p:spPr>
        <p:txBody>
          <a:bodyPr/>
          <a:lstStyle/>
          <a:p>
            <a:pPr>
              <a:defRPr/>
            </a:pPr>
            <a:r>
              <a:rPr lang="cs-CZ" sz="2400" dirty="0" smtClean="0"/>
              <a:t>založena roku 1907</a:t>
            </a:r>
            <a:endParaRPr lang="cs-CZ" sz="2400" dirty="0"/>
          </a:p>
          <a:p>
            <a:pPr>
              <a:defRPr/>
            </a:pPr>
            <a:r>
              <a:rPr lang="cs-CZ" sz="2400" dirty="0" smtClean="0"/>
              <a:t>seskupení </a:t>
            </a:r>
            <a:r>
              <a:rPr lang="cs-CZ" sz="2400" dirty="0"/>
              <a:t>8 </a:t>
            </a:r>
            <a:r>
              <a:rPr lang="cs-CZ" sz="2400" dirty="0" smtClean="0"/>
              <a:t>umělců</a:t>
            </a:r>
          </a:p>
          <a:p>
            <a:pPr lvl="1">
              <a:defRPr/>
            </a:pPr>
            <a:r>
              <a:rPr lang="cs-CZ" sz="2400" dirty="0" smtClean="0"/>
              <a:t>nespokojení </a:t>
            </a:r>
            <a:r>
              <a:rPr lang="cs-CZ" sz="2400" dirty="0"/>
              <a:t>studenti </a:t>
            </a:r>
            <a:r>
              <a:rPr lang="cs-CZ" sz="2400" dirty="0" smtClean="0"/>
              <a:t>Akademie</a:t>
            </a:r>
            <a:endParaRPr lang="cs-CZ" sz="2400" dirty="0"/>
          </a:p>
          <a:p>
            <a:pPr>
              <a:defRPr/>
            </a:pPr>
            <a:r>
              <a:rPr lang="cs-CZ" sz="2400" dirty="0"/>
              <a:t>dvě výstavy v letech 1907 a 1908</a:t>
            </a:r>
          </a:p>
          <a:p>
            <a:pPr>
              <a:defRPr/>
            </a:pPr>
            <a:r>
              <a:rPr lang="cs-CZ" sz="2400" dirty="0" smtClean="0"/>
              <a:t>členové: </a:t>
            </a:r>
          </a:p>
          <a:p>
            <a:pPr lvl="1">
              <a:defRPr/>
            </a:pPr>
            <a:r>
              <a:rPr lang="cs-CZ" sz="2400" dirty="0" smtClean="0">
                <a:solidFill>
                  <a:srgbClr val="FFFF00"/>
                </a:solidFill>
              </a:rPr>
              <a:t>Emil </a:t>
            </a:r>
            <a:r>
              <a:rPr lang="cs-CZ" sz="2400" dirty="0">
                <a:solidFill>
                  <a:srgbClr val="FFFF00"/>
                </a:solidFill>
              </a:rPr>
              <a:t>Filla, Antonín Procházka, Bohumil Kubišta, Otakar Kubín </a:t>
            </a:r>
            <a:r>
              <a:rPr lang="cs-CZ" sz="2400" dirty="0"/>
              <a:t>a čeští Němci</a:t>
            </a:r>
            <a:r>
              <a:rPr lang="cs-CZ" sz="2400" dirty="0">
                <a:solidFill>
                  <a:srgbClr val="FFFF00"/>
                </a:solidFill>
              </a:rPr>
              <a:t> </a:t>
            </a:r>
            <a:r>
              <a:rPr lang="cs-CZ" sz="2400" dirty="0" err="1">
                <a:solidFill>
                  <a:srgbClr val="FFFF00"/>
                </a:solidFill>
              </a:rPr>
              <a:t>Willi</a:t>
            </a:r>
            <a:r>
              <a:rPr lang="cs-CZ" sz="2400" dirty="0">
                <a:solidFill>
                  <a:srgbClr val="FFFF00"/>
                </a:solidFill>
              </a:rPr>
              <a:t> Nowak, Friedrich </a:t>
            </a:r>
            <a:r>
              <a:rPr lang="cs-CZ" sz="2400" dirty="0" err="1">
                <a:solidFill>
                  <a:srgbClr val="FFFF00"/>
                </a:solidFill>
              </a:rPr>
              <a:t>Feigl</a:t>
            </a:r>
            <a:r>
              <a:rPr lang="cs-CZ" sz="2400" dirty="0">
                <a:solidFill>
                  <a:srgbClr val="FFFF00"/>
                </a:solidFill>
              </a:rPr>
              <a:t>, Max </a:t>
            </a:r>
            <a:r>
              <a:rPr lang="cs-CZ" sz="2400" dirty="0" err="1">
                <a:solidFill>
                  <a:srgbClr val="FFFF00"/>
                </a:solidFill>
              </a:rPr>
              <a:t>Horb</a:t>
            </a:r>
            <a:r>
              <a:rPr lang="cs-CZ" sz="2400" dirty="0">
                <a:solidFill>
                  <a:srgbClr val="FFFF00"/>
                </a:solidFill>
              </a:rPr>
              <a:t> a Emil </a:t>
            </a:r>
            <a:r>
              <a:rPr lang="cs-CZ" sz="2400" dirty="0" smtClean="0">
                <a:solidFill>
                  <a:srgbClr val="FFFF00"/>
                </a:solidFill>
              </a:rPr>
              <a:t>Pittermann </a:t>
            </a:r>
            <a:r>
              <a:rPr lang="cs-CZ" sz="2400" dirty="0">
                <a:latin typeface="Calibri" panose="020F0502020204030204" pitchFamily="34" charset="0"/>
              </a:rPr>
              <a:t>→</a:t>
            </a:r>
            <a:r>
              <a:rPr lang="cs-CZ" sz="2400" dirty="0">
                <a:solidFill>
                  <a:srgbClr val="FFFF00"/>
                </a:solidFill>
                <a:latin typeface="Calibri" panose="020F0502020204030204" pitchFamily="34" charset="0"/>
              </a:rPr>
              <a:t> </a:t>
            </a:r>
            <a:r>
              <a:rPr lang="cs-CZ" sz="2400" dirty="0" smtClean="0">
                <a:solidFill>
                  <a:srgbClr val="FFFF00"/>
                </a:solidFill>
                <a:latin typeface="Calibri" panose="020F0502020204030204" pitchFamily="34" charset="0"/>
              </a:rPr>
              <a:t>Vincenc </a:t>
            </a:r>
            <a:r>
              <a:rPr lang="cs-CZ" sz="2400" dirty="0">
                <a:solidFill>
                  <a:srgbClr val="FFFF00"/>
                </a:solidFill>
                <a:latin typeface="Calibri" panose="020F0502020204030204" pitchFamily="34" charset="0"/>
              </a:rPr>
              <a:t>Beneš a Linka </a:t>
            </a:r>
            <a:r>
              <a:rPr lang="cs-CZ" sz="2400" dirty="0" smtClean="0">
                <a:solidFill>
                  <a:srgbClr val="FFFF00"/>
                </a:solidFill>
                <a:latin typeface="Calibri" panose="020F0502020204030204" pitchFamily="34" charset="0"/>
              </a:rPr>
              <a:t>Scheithauerová </a:t>
            </a:r>
            <a:r>
              <a:rPr lang="cs-CZ" sz="2400" dirty="0" smtClean="0">
                <a:latin typeface="Calibri" panose="020F0502020204030204" pitchFamily="34" charset="0"/>
              </a:rPr>
              <a:t>(1908)</a:t>
            </a:r>
            <a:endParaRPr lang="cs-CZ" sz="2400" dirty="0">
              <a:latin typeface="Calibri" panose="020F0502020204030204" pitchFamily="34" charset="0"/>
            </a:endParaRPr>
          </a:p>
          <a:p>
            <a:pPr lvl="1">
              <a:defRPr/>
            </a:pPr>
            <a:endParaRPr lang="cs-CZ" sz="2400" dirty="0">
              <a:solidFill>
                <a:srgbClr val="FFFF00"/>
              </a:solidFill>
            </a:endParaRPr>
          </a:p>
        </p:txBody>
      </p:sp>
      <p:grpSp>
        <p:nvGrpSpPr>
          <p:cNvPr id="13" name="Group 12"/>
          <p:cNvGrpSpPr/>
          <p:nvPr/>
        </p:nvGrpSpPr>
        <p:grpSpPr>
          <a:xfrm>
            <a:off x="5591175" y="1188245"/>
            <a:ext cx="3403600" cy="2819399"/>
            <a:chOff x="5705475" y="3633788"/>
            <a:chExt cx="3403600" cy="2819399"/>
          </a:xfrm>
        </p:grpSpPr>
        <p:pic>
          <p:nvPicPr>
            <p:cNvPr id="8" name="Picture 7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5705475" y="3633788"/>
              <a:ext cx="3263311" cy="2019299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  <p:sp>
          <p:nvSpPr>
            <p:cNvPr id="10" name="Rectangle 6"/>
            <p:cNvSpPr>
              <a:spLocks noChangeArrowheads="1"/>
            </p:cNvSpPr>
            <p:nvPr/>
          </p:nvSpPr>
          <p:spPr bwMode="auto">
            <a:xfrm rot="10800000" flipV="1">
              <a:off x="5724525" y="5732462"/>
              <a:ext cx="3355975" cy="72072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har char="•"/>
                <a:defRPr sz="3200" b="1">
                  <a:solidFill>
                    <a:schemeClr val="bg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 b="1">
                  <a:solidFill>
                    <a:schemeClr val="bg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 b="1">
                  <a:solidFill>
                    <a:schemeClr val="bg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 b="1">
                  <a:solidFill>
                    <a:schemeClr val="bg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 b="1">
                  <a:solidFill>
                    <a:schemeClr val="bg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b="1">
                  <a:solidFill>
                    <a:schemeClr val="bg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b="1">
                  <a:solidFill>
                    <a:schemeClr val="bg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b="1">
                  <a:solidFill>
                    <a:schemeClr val="bg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b="1">
                  <a:solidFill>
                    <a:schemeClr val="bg1"/>
                  </a:solidFill>
                  <a:latin typeface="Arial" panose="020B0604020202020204" pitchFamily="34" charset="0"/>
                </a:defRPr>
              </a:lvl9pPr>
            </a:lstStyle>
            <a:p>
              <a:pPr marL="342900" indent="-342900" fontAlgn="base">
                <a:spcBef>
                  <a:spcPct val="0"/>
                </a:spcBef>
                <a:spcAft>
                  <a:spcPct val="0"/>
                </a:spcAft>
                <a:buFont typeface="Calibri" panose="020F0502020204030204" pitchFamily="34" charset="0"/>
                <a:buChar char="↑"/>
                <a:defRPr/>
              </a:pPr>
              <a:r>
                <a:rPr lang="cs-CZ" sz="2000" dirty="0" smtClean="0">
                  <a:solidFill>
                    <a:srgbClr val="FFFFFF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cs typeface="Arial" panose="020B0604020202020204" pitchFamily="34" charset="0"/>
                </a:rPr>
                <a:t>Topičův Salon, secesní dům na Národní třídě</a:t>
              </a:r>
            </a:p>
          </p:txBody>
        </p:sp>
        <p:sp>
          <p:nvSpPr>
            <p:cNvPr id="11" name="TextBox 10"/>
            <p:cNvSpPr txBox="1"/>
            <p:nvPr/>
          </p:nvSpPr>
          <p:spPr bwMode="auto">
            <a:xfrm>
              <a:off x="8639175" y="5289550"/>
              <a:ext cx="469900" cy="338138"/>
            </a:xfrm>
            <a:prstGeom prst="rect">
              <a:avLst/>
            </a:prstGeom>
            <a:noFill/>
          </p:spPr>
          <p:txBody>
            <a:bodyPr>
              <a:spAutoFit/>
            </a:bodyPr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cs-CZ" sz="1600" dirty="0" smtClean="0">
                  <a:solidFill>
                    <a:srgbClr val="FFFFFF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cs typeface="Arial" panose="020B0604020202020204" pitchFamily="34" charset="0"/>
                </a:rPr>
                <a:t>2</a:t>
              </a:r>
              <a:endParaRPr lang="cs-CZ" sz="1600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1255396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7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7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7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750"/>
                            </p:stCondLst>
                            <p:childTnLst>
                              <p:par>
                                <p:cTn id="11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75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75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 nodeType="afterGroup">
                            <p:stCondLst>
                              <p:cond delay="3250"/>
                            </p:stCondLst>
                            <p:childTnLst>
                              <p:par>
                                <p:cTn id="19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75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afterGroup">
                            <p:stCondLst>
                              <p:cond delay="4500"/>
                            </p:stCondLst>
                            <p:childTnLst>
                              <p:par>
                                <p:cTn id="23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75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 nodeType="afterGroup">
                            <p:stCondLst>
                              <p:cond delay="5750"/>
                            </p:stCondLst>
                            <p:childTnLst>
                              <p:par>
                                <p:cTn id="27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75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6500"/>
                            </p:stCondLst>
                            <p:childTnLst>
                              <p:par>
                                <p:cTn id="31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75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7750"/>
                            </p:stCondLst>
                            <p:childTnLst>
                              <p:par>
                                <p:cTn id="35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75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858" name="Rectangle 2"/>
          <p:cNvSpPr>
            <a:spLocks noGrp="1" noChangeArrowheads="1"/>
          </p:cNvSpPr>
          <p:nvPr>
            <p:ph type="title"/>
          </p:nvPr>
        </p:nvSpPr>
        <p:spPr>
          <a:xfrm>
            <a:off x="1646238" y="265113"/>
            <a:ext cx="5851525" cy="1143000"/>
          </a:xfrm>
        </p:spPr>
        <p:txBody>
          <a:bodyPr/>
          <a:lstStyle/>
          <a:p>
            <a:pPr eaLnBrk="1" hangingPunct="1">
              <a:defRPr/>
            </a:pPr>
            <a:r>
              <a:rPr lang="cs-CZ" sz="5400" dirty="0" smtClean="0"/>
              <a:t>Skupina Osma</a:t>
            </a:r>
            <a:endParaRPr lang="cs-CZ" dirty="0" smtClean="0">
              <a:solidFill>
                <a:srgbClr val="FFFF00"/>
              </a:solidFill>
            </a:endParaRPr>
          </a:p>
        </p:txBody>
      </p:sp>
      <p:sp>
        <p:nvSpPr>
          <p:cNvPr id="169987" name="Rectangle 3"/>
          <p:cNvSpPr>
            <a:spLocks noGrp="1" noChangeArrowheads="1"/>
          </p:cNvSpPr>
          <p:nvPr>
            <p:ph idx="1"/>
          </p:nvPr>
        </p:nvSpPr>
        <p:spPr>
          <a:xfrm>
            <a:off x="755650" y="1557338"/>
            <a:ext cx="7777163" cy="4838700"/>
          </a:xfrm>
        </p:spPr>
        <p:txBody>
          <a:bodyPr/>
          <a:lstStyle/>
          <a:p>
            <a:pPr eaLnBrk="1" hangingPunct="1">
              <a:buFontTx/>
              <a:buNone/>
              <a:defRPr/>
            </a:pPr>
            <a:r>
              <a:rPr lang="cs-CZ" dirty="0" smtClean="0">
                <a:solidFill>
                  <a:srgbClr val="FFFF00"/>
                </a:solidFill>
              </a:rPr>
              <a:t>Znaky: </a:t>
            </a:r>
          </a:p>
          <a:p>
            <a:pPr eaLnBrk="1" hangingPunct="1">
              <a:defRPr/>
            </a:pPr>
            <a:r>
              <a:rPr lang="cs-CZ" dirty="0" smtClean="0"/>
              <a:t>výrazná barevnost</a:t>
            </a:r>
          </a:p>
          <a:p>
            <a:pPr eaLnBrk="1" hangingPunct="1">
              <a:defRPr/>
            </a:pPr>
            <a:r>
              <a:rPr lang="cs-CZ" dirty="0" smtClean="0"/>
              <a:t>silně tažený obrys</a:t>
            </a:r>
          </a:p>
          <a:p>
            <a:pPr eaLnBrk="1" hangingPunct="1">
              <a:defRPr/>
            </a:pPr>
            <a:r>
              <a:rPr lang="cs-CZ" dirty="0" smtClean="0"/>
              <a:t>nesnažili se o perspektivu</a:t>
            </a:r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r>
              <a:rPr lang="cs-CZ" dirty="0" smtClean="0">
                <a:solidFill>
                  <a:srgbClr val="FFFF00"/>
                </a:solidFill>
              </a:rPr>
              <a:t>Náměty:</a:t>
            </a:r>
          </a:p>
          <a:p>
            <a:pPr eaLnBrk="1" hangingPunct="1">
              <a:defRPr/>
            </a:pPr>
            <a:r>
              <a:rPr lang="cs-CZ" dirty="0" smtClean="0"/>
              <a:t>autoportréty </a:t>
            </a:r>
            <a:r>
              <a:rPr lang="cs-CZ" dirty="0"/>
              <a:t>a portréty, hráči karet, </a:t>
            </a:r>
            <a:r>
              <a:rPr lang="cs-CZ" dirty="0" smtClean="0"/>
              <a:t>kavárny </a:t>
            </a:r>
            <a:r>
              <a:rPr lang="cs-CZ" dirty="0"/>
              <a:t>či promenády, nevěstky, krajiny, kontrasty přírody a města i kontrasty </a:t>
            </a:r>
            <a:r>
              <a:rPr lang="cs-CZ" dirty="0" smtClean="0"/>
              <a:t>sociální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510114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8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750" fill="hold"/>
                                        <p:tgtEl>
                                          <p:spTgt spid="1218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750" fill="hold"/>
                                        <p:tgtEl>
                                          <p:spTgt spid="1218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750"/>
                                        <p:tgtEl>
                                          <p:spTgt spid="1218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750"/>
                            </p:stCondLst>
                            <p:childTnLst>
                              <p:par>
                                <p:cTn id="11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99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750"/>
                                        <p:tgtEl>
                                          <p:spTgt spid="1699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99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750"/>
                                        <p:tgtEl>
                                          <p:spTgt spid="1699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 nodeType="afterGroup">
                            <p:stCondLst>
                              <p:cond delay="3250"/>
                            </p:stCondLst>
                            <p:childTnLst>
                              <p:par>
                                <p:cTn id="19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99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750"/>
                                        <p:tgtEl>
                                          <p:spTgt spid="1699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afterGroup">
                            <p:stCondLst>
                              <p:cond delay="4500"/>
                            </p:stCondLst>
                            <p:childTnLst>
                              <p:par>
                                <p:cTn id="23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99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750"/>
                                        <p:tgtEl>
                                          <p:spTgt spid="1699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 nodeType="afterGroup">
                            <p:stCondLst>
                              <p:cond delay="5750"/>
                            </p:stCondLst>
                            <p:childTnLst>
                              <p:par>
                                <p:cTn id="27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998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750"/>
                                        <p:tgtEl>
                                          <p:spTgt spid="16998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 nodeType="afterGroup">
                            <p:stCondLst>
                              <p:cond delay="7000"/>
                            </p:stCondLst>
                            <p:childTnLst>
                              <p:par>
                                <p:cTn id="31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998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750"/>
                                        <p:tgtEl>
                                          <p:spTgt spid="16998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1858" grpId="0"/>
      <p:bldP spid="169987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8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4800" dirty="0" smtClean="0"/>
              <a:t>Emil Filla</a:t>
            </a:r>
            <a:br>
              <a:rPr lang="cs-CZ" sz="4800" dirty="0" smtClean="0"/>
            </a:br>
            <a:r>
              <a:rPr lang="cs-CZ" sz="3200" b="0" dirty="0" smtClean="0">
                <a:solidFill>
                  <a:schemeClr val="tx1"/>
                </a:solidFill>
                <a:effectLst/>
              </a:rPr>
              <a:t>(</a:t>
            </a:r>
            <a:r>
              <a:rPr lang="cs-CZ" sz="3200" b="0" dirty="0" smtClean="0">
                <a:solidFill>
                  <a:schemeClr val="tx2"/>
                </a:solidFill>
                <a:effectLst/>
              </a:rPr>
              <a:t>1882 – 1953)</a:t>
            </a:r>
          </a:p>
        </p:txBody>
      </p:sp>
      <p:sp>
        <p:nvSpPr>
          <p:cNvPr id="172036" name="Rectangle 4"/>
          <p:cNvSpPr>
            <a:spLocks noGrp="1" noChangeArrowheads="1"/>
          </p:cNvSpPr>
          <p:nvPr>
            <p:ph idx="1"/>
          </p:nvPr>
        </p:nvSpPr>
        <p:spPr>
          <a:xfrm>
            <a:off x="412750" y="1741488"/>
            <a:ext cx="5667375" cy="4525962"/>
          </a:xfrm>
        </p:spPr>
        <p:txBody>
          <a:bodyPr/>
          <a:lstStyle/>
          <a:p>
            <a:pPr eaLnBrk="1" hangingPunct="1">
              <a:defRPr/>
            </a:pPr>
            <a:r>
              <a:rPr lang="cs-CZ" dirty="0" smtClean="0"/>
              <a:t>vůdčí osobnost české malířské avantgardy</a:t>
            </a:r>
          </a:p>
          <a:p>
            <a:pPr eaLnBrk="1" hangingPunct="1">
              <a:defRPr/>
            </a:pPr>
            <a:r>
              <a:rPr lang="cs-CZ" dirty="0" smtClean="0"/>
              <a:t>malíř, grafik, sochař, básník, sběratel, výtvarný teoretik </a:t>
            </a:r>
            <a:r>
              <a:rPr lang="cs-CZ" dirty="0"/>
              <a:t>a </a:t>
            </a:r>
            <a:r>
              <a:rPr lang="cs-CZ" dirty="0" smtClean="0"/>
              <a:t>diplomat </a:t>
            </a:r>
          </a:p>
          <a:p>
            <a:pPr lvl="1" eaLnBrk="1" hangingPunct="1">
              <a:defRPr/>
            </a:pPr>
            <a:r>
              <a:rPr lang="cs-CZ" dirty="0" smtClean="0"/>
              <a:t>často </a:t>
            </a:r>
            <a:r>
              <a:rPr lang="cs-CZ" dirty="0"/>
              <a:t>cestoval </a:t>
            </a:r>
            <a:r>
              <a:rPr lang="cs-CZ" dirty="0" smtClean="0"/>
              <a:t>– po </a:t>
            </a:r>
            <a:r>
              <a:rPr lang="cs-CZ" dirty="0"/>
              <a:t>Francii, </a:t>
            </a:r>
            <a:r>
              <a:rPr lang="cs-CZ" dirty="0" smtClean="0"/>
              <a:t>Holandsku, Itálii </a:t>
            </a:r>
            <a:r>
              <a:rPr lang="cs-CZ" dirty="0"/>
              <a:t>a </a:t>
            </a:r>
            <a:r>
              <a:rPr lang="cs-CZ" dirty="0" smtClean="0"/>
              <a:t>Německu</a:t>
            </a:r>
          </a:p>
        </p:txBody>
      </p:sp>
      <p:grpSp>
        <p:nvGrpSpPr>
          <p:cNvPr id="5" name="Group 4"/>
          <p:cNvGrpSpPr>
            <a:grpSpLocks/>
          </p:cNvGrpSpPr>
          <p:nvPr/>
        </p:nvGrpSpPr>
        <p:grpSpPr bwMode="auto">
          <a:xfrm>
            <a:off x="6080125" y="2832100"/>
            <a:ext cx="2955925" cy="4025900"/>
            <a:chOff x="6080125" y="2835275"/>
            <a:chExt cx="2956371" cy="4025900"/>
          </a:xfrm>
        </p:grpSpPr>
        <p:grpSp>
          <p:nvGrpSpPr>
            <p:cNvPr id="29704" name="Group 9"/>
            <p:cNvGrpSpPr>
              <a:grpSpLocks/>
            </p:cNvGrpSpPr>
            <p:nvPr/>
          </p:nvGrpSpPr>
          <p:grpSpPr bwMode="auto">
            <a:xfrm>
              <a:off x="6080125" y="2835275"/>
              <a:ext cx="2735263" cy="4025900"/>
              <a:chOff x="3561" y="1713"/>
              <a:chExt cx="1723" cy="2536"/>
            </a:xfrm>
          </p:grpSpPr>
          <p:pic>
            <p:nvPicPr>
              <p:cNvPr id="122890" name="Picture 7" descr="Filla Autoportrét"/>
              <p:cNvPicPr>
                <a:picLocks noChangeAspect="1" noChangeArrowheads="1"/>
              </p:cNvPicPr>
              <p:nvPr/>
            </p:nvPicPr>
            <p:blipFill>
              <a:blip r:embed="rId3"/>
              <a:srcRect/>
              <a:stretch>
                <a:fillRect/>
              </a:stretch>
            </p:blipFill>
            <p:spPr bwMode="auto">
              <a:xfrm>
                <a:off x="3561" y="1713"/>
                <a:ext cx="1723" cy="2271"/>
              </a:xfrm>
              <a:prstGeom prst="rect">
                <a:avLst/>
              </a:prstGeom>
              <a:ln>
                <a:noFill/>
              </a:ln>
              <a:effectLst>
                <a:outerShdw blurRad="292100" dist="139700" dir="2700000" algn="tl" rotWithShape="0">
                  <a:srgbClr val="333333">
                    <a:alpha val="65000"/>
                  </a:srgbClr>
                </a:outerShdw>
              </a:effectLst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sp>
            <p:nvSpPr>
              <p:cNvPr id="122891" name="Rectangle 8"/>
              <p:cNvSpPr>
                <a:spLocks noChangeArrowheads="1"/>
              </p:cNvSpPr>
              <p:nvPr/>
            </p:nvSpPr>
            <p:spPr bwMode="auto">
              <a:xfrm>
                <a:off x="3789" y="3997"/>
                <a:ext cx="1453" cy="252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 b="1">
                    <a:solidFill>
                      <a:schemeClr val="bg1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 b="1">
                    <a:solidFill>
                      <a:schemeClr val="bg1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 b="1">
                    <a:solidFill>
                      <a:schemeClr val="bg1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 b="1">
                    <a:solidFill>
                      <a:schemeClr val="bg1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 b="1">
                    <a:solidFill>
                      <a:schemeClr val="bg1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 b="1">
                    <a:solidFill>
                      <a:schemeClr val="bg1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 b="1">
                    <a:solidFill>
                      <a:schemeClr val="bg1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 b="1">
                    <a:solidFill>
                      <a:schemeClr val="bg1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 b="1">
                    <a:solidFill>
                      <a:schemeClr val="bg1"/>
                    </a:solidFill>
                    <a:latin typeface="Arial" panose="020B0604020202020204" pitchFamily="34" charset="0"/>
                  </a:defRPr>
                </a:lvl9pPr>
              </a:lstStyle>
              <a:p>
                <a:pPr fontAlgn="base"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/>
                </a:pPr>
                <a:r>
                  <a:rPr lang="cs-CZ" sz="2000" dirty="0" smtClean="0">
                    <a:solidFill>
                      <a:srgbClr val="FFFFFF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cs typeface="Arial" panose="020B0604020202020204" pitchFamily="34" charset="0"/>
                  </a:rPr>
                  <a:t>Autoportrét, 1907</a:t>
                </a:r>
              </a:p>
            </p:txBody>
          </p:sp>
        </p:grpSp>
        <p:sp>
          <p:nvSpPr>
            <p:cNvPr id="8" name="TextBox 7"/>
            <p:cNvSpPr txBox="1"/>
            <p:nvPr/>
          </p:nvSpPr>
          <p:spPr>
            <a:xfrm>
              <a:off x="8566525" y="6124575"/>
              <a:ext cx="469971" cy="338138"/>
            </a:xfrm>
            <a:prstGeom prst="rect">
              <a:avLst/>
            </a:prstGeom>
            <a:noFill/>
          </p:spPr>
          <p:txBody>
            <a:bodyPr>
              <a:spAutoFit/>
            </a:bodyPr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cs-CZ" sz="1600" dirty="0" smtClean="0">
                  <a:solidFill>
                    <a:srgbClr val="FFFFFF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cs typeface="Arial" panose="020B0604020202020204" pitchFamily="34" charset="0"/>
                </a:rPr>
                <a:t>4</a:t>
              </a:r>
              <a:endParaRPr lang="cs-CZ" sz="1600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endParaRPr>
            </a:p>
          </p:txBody>
        </p:sp>
      </p:grpSp>
      <p:grpSp>
        <p:nvGrpSpPr>
          <p:cNvPr id="3" name="Group 2"/>
          <p:cNvGrpSpPr>
            <a:grpSpLocks/>
          </p:cNvGrpSpPr>
          <p:nvPr/>
        </p:nvGrpSpPr>
        <p:grpSpPr bwMode="auto">
          <a:xfrm>
            <a:off x="6573838" y="336550"/>
            <a:ext cx="2347912" cy="2308225"/>
            <a:chOff x="6573838" y="336550"/>
            <a:chExt cx="2347962" cy="2308225"/>
          </a:xfrm>
        </p:grpSpPr>
        <p:pic>
          <p:nvPicPr>
            <p:cNvPr id="4" name="Picture 3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6573838" y="336550"/>
              <a:ext cx="2179683" cy="2308225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  <p:sp>
          <p:nvSpPr>
            <p:cNvPr id="9" name="TextBox 8"/>
            <p:cNvSpPr txBox="1"/>
            <p:nvPr/>
          </p:nvSpPr>
          <p:spPr>
            <a:xfrm>
              <a:off x="8451890" y="2279650"/>
              <a:ext cx="469910" cy="339725"/>
            </a:xfrm>
            <a:prstGeom prst="rect">
              <a:avLst/>
            </a:prstGeom>
            <a:noFill/>
          </p:spPr>
          <p:txBody>
            <a:bodyPr>
              <a:spAutoFit/>
            </a:bodyPr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cs-CZ" sz="1600" dirty="0" smtClean="0">
                  <a:solidFill>
                    <a:srgbClr val="FFFFFF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cs typeface="Arial" panose="020B0604020202020204" pitchFamily="34" charset="0"/>
                </a:rPr>
                <a:t>3</a:t>
              </a:r>
              <a:endParaRPr lang="cs-CZ" sz="1600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7537700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8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750" fill="hold"/>
                                        <p:tgtEl>
                                          <p:spTgt spid="12288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750" fill="hold"/>
                                        <p:tgtEl>
                                          <p:spTgt spid="12288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750"/>
                                        <p:tgtEl>
                                          <p:spTgt spid="1228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750"/>
                            </p:stCondLst>
                            <p:childTnLst>
                              <p:par>
                                <p:cTn id="11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7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5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20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750"/>
                                        <p:tgtEl>
                                          <p:spTgt spid="1720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 nodeType="afterGroup">
                            <p:stCondLst>
                              <p:cond delay="2750"/>
                            </p:stCondLst>
                            <p:childTnLst>
                              <p:par>
                                <p:cTn id="19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203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750"/>
                                        <p:tgtEl>
                                          <p:spTgt spid="17203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2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7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 nodeType="afterGroup">
                            <p:stCondLst>
                              <p:cond delay="4750"/>
                            </p:stCondLst>
                            <p:childTnLst>
                              <p:par>
                                <p:cTn id="27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203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750"/>
                                        <p:tgtEl>
                                          <p:spTgt spid="17203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882" grpId="0"/>
      <p:bldP spid="172036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436563" y="620713"/>
            <a:ext cx="4014787" cy="2808287"/>
          </a:xfrm>
        </p:spPr>
        <p:txBody>
          <a:bodyPr/>
          <a:lstStyle/>
          <a:p>
            <a:pPr algn="l">
              <a:defRPr/>
            </a:pPr>
            <a:r>
              <a:rPr lang="pl-PL" dirty="0" smtClean="0"/>
              <a:t>Vlastní </a:t>
            </a:r>
            <a:r>
              <a:rPr lang="pl-PL" dirty="0"/>
              <a:t>podobizna s cigaretou, 1908</a:t>
            </a:r>
            <a:endParaRPr lang="cs-CZ" sz="4800" dirty="0"/>
          </a:p>
        </p:txBody>
      </p:sp>
      <p:grpSp>
        <p:nvGrpSpPr>
          <p:cNvPr id="7" name="Group 6"/>
          <p:cNvGrpSpPr/>
          <p:nvPr/>
        </p:nvGrpSpPr>
        <p:grpSpPr>
          <a:xfrm>
            <a:off x="4013894" y="0"/>
            <a:ext cx="5142806" cy="6858000"/>
            <a:chOff x="4013894" y="0"/>
            <a:chExt cx="5142806" cy="6858000"/>
          </a:xfrm>
        </p:grpSpPr>
        <p:pic>
          <p:nvPicPr>
            <p:cNvPr id="6" name="Picture 5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4013894" y="0"/>
              <a:ext cx="5130106" cy="6858000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  <p:sp>
          <p:nvSpPr>
            <p:cNvPr id="4" name="TextBox 3"/>
            <p:cNvSpPr txBox="1"/>
            <p:nvPr/>
          </p:nvSpPr>
          <p:spPr bwMode="auto">
            <a:xfrm>
              <a:off x="8820150" y="6475413"/>
              <a:ext cx="336550" cy="338137"/>
            </a:xfrm>
            <a:prstGeom prst="rect">
              <a:avLst/>
            </a:prstGeom>
            <a:noFill/>
          </p:spPr>
          <p:txBody>
            <a:bodyPr>
              <a:spAutoFit/>
            </a:bodyPr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cs-CZ" sz="1600" dirty="0" smtClean="0">
                  <a:solidFill>
                    <a:srgbClr val="FFFFFF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cs typeface="Arial" panose="020B0604020202020204" pitchFamily="34" charset="0"/>
                </a:rPr>
                <a:t>5</a:t>
              </a:r>
              <a:endParaRPr lang="cs-CZ" sz="1600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905324064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7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7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7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750"/>
                            </p:stCondLst>
                            <p:childTnLst>
                              <p:par>
                                <p:cTn id="11" presetID="22" presetClass="entr" presetSubtype="4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7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910" name="Text Box 5"/>
          <p:cNvSpPr txBox="1">
            <a:spLocks noChangeArrowheads="1"/>
          </p:cNvSpPr>
          <p:nvPr/>
        </p:nvSpPr>
        <p:spPr bwMode="auto">
          <a:xfrm>
            <a:off x="236538" y="6597650"/>
            <a:ext cx="201612" cy="431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 b="1">
                <a:solidFill>
                  <a:schemeClr val="bg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 b="1">
                <a:solidFill>
                  <a:schemeClr val="bg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 b="1">
                <a:solidFill>
                  <a:schemeClr val="bg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 b="1">
                <a:solidFill>
                  <a:schemeClr val="bg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 b="1">
                <a:solidFill>
                  <a:schemeClr val="bg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 b="1">
                <a:solidFill>
                  <a:schemeClr val="bg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 b="1">
                <a:solidFill>
                  <a:schemeClr val="bg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 b="1">
                <a:solidFill>
                  <a:schemeClr val="bg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 b="1">
                <a:solidFill>
                  <a:schemeClr val="bg1"/>
                </a:solidFill>
                <a:latin typeface="Arial" panose="020B060402020202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FontTx/>
              <a:buNone/>
              <a:defRPr/>
            </a:pPr>
            <a:endParaRPr lang="cs-CZ" sz="2000" dirty="0" smtClean="0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5148263" y="404813"/>
            <a:ext cx="3995737" cy="2649537"/>
          </a:xfrm>
        </p:spPr>
        <p:txBody>
          <a:bodyPr/>
          <a:lstStyle/>
          <a:p>
            <a:pPr algn="l">
              <a:defRPr/>
            </a:pPr>
            <a:r>
              <a:rPr lang="cs-CZ" sz="4000" dirty="0"/>
              <a:t>Čtenář Dostojevského</a:t>
            </a:r>
            <a:r>
              <a:rPr lang="cs-CZ" sz="4000" dirty="0" smtClean="0"/>
              <a:t>, 1907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185354" name="Text Box 10"/>
          <p:cNvSpPr txBox="1">
            <a:spLocks noChangeArrowheads="1"/>
          </p:cNvSpPr>
          <p:nvPr/>
        </p:nvSpPr>
        <p:spPr bwMode="auto">
          <a:xfrm>
            <a:off x="5548313" y="5661025"/>
            <a:ext cx="3419475" cy="1079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 b="1">
                <a:solidFill>
                  <a:schemeClr val="bg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 b="1">
                <a:solidFill>
                  <a:schemeClr val="bg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 b="1">
                <a:solidFill>
                  <a:schemeClr val="bg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 b="1">
                <a:solidFill>
                  <a:schemeClr val="bg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 b="1">
                <a:solidFill>
                  <a:schemeClr val="bg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 b="1">
                <a:solidFill>
                  <a:schemeClr val="bg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 b="1">
                <a:solidFill>
                  <a:schemeClr val="bg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 b="1">
                <a:solidFill>
                  <a:schemeClr val="bg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 b="1">
                <a:solidFill>
                  <a:schemeClr val="bg1"/>
                </a:solidFill>
                <a:latin typeface="Arial" panose="020B060402020202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FontTx/>
              <a:buNone/>
              <a:defRPr/>
            </a:pPr>
            <a:r>
              <a:rPr lang="cs-CZ" sz="2000" i="1" dirty="0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„…visí celý zmámený</a:t>
            </a:r>
            <a:r>
              <a:rPr lang="cs-CZ" sz="2000" dirty="0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cs-CZ" sz="2000" i="1" dirty="0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na mučidlech Dostojevského perverzní fantazie…“</a:t>
            </a:r>
          </a:p>
        </p:txBody>
      </p:sp>
      <p:grpSp>
        <p:nvGrpSpPr>
          <p:cNvPr id="2" name="Group 1"/>
          <p:cNvGrpSpPr>
            <a:grpSpLocks/>
          </p:cNvGrpSpPr>
          <p:nvPr/>
        </p:nvGrpSpPr>
        <p:grpSpPr bwMode="auto">
          <a:xfrm>
            <a:off x="-36513" y="0"/>
            <a:ext cx="9205913" cy="6858000"/>
            <a:chOff x="-48344" y="0"/>
            <a:chExt cx="9205144" cy="6858000"/>
          </a:xfrm>
        </p:grpSpPr>
        <p:pic>
          <p:nvPicPr>
            <p:cNvPr id="123909" name="Picture 4"/>
            <p:cNvPicPr>
              <a:picLocks noChangeAspect="1" noChangeArrowheads="1"/>
            </p:cNvPicPr>
            <p:nvPr/>
          </p:nvPicPr>
          <p:blipFill>
            <a:blip r:embed="rId2"/>
            <a:srcRect/>
            <a:stretch>
              <a:fillRect/>
            </a:stretch>
          </p:blipFill>
          <p:spPr bwMode="auto">
            <a:xfrm>
              <a:off x="-48344" y="0"/>
              <a:ext cx="4984335" cy="6858000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7" name="TextBox 6"/>
            <p:cNvSpPr txBox="1"/>
            <p:nvPr/>
          </p:nvSpPr>
          <p:spPr>
            <a:xfrm>
              <a:off x="8820278" y="6475413"/>
              <a:ext cx="336522" cy="338137"/>
            </a:xfrm>
            <a:prstGeom prst="rect">
              <a:avLst/>
            </a:prstGeom>
            <a:noFill/>
          </p:spPr>
          <p:txBody>
            <a:bodyPr>
              <a:spAutoFit/>
            </a:bodyPr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cs-CZ" sz="1600" dirty="0" smtClean="0">
                  <a:solidFill>
                    <a:srgbClr val="FFFFFF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cs typeface="Arial" panose="020B0604020202020204" pitchFamily="34" charset="0"/>
                </a:rPr>
                <a:t>6</a:t>
              </a:r>
              <a:endParaRPr lang="cs-CZ" sz="1600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850708850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7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7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7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750"/>
                            </p:stCondLst>
                            <p:childTnLst>
                              <p:par>
                                <p:cTn id="11" presetID="22" presetClass="entr" presetSubtype="4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7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750"/>
                            </p:stCondLst>
                            <p:childTnLst>
                              <p:par>
                                <p:cTn id="1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53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750"/>
                                        <p:tgtEl>
                                          <p:spTgt spid="1853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8535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22250"/>
            <a:ext cx="8229600" cy="1143000"/>
          </a:xfrm>
        </p:spPr>
        <p:txBody>
          <a:bodyPr/>
          <a:lstStyle/>
          <a:p>
            <a:pPr>
              <a:defRPr/>
            </a:pPr>
            <a:r>
              <a:rPr lang="cs-CZ" dirty="0" smtClean="0"/>
              <a:t>Červené eso, 1908</a:t>
            </a:r>
            <a:endParaRPr lang="cs-CZ" dirty="0"/>
          </a:p>
        </p:txBody>
      </p:sp>
      <p:grpSp>
        <p:nvGrpSpPr>
          <p:cNvPr id="7" name="Group 6"/>
          <p:cNvGrpSpPr/>
          <p:nvPr/>
        </p:nvGrpSpPr>
        <p:grpSpPr>
          <a:xfrm>
            <a:off x="1524000" y="1350963"/>
            <a:ext cx="7727950" cy="5462587"/>
            <a:chOff x="1524000" y="1350963"/>
            <a:chExt cx="7727950" cy="5462587"/>
          </a:xfrm>
        </p:grpSpPr>
        <p:sp>
          <p:nvSpPr>
            <p:cNvPr id="5" name="TextBox 4"/>
            <p:cNvSpPr txBox="1"/>
            <p:nvPr/>
          </p:nvSpPr>
          <p:spPr bwMode="auto">
            <a:xfrm>
              <a:off x="8782050" y="6475413"/>
              <a:ext cx="469900" cy="338137"/>
            </a:xfrm>
            <a:prstGeom prst="rect">
              <a:avLst/>
            </a:prstGeom>
            <a:noFill/>
          </p:spPr>
          <p:txBody>
            <a:bodyPr>
              <a:spAutoFit/>
            </a:bodyPr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cs-CZ" sz="1600" dirty="0" smtClean="0">
                  <a:solidFill>
                    <a:srgbClr val="FFFFFF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cs typeface="Arial" panose="020B0604020202020204" pitchFamily="34" charset="0"/>
                </a:rPr>
                <a:t>7</a:t>
              </a:r>
              <a:endParaRPr lang="cs-CZ" sz="1600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endParaRPr>
            </a:p>
          </p:txBody>
        </p:sp>
        <p:pic>
          <p:nvPicPr>
            <p:cNvPr id="4" name="Picture 3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1524000" y="1350963"/>
              <a:ext cx="6096000" cy="5124450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</p:grpSp>
    </p:spTree>
    <p:extLst>
      <p:ext uri="{BB962C8B-B14F-4D97-AF65-F5344CB8AC3E}">
        <p14:creationId xmlns:p14="http://schemas.microsoft.com/office/powerpoint/2010/main" val="2694116385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7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7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7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750"/>
                            </p:stCondLst>
                            <p:childTnLst>
                              <p:par>
                                <p:cTn id="11" presetID="22" presetClass="entr" presetSubtype="4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7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7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4800" dirty="0" smtClean="0">
                <a:solidFill>
                  <a:srgbClr val="FF0000"/>
                </a:solidFill>
              </a:rPr>
              <a:t>Bohumil Kubišta</a:t>
            </a:r>
            <a:r>
              <a:rPr lang="cs-CZ" dirty="0" smtClean="0">
                <a:solidFill>
                  <a:srgbClr val="FF0000"/>
                </a:solidFill>
              </a:rPr>
              <a:t/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sz="3200" b="0" dirty="0" smtClean="0">
                <a:solidFill>
                  <a:schemeClr val="tx1"/>
                </a:solidFill>
                <a:effectLst/>
              </a:rPr>
              <a:t>(1884 – 1918)</a:t>
            </a:r>
            <a:endParaRPr lang="cs-CZ" sz="3200" b="0" dirty="0" smtClean="0">
              <a:solidFill>
                <a:srgbClr val="FF0000"/>
              </a:solidFill>
              <a:effectLst/>
            </a:endParaRPr>
          </a:p>
        </p:txBody>
      </p:sp>
      <p:sp>
        <p:nvSpPr>
          <p:cNvPr id="35843" name="Rectangle 8"/>
          <p:cNvSpPr>
            <a:spLocks noChangeArrowheads="1"/>
          </p:cNvSpPr>
          <p:nvPr/>
        </p:nvSpPr>
        <p:spPr bwMode="auto">
          <a:xfrm>
            <a:off x="2338388" y="3228975"/>
            <a:ext cx="185737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 b="1">
                <a:solidFill>
                  <a:schemeClr val="bg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 b="1">
                <a:solidFill>
                  <a:schemeClr val="bg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 b="1">
                <a:solidFill>
                  <a:schemeClr val="bg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 b="1">
                <a:solidFill>
                  <a:schemeClr val="bg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 b="1">
                <a:solidFill>
                  <a:schemeClr val="bg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 b="1">
                <a:solidFill>
                  <a:schemeClr val="bg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 b="1">
                <a:solidFill>
                  <a:schemeClr val="bg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 b="1">
                <a:solidFill>
                  <a:schemeClr val="bg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 b="1">
                <a:solidFill>
                  <a:schemeClr val="bg1"/>
                </a:solidFill>
                <a:latin typeface="Arial" panose="020B0604020202020204" pitchFamily="34" charset="0"/>
              </a:defRPr>
            </a:lvl9pPr>
          </a:lstStyle>
          <a:p>
            <a:pPr eaLnBrk="0" fontAlgn="base" hangingPunct="0">
              <a:spcBef>
                <a:spcPct val="0"/>
              </a:spcBef>
              <a:spcAft>
                <a:spcPct val="0"/>
              </a:spcAft>
              <a:buFontTx/>
              <a:buNone/>
            </a:pPr>
            <a:endParaRPr lang="cs-CZ" sz="2000" b="0" smtClean="0">
              <a:solidFill>
                <a:srgbClr val="000000"/>
              </a:solidFill>
              <a:cs typeface="Arial" panose="020B0604020202020204" pitchFamily="34" charset="0"/>
            </a:endParaRPr>
          </a:p>
        </p:txBody>
      </p:sp>
      <p:sp>
        <p:nvSpPr>
          <p:cNvPr id="35844" name="Rectangle 9"/>
          <p:cNvSpPr>
            <a:spLocks noChangeArrowheads="1"/>
          </p:cNvSpPr>
          <p:nvPr/>
        </p:nvSpPr>
        <p:spPr bwMode="auto">
          <a:xfrm>
            <a:off x="-1371600" y="3124200"/>
            <a:ext cx="4572000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 b="1">
                <a:solidFill>
                  <a:schemeClr val="bg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 b="1">
                <a:solidFill>
                  <a:schemeClr val="bg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 b="1">
                <a:solidFill>
                  <a:schemeClr val="bg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 b="1">
                <a:solidFill>
                  <a:schemeClr val="bg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 b="1">
                <a:solidFill>
                  <a:schemeClr val="bg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 b="1">
                <a:solidFill>
                  <a:schemeClr val="bg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 b="1">
                <a:solidFill>
                  <a:schemeClr val="bg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 b="1">
                <a:solidFill>
                  <a:schemeClr val="bg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 b="1">
                <a:solidFill>
                  <a:schemeClr val="bg1"/>
                </a:solidFill>
                <a:latin typeface="Arial" panose="020B0604020202020204" pitchFamily="34" charset="0"/>
              </a:defRPr>
            </a:lvl9pPr>
          </a:lstStyle>
          <a:p>
            <a:pPr eaLnBrk="0" fontAlgn="base" hangingPunct="0">
              <a:spcBef>
                <a:spcPct val="0"/>
              </a:spcBef>
              <a:spcAft>
                <a:spcPct val="0"/>
              </a:spcAft>
              <a:buFontTx/>
              <a:buNone/>
            </a:pPr>
            <a:endParaRPr lang="cs-CZ" sz="2000" b="0" smtClean="0">
              <a:solidFill>
                <a:srgbClr val="000000"/>
              </a:solidFill>
              <a:cs typeface="Arial" panose="020B0604020202020204" pitchFamily="34" charset="0"/>
            </a:endParaRPr>
          </a:p>
        </p:txBody>
      </p:sp>
      <p:sp>
        <p:nvSpPr>
          <p:cNvPr id="11" name="Content Placeholder 10"/>
          <p:cNvSpPr>
            <a:spLocks noGrp="1"/>
          </p:cNvSpPr>
          <p:nvPr>
            <p:ph idx="1"/>
          </p:nvPr>
        </p:nvSpPr>
        <p:spPr>
          <a:xfrm>
            <a:off x="115888" y="1492250"/>
            <a:ext cx="5189537" cy="5176838"/>
          </a:xfrm>
        </p:spPr>
        <p:txBody>
          <a:bodyPr/>
          <a:lstStyle/>
          <a:p>
            <a:pPr>
              <a:defRPr/>
            </a:pPr>
            <a:r>
              <a:rPr lang="cs-CZ" sz="2400" dirty="0"/>
              <a:t>český malíř, grafik a výtvarný </a:t>
            </a:r>
            <a:r>
              <a:rPr lang="cs-CZ" sz="2400" dirty="0" smtClean="0"/>
              <a:t>teoretik</a:t>
            </a:r>
            <a:endParaRPr lang="cs-CZ" sz="2400" dirty="0"/>
          </a:p>
          <a:p>
            <a:pPr>
              <a:defRPr/>
            </a:pPr>
            <a:r>
              <a:rPr lang="cs-CZ" sz="2400" dirty="0" smtClean="0"/>
              <a:t>nemanželský syn </a:t>
            </a:r>
            <a:r>
              <a:rPr lang="cs-CZ" sz="2400" dirty="0"/>
              <a:t>z chudé venkovské </a:t>
            </a:r>
            <a:r>
              <a:rPr lang="cs-CZ" sz="2400" dirty="0" smtClean="0"/>
              <a:t>rodiny</a:t>
            </a:r>
          </a:p>
          <a:p>
            <a:pPr>
              <a:defRPr/>
            </a:pPr>
            <a:r>
              <a:rPr lang="cs-CZ" sz="2400" dirty="0" smtClean="0"/>
              <a:t>od </a:t>
            </a:r>
            <a:r>
              <a:rPr lang="cs-CZ" sz="2400" dirty="0"/>
              <a:t>roku 1903 studoval na Uměleckoprůmyslové škole v </a:t>
            </a:r>
            <a:r>
              <a:rPr lang="cs-CZ" sz="2400" dirty="0" smtClean="0"/>
              <a:t>Praze, později Akademii (studia nedokončil)</a:t>
            </a:r>
          </a:p>
          <a:p>
            <a:pPr>
              <a:defRPr/>
            </a:pPr>
            <a:r>
              <a:rPr lang="cs-CZ" sz="2400" dirty="0"/>
              <a:t>k</a:t>
            </a:r>
            <a:r>
              <a:rPr lang="cs-CZ" sz="2400" dirty="0" smtClean="0"/>
              <a:t>rátce </a:t>
            </a:r>
            <a:r>
              <a:rPr lang="cs-CZ" sz="2400" dirty="0"/>
              <a:t>cestoval do Florencie a do </a:t>
            </a:r>
            <a:r>
              <a:rPr lang="cs-CZ" sz="2400" dirty="0" smtClean="0"/>
              <a:t>Paříže</a:t>
            </a:r>
          </a:p>
          <a:p>
            <a:pPr>
              <a:defRPr/>
            </a:pPr>
            <a:r>
              <a:rPr lang="pl-PL" sz="2400" dirty="0" smtClean="0"/>
              <a:t>zajímal se o exaktní vědy </a:t>
            </a:r>
            <a:r>
              <a:rPr lang="pl-PL" sz="2400" dirty="0"/>
              <a:t>i </a:t>
            </a:r>
            <a:r>
              <a:rPr lang="pl-PL" sz="2400" dirty="0" smtClean="0"/>
              <a:t>parapsychologii </a:t>
            </a:r>
            <a:r>
              <a:rPr lang="pl-PL" sz="2400" dirty="0"/>
              <a:t>a </a:t>
            </a:r>
            <a:r>
              <a:rPr lang="pl-PL" sz="2400" dirty="0" smtClean="0"/>
              <a:t>spiritismus (vliv Jana Zrzavého)</a:t>
            </a:r>
            <a:endParaRPr lang="cs-CZ" dirty="0"/>
          </a:p>
        </p:txBody>
      </p:sp>
      <p:grpSp>
        <p:nvGrpSpPr>
          <p:cNvPr id="2" name="Group 1"/>
          <p:cNvGrpSpPr>
            <a:grpSpLocks/>
          </p:cNvGrpSpPr>
          <p:nvPr/>
        </p:nvGrpSpPr>
        <p:grpSpPr bwMode="auto">
          <a:xfrm>
            <a:off x="5422900" y="1415733"/>
            <a:ext cx="3673475" cy="5440362"/>
            <a:chOff x="5305425" y="1162050"/>
            <a:chExt cx="3673475" cy="5440610"/>
          </a:xfrm>
        </p:grpSpPr>
        <p:grpSp>
          <p:nvGrpSpPr>
            <p:cNvPr id="35848" name="Group 7"/>
            <p:cNvGrpSpPr>
              <a:grpSpLocks/>
            </p:cNvGrpSpPr>
            <p:nvPr/>
          </p:nvGrpSpPr>
          <p:grpSpPr bwMode="auto">
            <a:xfrm>
              <a:off x="5305425" y="1162050"/>
              <a:ext cx="3673475" cy="5440610"/>
              <a:chOff x="894859" y="1002841"/>
              <a:chExt cx="3674660" cy="5440117"/>
            </a:xfrm>
          </p:grpSpPr>
          <p:sp>
            <p:nvSpPr>
              <p:cNvPr id="6" name="Rectangle 5"/>
              <p:cNvSpPr/>
              <p:nvPr/>
            </p:nvSpPr>
            <p:spPr>
              <a:xfrm>
                <a:off x="894859" y="6042926"/>
                <a:ext cx="3674660" cy="40003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 eaLnBrk="0" fontAlgn="base" hangingPunct="0">
                  <a:spcBef>
                    <a:spcPct val="0"/>
                  </a:spcBef>
                  <a:spcAft>
                    <a:spcPct val="0"/>
                  </a:spcAft>
                  <a:defRPr/>
                </a:pPr>
                <a:r>
                  <a:rPr lang="pt-BR" sz="2000" b="1" dirty="0">
                    <a:solidFill>
                      <a:srgbClr val="FFFFFF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cs typeface="Arial" panose="020B0604020202020204" pitchFamily="34" charset="0"/>
                  </a:rPr>
                  <a:t>Bohumil Kubišta v roce 1911</a:t>
                </a:r>
                <a:endParaRPr lang="cs-CZ" sz="2000" b="1" dirty="0">
                  <a:solidFill>
                    <a:srgbClr val="FFFFFF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cs typeface="Arial" panose="020B0604020202020204" pitchFamily="34" charset="0"/>
                </a:endParaRPr>
              </a:p>
            </p:txBody>
          </p:sp>
          <p:pic>
            <p:nvPicPr>
              <p:cNvPr id="7" name="Picture 6"/>
              <p:cNvPicPr>
                <a:picLocks noChangeAspect="1"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1503067" y="1002841"/>
                <a:ext cx="2458243" cy="5000400"/>
              </a:xfrm>
              <a:prstGeom prst="rect">
                <a:avLst/>
              </a:prstGeom>
              <a:ln>
                <a:noFill/>
              </a:ln>
              <a:effectLst>
                <a:outerShdw blurRad="292100" dist="139700" dir="2700000" algn="tl" rotWithShape="0">
                  <a:srgbClr val="333333">
                    <a:alpha val="65000"/>
                  </a:srgbClr>
                </a:outerShdw>
              </a:effectLst>
            </p:spPr>
          </p:pic>
        </p:grpSp>
        <p:sp>
          <p:nvSpPr>
            <p:cNvPr id="13" name="TextBox 12"/>
            <p:cNvSpPr txBox="1"/>
            <p:nvPr/>
          </p:nvSpPr>
          <p:spPr>
            <a:xfrm>
              <a:off x="8066087" y="5856501"/>
              <a:ext cx="471488" cy="338153"/>
            </a:xfrm>
            <a:prstGeom prst="rect">
              <a:avLst/>
            </a:prstGeom>
            <a:noFill/>
          </p:spPr>
          <p:txBody>
            <a:bodyPr>
              <a:spAutoFit/>
            </a:bodyPr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cs-CZ" sz="1600" dirty="0" smtClean="0">
                  <a:solidFill>
                    <a:srgbClr val="FFFFFF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cs typeface="Arial" panose="020B0604020202020204" pitchFamily="34" charset="0"/>
                </a:rPr>
                <a:t>8</a:t>
              </a:r>
              <a:endParaRPr lang="cs-CZ" sz="1600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336128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7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750" fill="hold"/>
                                        <p:tgtEl>
                                          <p:spTgt spid="11878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750" fill="hold"/>
                                        <p:tgtEl>
                                          <p:spTgt spid="11878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750"/>
                                        <p:tgtEl>
                                          <p:spTgt spid="1187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750"/>
                            </p:stCondLst>
                            <p:childTnLst>
                              <p:par>
                                <p:cTn id="11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250"/>
                            </p:stCondLst>
                            <p:childTnLst>
                              <p:par>
                                <p:cTn id="15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75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19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750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afterGroup">
                            <p:stCondLst>
                              <p:cond delay="3750"/>
                            </p:stCondLst>
                            <p:childTnLst>
                              <p:par>
                                <p:cTn id="23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750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27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750"/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 nodeType="afterGroup">
                            <p:stCondLst>
                              <p:cond delay="6250"/>
                            </p:stCondLst>
                            <p:childTnLst>
                              <p:par>
                                <p:cTn id="31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750"/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8786" grpId="0"/>
      <p:bldP spid="11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dirty="0"/>
              <a:t>Cestující třetí </a:t>
            </a:r>
            <a:r>
              <a:rPr lang="cs-CZ" dirty="0" smtClean="0"/>
              <a:t>třídy, 1908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59338" y="1439863"/>
            <a:ext cx="3960812" cy="4030662"/>
          </a:xfrm>
        </p:spPr>
        <p:txBody>
          <a:bodyPr/>
          <a:lstStyle/>
          <a:p>
            <a:pPr>
              <a:defRPr/>
            </a:pPr>
            <a:r>
              <a:rPr lang="cs-CZ" sz="2400" dirty="0" smtClean="0"/>
              <a:t>výrazně </a:t>
            </a:r>
            <a:r>
              <a:rPr lang="cs-CZ" sz="2400" dirty="0"/>
              <a:t>se ho dotkla </a:t>
            </a:r>
            <a:r>
              <a:rPr lang="cs-CZ" sz="2400" dirty="0" err="1"/>
              <a:t>Munchova</a:t>
            </a:r>
            <a:r>
              <a:rPr lang="cs-CZ" sz="2400" dirty="0"/>
              <a:t> výstava v roce </a:t>
            </a:r>
            <a:r>
              <a:rPr lang="cs-CZ" sz="2400" dirty="0" smtClean="0"/>
              <a:t>1905</a:t>
            </a:r>
          </a:p>
          <a:p>
            <a:pPr>
              <a:defRPr/>
            </a:pPr>
            <a:r>
              <a:rPr lang="cs-CZ" sz="2400" dirty="0" smtClean="0"/>
              <a:t>v </a:t>
            </a:r>
            <a:r>
              <a:rPr lang="cs-CZ" sz="2400" dirty="0"/>
              <a:t>období 1905–1907 přecházel od akademického postimpresionismu k </a:t>
            </a:r>
            <a:r>
              <a:rPr lang="cs-CZ" sz="2400" dirty="0" smtClean="0"/>
              <a:t>expresionismu</a:t>
            </a:r>
          </a:p>
          <a:p>
            <a:pPr>
              <a:defRPr/>
            </a:pPr>
            <a:r>
              <a:rPr lang="cs-CZ" sz="2400" dirty="0" smtClean="0"/>
              <a:t>zúčastnil </a:t>
            </a:r>
            <a:r>
              <a:rPr lang="cs-CZ" sz="2400" dirty="0"/>
              <a:t>se obou výstav Osmy </a:t>
            </a:r>
          </a:p>
          <a:p>
            <a:pPr>
              <a:defRPr/>
            </a:pPr>
            <a:endParaRPr lang="cs-CZ" sz="2800" dirty="0"/>
          </a:p>
        </p:txBody>
      </p:sp>
      <p:sp>
        <p:nvSpPr>
          <p:cNvPr id="5" name="Content Placeholder 2"/>
          <p:cNvSpPr txBox="1">
            <a:spLocks/>
          </p:cNvSpPr>
          <p:nvPr/>
        </p:nvSpPr>
        <p:spPr bwMode="auto">
          <a:xfrm>
            <a:off x="250825" y="5470525"/>
            <a:ext cx="9218613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>
              <a:spcBef>
                <a:spcPct val="20000"/>
              </a:spcBef>
              <a:buChar char="•"/>
              <a:defRPr sz="3200" b="1">
                <a:solidFill>
                  <a:schemeClr val="bg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 b="1">
                <a:solidFill>
                  <a:schemeClr val="bg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 b="1">
                <a:solidFill>
                  <a:schemeClr val="bg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 b="1">
                <a:solidFill>
                  <a:schemeClr val="bg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 b="1">
                <a:solidFill>
                  <a:schemeClr val="bg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 b="1">
                <a:solidFill>
                  <a:schemeClr val="bg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 b="1">
                <a:solidFill>
                  <a:schemeClr val="bg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 b="1">
                <a:solidFill>
                  <a:schemeClr val="bg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 b="1">
                <a:solidFill>
                  <a:schemeClr val="bg1"/>
                </a:solidFill>
                <a:latin typeface="Arial" panose="020B0604020202020204" pitchFamily="34" charset="0"/>
              </a:defRPr>
            </a:lvl9pPr>
          </a:lstStyle>
          <a:p>
            <a:pPr eaLnBrk="0" fontAlgn="base" hangingPunct="0">
              <a:spcAft>
                <a:spcPct val="0"/>
              </a:spcAft>
              <a:buClr>
                <a:srgbClr val="FFFF00"/>
              </a:buClr>
              <a:buSzPct val="120000"/>
              <a:defRPr/>
            </a:pPr>
            <a:r>
              <a:rPr lang="cs-CZ" sz="2400" dirty="0" smtClean="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cs typeface="Arial" panose="020B0604020202020204" pitchFamily="34" charset="0"/>
              </a:rPr>
              <a:t>stal se neoficiálním mluvčím skupiny</a:t>
            </a:r>
          </a:p>
          <a:p>
            <a:pPr lvl="1" eaLnBrk="0" fontAlgn="base" hangingPunct="0">
              <a:spcAft>
                <a:spcPct val="0"/>
              </a:spcAft>
              <a:buClr>
                <a:srgbClr val="FFFF00"/>
              </a:buClr>
              <a:buSzPct val="120000"/>
              <a:buFont typeface="Calibri" panose="020F0502020204030204" pitchFamily="34" charset="0"/>
              <a:buChar char="‒"/>
              <a:defRPr/>
            </a:pPr>
            <a:r>
              <a:rPr lang="cs-CZ" sz="2000" dirty="0" smtClean="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cs typeface="Arial" panose="020B0604020202020204" pitchFamily="34" charset="0"/>
              </a:rPr>
              <a:t>obhajoval nové pojetí umění ve výtvarných referátech i zásadních teoretických úvahách o tehdejší kultuře</a:t>
            </a:r>
          </a:p>
        </p:txBody>
      </p:sp>
      <p:grpSp>
        <p:nvGrpSpPr>
          <p:cNvPr id="9" name="Group 8"/>
          <p:cNvGrpSpPr/>
          <p:nvPr/>
        </p:nvGrpSpPr>
        <p:grpSpPr>
          <a:xfrm>
            <a:off x="250825" y="1417638"/>
            <a:ext cx="4738386" cy="3670300"/>
            <a:chOff x="250825" y="1417638"/>
            <a:chExt cx="4738386" cy="3670300"/>
          </a:xfrm>
        </p:grpSpPr>
        <p:pic>
          <p:nvPicPr>
            <p:cNvPr id="8" name="Picture 7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250825" y="1417638"/>
              <a:ext cx="4503436" cy="3670300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  <p:sp>
          <p:nvSpPr>
            <p:cNvPr id="6" name="TextBox 5"/>
            <p:cNvSpPr txBox="1"/>
            <p:nvPr/>
          </p:nvSpPr>
          <p:spPr bwMode="auto">
            <a:xfrm>
              <a:off x="4519311" y="4749800"/>
              <a:ext cx="469900" cy="338138"/>
            </a:xfrm>
            <a:prstGeom prst="rect">
              <a:avLst/>
            </a:prstGeom>
            <a:noFill/>
          </p:spPr>
          <p:txBody>
            <a:bodyPr>
              <a:spAutoFit/>
            </a:bodyPr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cs-CZ" sz="1600" dirty="0" smtClean="0">
                  <a:solidFill>
                    <a:srgbClr val="FFFFFF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cs typeface="Arial" panose="020B0604020202020204" pitchFamily="34" charset="0"/>
                </a:rPr>
                <a:t>9</a:t>
              </a:r>
              <a:endParaRPr lang="cs-CZ" sz="1600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89329239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7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7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7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750"/>
                            </p:stCondLst>
                            <p:childTnLst>
                              <p:par>
                                <p:cTn id="11" presetID="2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75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75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 nodeType="afterGroup">
                            <p:stCondLst>
                              <p:cond delay="3250"/>
                            </p:stCondLst>
                            <p:childTnLst>
                              <p:par>
                                <p:cTn id="19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75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afterGroup">
                            <p:stCondLst>
                              <p:cond delay="4500"/>
                            </p:stCondLst>
                            <p:childTnLst>
                              <p:par>
                                <p:cTn id="23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75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750"/>
                            </p:stCondLst>
                            <p:childTnLst>
                              <p:par>
                                <p:cTn id="27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7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5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3850" y="363538"/>
            <a:ext cx="8459788" cy="792162"/>
          </a:xfrm>
        </p:spPr>
        <p:txBody>
          <a:bodyPr/>
          <a:lstStyle/>
          <a:p>
            <a:pPr>
              <a:defRPr/>
            </a:pPr>
            <a:r>
              <a:rPr lang="cs-CZ" sz="4000" dirty="0"/>
              <a:t>Modrý </a:t>
            </a:r>
            <a:r>
              <a:rPr lang="cs-CZ" sz="4000" dirty="0" smtClean="0"/>
              <a:t>autoportrét, 1909 </a:t>
            </a:r>
            <a:endParaRPr lang="cs-CZ" sz="4000" dirty="0"/>
          </a:p>
        </p:txBody>
      </p:sp>
      <p:sp>
        <p:nvSpPr>
          <p:cNvPr id="5" name="Rectangle 4"/>
          <p:cNvSpPr/>
          <p:nvPr/>
        </p:nvSpPr>
        <p:spPr>
          <a:xfrm>
            <a:off x="4244975" y="1311275"/>
            <a:ext cx="4754563" cy="5262563"/>
          </a:xfrm>
          <a:prstGeom prst="rect">
            <a:avLst/>
          </a:prstGeom>
        </p:spPr>
        <p:txBody>
          <a:bodyPr>
            <a:spAutoFit/>
          </a:bodyPr>
          <a:lstStyle/>
          <a:p>
            <a:pPr marL="342900" indent="-3429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FFFF00"/>
              </a:buClr>
              <a:buSzPct val="120000"/>
              <a:buFont typeface="Arial" panose="020B0604020202020204" pitchFamily="34" charset="0"/>
              <a:buChar char="•"/>
              <a:defRPr/>
            </a:pPr>
            <a:r>
              <a:rPr lang="cs-CZ" sz="2400" b="1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Z existenčních důvodů vstoupil do armády, kde působil jako důstojník dělostřelectva v chorvatské Pule. Krátce po konci války zemřel na španělskou chřipku.</a:t>
            </a:r>
          </a:p>
          <a:p>
            <a:pPr marL="342900" indent="-3429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FFFF00"/>
              </a:buClr>
              <a:buSzPct val="120000"/>
              <a:buFont typeface="Arial" panose="020B0604020202020204" pitchFamily="34" charset="0"/>
              <a:buChar char="•"/>
              <a:defRPr/>
            </a:pPr>
            <a:r>
              <a:rPr lang="cs-CZ" sz="2400" b="1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Byl zaujatý svým vlastním portrétem.</a:t>
            </a:r>
          </a:p>
          <a:p>
            <a:pPr marL="342900" indent="-3429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FFFF00"/>
              </a:buClr>
              <a:buSzPct val="120000"/>
              <a:buFont typeface="Arial" panose="020B0604020202020204" pitchFamily="34" charset="0"/>
              <a:buChar char="•"/>
              <a:defRPr/>
            </a:pPr>
            <a:r>
              <a:rPr lang="cs-CZ" sz="2400" b="1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Autoportréty se velice rozšířily.</a:t>
            </a:r>
          </a:p>
          <a:p>
            <a:pPr marL="342900" indent="-3429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FFFF00"/>
              </a:buClr>
              <a:buSzPct val="120000"/>
              <a:buFont typeface="Arial" panose="020B0604020202020204" pitchFamily="34" charset="0"/>
              <a:buChar char="•"/>
              <a:defRPr/>
            </a:pPr>
            <a:r>
              <a:rPr lang="cs-CZ" sz="2400" b="1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Nejčastěji zpodobňovaly výtvarníka jako kuřáka, čtenáře, malíře. </a:t>
            </a:r>
          </a:p>
        </p:txBody>
      </p:sp>
      <p:grpSp>
        <p:nvGrpSpPr>
          <p:cNvPr id="4" name="Group 3"/>
          <p:cNvGrpSpPr>
            <a:grpSpLocks/>
          </p:cNvGrpSpPr>
          <p:nvPr/>
        </p:nvGrpSpPr>
        <p:grpSpPr bwMode="auto">
          <a:xfrm>
            <a:off x="323850" y="1560513"/>
            <a:ext cx="3960813" cy="4762500"/>
            <a:chOff x="323850" y="1560513"/>
            <a:chExt cx="3960118" cy="4762500"/>
          </a:xfrm>
        </p:grpSpPr>
        <p:pic>
          <p:nvPicPr>
            <p:cNvPr id="3" name="Picture 2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23850" y="1560513"/>
              <a:ext cx="3885518" cy="4762500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  <p:sp>
          <p:nvSpPr>
            <p:cNvPr id="6" name="TextBox 5"/>
            <p:cNvSpPr txBox="1"/>
            <p:nvPr/>
          </p:nvSpPr>
          <p:spPr>
            <a:xfrm>
              <a:off x="3814150" y="5984875"/>
              <a:ext cx="469818" cy="338138"/>
            </a:xfrm>
            <a:prstGeom prst="rect">
              <a:avLst/>
            </a:prstGeom>
            <a:noFill/>
          </p:spPr>
          <p:txBody>
            <a:bodyPr>
              <a:spAutoFit/>
            </a:bodyPr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cs-CZ" sz="1600" dirty="0" smtClean="0">
                  <a:solidFill>
                    <a:srgbClr val="FFFFFF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cs typeface="Arial" panose="020B0604020202020204" pitchFamily="34" charset="0"/>
                </a:rPr>
                <a:t>10</a:t>
              </a:r>
              <a:endParaRPr lang="cs-CZ" sz="1600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126503378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7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7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7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750"/>
                            </p:stCondLst>
                            <p:childTnLst>
                              <p:par>
                                <p:cTn id="11" presetID="2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7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75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 nodeType="afterGroup">
                            <p:stCondLst>
                              <p:cond delay="2750"/>
                            </p:stCondLst>
                            <p:childTnLst>
                              <p:par>
                                <p:cTn id="1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75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23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75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 nodeType="afterGroup">
                            <p:stCondLst>
                              <p:cond delay="4250"/>
                            </p:stCondLst>
                            <p:childTnLst>
                              <p:par>
                                <p:cTn id="27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75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5888"/>
            <a:ext cx="8229600" cy="1143000"/>
          </a:xfrm>
        </p:spPr>
        <p:txBody>
          <a:bodyPr/>
          <a:lstStyle/>
          <a:p>
            <a:pPr>
              <a:defRPr/>
            </a:pPr>
            <a:r>
              <a:rPr lang="cs-CZ" dirty="0" smtClean="0"/>
              <a:t>Hráči, 1909</a:t>
            </a:r>
            <a:endParaRPr lang="cs-CZ" dirty="0"/>
          </a:p>
        </p:txBody>
      </p:sp>
      <p:grpSp>
        <p:nvGrpSpPr>
          <p:cNvPr id="5" name="Group 4"/>
          <p:cNvGrpSpPr>
            <a:grpSpLocks/>
          </p:cNvGrpSpPr>
          <p:nvPr/>
        </p:nvGrpSpPr>
        <p:grpSpPr bwMode="auto">
          <a:xfrm>
            <a:off x="1393825" y="1258888"/>
            <a:ext cx="7762875" cy="5554662"/>
            <a:chOff x="1393825" y="1258888"/>
            <a:chExt cx="7762975" cy="5554488"/>
          </a:xfrm>
        </p:grpSpPr>
        <p:pic>
          <p:nvPicPr>
            <p:cNvPr id="3" name="Picture 2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1393825" y="1258888"/>
              <a:ext cx="6356432" cy="5179850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  <p:sp>
          <p:nvSpPr>
            <p:cNvPr id="4" name="TextBox 3"/>
            <p:cNvSpPr txBox="1"/>
            <p:nvPr/>
          </p:nvSpPr>
          <p:spPr>
            <a:xfrm>
              <a:off x="8686894" y="6475250"/>
              <a:ext cx="469906" cy="338126"/>
            </a:xfrm>
            <a:prstGeom prst="rect">
              <a:avLst/>
            </a:prstGeom>
            <a:noFill/>
          </p:spPr>
          <p:txBody>
            <a:bodyPr>
              <a:spAutoFit/>
            </a:bodyPr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cs-CZ" sz="1600" dirty="0" smtClean="0">
                  <a:solidFill>
                    <a:srgbClr val="FFFFFF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cs typeface="Arial" panose="020B0604020202020204" pitchFamily="34" charset="0"/>
                </a:rPr>
                <a:t>11</a:t>
              </a:r>
              <a:endParaRPr lang="cs-CZ" sz="1600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721171485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7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7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7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7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7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7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 nodeType="afterGroup">
                            <p:stCondLst>
                              <p:cond delay="750"/>
                            </p:stCondLst>
                            <p:childTnLst>
                              <p:par>
                                <p:cTn id="16" presetID="2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7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dirty="0" smtClean="0"/>
              <a:t>Zátiší s lampou, 1909</a:t>
            </a:r>
            <a:endParaRPr lang="cs-CZ" dirty="0"/>
          </a:p>
        </p:txBody>
      </p:sp>
      <p:grpSp>
        <p:nvGrpSpPr>
          <p:cNvPr id="5" name="Group 4"/>
          <p:cNvGrpSpPr>
            <a:grpSpLocks/>
          </p:cNvGrpSpPr>
          <p:nvPr/>
        </p:nvGrpSpPr>
        <p:grpSpPr bwMode="auto">
          <a:xfrm>
            <a:off x="1524000" y="1417638"/>
            <a:ext cx="7632700" cy="5395912"/>
            <a:chOff x="1524000" y="1417638"/>
            <a:chExt cx="7632800" cy="5395738"/>
          </a:xfrm>
        </p:grpSpPr>
        <p:pic>
          <p:nvPicPr>
            <p:cNvPr id="3" name="Picture 2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1524000" y="1417638"/>
              <a:ext cx="6096080" cy="4857593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  <p:sp>
          <p:nvSpPr>
            <p:cNvPr id="4" name="TextBox 3"/>
            <p:cNvSpPr txBox="1"/>
            <p:nvPr/>
          </p:nvSpPr>
          <p:spPr>
            <a:xfrm>
              <a:off x="8686894" y="6475250"/>
              <a:ext cx="469906" cy="338126"/>
            </a:xfrm>
            <a:prstGeom prst="rect">
              <a:avLst/>
            </a:prstGeom>
            <a:noFill/>
          </p:spPr>
          <p:txBody>
            <a:bodyPr>
              <a:spAutoFit/>
            </a:bodyPr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cs-CZ" sz="1600" dirty="0" smtClean="0">
                  <a:solidFill>
                    <a:srgbClr val="FFFFFF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cs typeface="Arial" panose="020B0604020202020204" pitchFamily="34" charset="0"/>
                </a:rPr>
                <a:t>12</a:t>
              </a:r>
              <a:endParaRPr lang="cs-CZ" sz="1600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978379886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7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7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7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750"/>
                            </p:stCondLst>
                            <p:childTnLst>
                              <p:par>
                                <p:cTn id="11" presetID="2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7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580063" y="333375"/>
            <a:ext cx="3251200" cy="2087563"/>
          </a:xfrm>
        </p:spPr>
        <p:txBody>
          <a:bodyPr/>
          <a:lstStyle/>
          <a:p>
            <a:pPr algn="l">
              <a:defRPr/>
            </a:pPr>
            <a:r>
              <a:rPr lang="cs-CZ" dirty="0"/>
              <a:t>Vzkříšení </a:t>
            </a:r>
            <a:r>
              <a:rPr lang="cs-CZ" dirty="0" smtClean="0"/>
              <a:t>Lazara, 1911</a:t>
            </a:r>
            <a:endParaRPr lang="cs-CZ" dirty="0"/>
          </a:p>
        </p:txBody>
      </p:sp>
      <p:sp>
        <p:nvSpPr>
          <p:cNvPr id="4" name="Rectangle 3"/>
          <p:cNvSpPr/>
          <p:nvPr/>
        </p:nvSpPr>
        <p:spPr>
          <a:xfrm>
            <a:off x="5270500" y="2852738"/>
            <a:ext cx="3816350" cy="3108325"/>
          </a:xfrm>
          <a:prstGeom prst="rect">
            <a:avLst/>
          </a:prstGeom>
        </p:spPr>
        <p:txBody>
          <a:bodyPr>
            <a:spAutoFit/>
          </a:bodyPr>
          <a:lstStyle/>
          <a:p>
            <a:pPr marL="342900" indent="-3429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FFFF00"/>
              </a:buClr>
              <a:buSzPct val="120000"/>
              <a:buFont typeface="Arial" panose="020B0604020202020204" pitchFamily="34" charset="0"/>
              <a:buChar char="•"/>
              <a:defRPr/>
            </a:pPr>
            <a:r>
              <a:rPr lang="cs-CZ" sz="2400" b="1" kern="0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Studoval teorii barev</a:t>
            </a:r>
          </a:p>
          <a:p>
            <a:pPr marL="742950" lvl="1" indent="-28575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FFFF00"/>
              </a:buClr>
              <a:buSzPct val="120000"/>
              <a:buFont typeface="Calibri" panose="020F0502020204030204" pitchFamily="34" charset="0"/>
              <a:buChar char="‒"/>
              <a:defRPr/>
            </a:pPr>
            <a:r>
              <a:rPr lang="cs-CZ" sz="2000" b="1" kern="0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např. kontrast červené a zelené považoval za střet života a </a:t>
            </a:r>
            <a:r>
              <a:rPr lang="cs-CZ" sz="2000" b="1" kern="0" dirty="0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smrti </a:t>
            </a:r>
            <a:endParaRPr lang="cs-CZ" sz="2000" b="1" kern="0" dirty="0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  <a:p>
            <a:pPr marL="742950" lvl="1" indent="-28575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FFFF00"/>
              </a:buClr>
              <a:buSzPct val="120000"/>
              <a:buFont typeface="Calibri" panose="020F0502020204030204" pitchFamily="34" charset="0"/>
              <a:buChar char="‒"/>
              <a:defRPr/>
            </a:pPr>
            <a:r>
              <a:rPr lang="cs-CZ" sz="2000" b="1" kern="0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analyzoval harmonické a kompoziční principy starých i moderních mistrů</a:t>
            </a:r>
          </a:p>
          <a:p>
            <a:pPr marL="1200150" lvl="2" indent="-28575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FFFF00"/>
              </a:buClr>
              <a:buSzPct val="120000"/>
              <a:buFont typeface="Calibri" panose="020F0502020204030204" pitchFamily="34" charset="0"/>
              <a:buChar char="‒"/>
              <a:defRPr/>
            </a:pPr>
            <a:r>
              <a:rPr lang="cs-CZ" sz="2000" b="1" kern="0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velký vliv </a:t>
            </a:r>
            <a:r>
              <a:rPr lang="cs-CZ" sz="2000" b="1" kern="0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  <a:hlinkClick r:id="rId2" action="ppaction://hlinksldjump"/>
              </a:rPr>
              <a:t>El </a:t>
            </a:r>
            <a:r>
              <a:rPr lang="cs-CZ" sz="2000" b="1" kern="0" dirty="0" err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  <a:hlinkClick r:id="rId2" action="ppaction://hlinksldjump"/>
              </a:rPr>
              <a:t>Greca</a:t>
            </a:r>
            <a:endParaRPr lang="cs-CZ" sz="2000" b="1" kern="0" dirty="0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</p:txBody>
      </p:sp>
      <p:grpSp>
        <p:nvGrpSpPr>
          <p:cNvPr id="6" name="Group 5"/>
          <p:cNvGrpSpPr>
            <a:grpSpLocks/>
          </p:cNvGrpSpPr>
          <p:nvPr/>
        </p:nvGrpSpPr>
        <p:grpSpPr bwMode="auto">
          <a:xfrm>
            <a:off x="0" y="0"/>
            <a:ext cx="9156700" cy="6858000"/>
            <a:chOff x="0" y="0"/>
            <a:chExt cx="9156800" cy="6858000"/>
          </a:xfrm>
        </p:grpSpPr>
        <p:pic>
          <p:nvPicPr>
            <p:cNvPr id="3" name="Picture 2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0" y="0"/>
              <a:ext cx="5286433" cy="6858000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  <p:sp>
          <p:nvSpPr>
            <p:cNvPr id="5" name="TextBox 4"/>
            <p:cNvSpPr txBox="1"/>
            <p:nvPr/>
          </p:nvSpPr>
          <p:spPr>
            <a:xfrm>
              <a:off x="8686895" y="6475413"/>
              <a:ext cx="469905" cy="338137"/>
            </a:xfrm>
            <a:prstGeom prst="rect">
              <a:avLst/>
            </a:prstGeom>
            <a:noFill/>
          </p:spPr>
          <p:txBody>
            <a:bodyPr>
              <a:spAutoFit/>
            </a:bodyPr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cs-CZ" sz="1600" dirty="0" smtClean="0">
                  <a:solidFill>
                    <a:srgbClr val="FFFFFF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cs typeface="Arial" panose="020B0604020202020204" pitchFamily="34" charset="0"/>
                </a:rPr>
                <a:t>13</a:t>
              </a:r>
              <a:endParaRPr lang="cs-CZ" sz="1600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904282492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7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7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7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750"/>
                            </p:stCondLst>
                            <p:childTnLst>
                              <p:par>
                                <p:cTn id="11" presetID="2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75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2" presetClass="entr" presetSubtype="8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75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 nodeType="afterGroup">
                            <p:stCondLst>
                              <p:cond delay="3250"/>
                            </p:stCondLst>
                            <p:childTnLst>
                              <p:par>
                                <p:cTn id="19" presetID="22" presetClass="entr" presetSubtype="8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75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afterGroup">
                            <p:stCondLst>
                              <p:cond delay="4500"/>
                            </p:stCondLst>
                            <p:childTnLst>
                              <p:par>
                                <p:cTn id="23" presetID="22" presetClass="entr" presetSubtype="8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75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 nodeType="afterGroup">
                            <p:stCondLst>
                              <p:cond delay="5750"/>
                            </p:stCondLst>
                            <p:childTnLst>
                              <p:par>
                                <p:cTn id="27" presetID="22" presetClass="entr" presetSubtype="8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75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98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4800" dirty="0" smtClean="0"/>
              <a:t>Antonín Procházka</a:t>
            </a:r>
            <a:br>
              <a:rPr lang="cs-CZ" sz="4800" dirty="0" smtClean="0"/>
            </a:br>
            <a:r>
              <a:rPr lang="cs-CZ" sz="3200" b="0" dirty="0" smtClean="0">
                <a:solidFill>
                  <a:schemeClr val="tx1"/>
                </a:solidFill>
                <a:effectLst/>
              </a:rPr>
              <a:t>(1882 – 1945)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457200" y="1600200"/>
            <a:ext cx="5338763" cy="4997450"/>
          </a:xfrm>
        </p:spPr>
        <p:txBody>
          <a:bodyPr/>
          <a:lstStyle/>
          <a:p>
            <a:pPr>
              <a:defRPr/>
            </a:pPr>
            <a:r>
              <a:rPr lang="pt-BR" dirty="0"/>
              <a:t>český malíř, grafik a </a:t>
            </a:r>
            <a:r>
              <a:rPr lang="pt-BR" dirty="0" smtClean="0"/>
              <a:t>ilustrátor</a:t>
            </a:r>
            <a:endParaRPr lang="cs-CZ" dirty="0" smtClean="0"/>
          </a:p>
          <a:p>
            <a:pPr>
              <a:defRPr/>
            </a:pPr>
            <a:r>
              <a:rPr lang="cs-CZ" dirty="0" smtClean="0"/>
              <a:t>člen Osmy a představitel expresionismu, později kubismu a neoklasicismu</a:t>
            </a:r>
          </a:p>
          <a:p>
            <a:pPr>
              <a:defRPr/>
            </a:pPr>
            <a:r>
              <a:rPr lang="cs-CZ" dirty="0" smtClean="0"/>
              <a:t>v </a:t>
            </a:r>
            <a:r>
              <a:rPr lang="cs-CZ" dirty="0"/>
              <a:t>letech 1907–1908 cestoval po celé </a:t>
            </a:r>
            <a:r>
              <a:rPr lang="cs-CZ" dirty="0" smtClean="0"/>
              <a:t>Evropě</a:t>
            </a:r>
          </a:p>
          <a:p>
            <a:pPr lvl="1">
              <a:defRPr/>
            </a:pPr>
            <a:r>
              <a:rPr lang="cs-CZ" dirty="0" smtClean="0"/>
              <a:t>v </a:t>
            </a:r>
            <a:r>
              <a:rPr lang="cs-CZ" dirty="0"/>
              <a:t>Německu se seznámil s malířkou Linkou Scheithauerovou, se kterou se </a:t>
            </a:r>
            <a:r>
              <a:rPr lang="cs-CZ" dirty="0" smtClean="0"/>
              <a:t>po </a:t>
            </a:r>
            <a:r>
              <a:rPr lang="cs-CZ" dirty="0"/>
              <a:t>návratu domů </a:t>
            </a:r>
            <a:r>
              <a:rPr lang="cs-CZ" dirty="0" smtClean="0"/>
              <a:t>oženil</a:t>
            </a:r>
          </a:p>
          <a:p>
            <a:pPr lvl="1">
              <a:defRPr/>
            </a:pPr>
            <a:endParaRPr lang="cs-CZ" dirty="0" smtClean="0"/>
          </a:p>
        </p:txBody>
      </p:sp>
      <p:grpSp>
        <p:nvGrpSpPr>
          <p:cNvPr id="2" name="Group 1"/>
          <p:cNvGrpSpPr>
            <a:grpSpLocks/>
          </p:cNvGrpSpPr>
          <p:nvPr/>
        </p:nvGrpSpPr>
        <p:grpSpPr bwMode="auto">
          <a:xfrm>
            <a:off x="5929313" y="1844675"/>
            <a:ext cx="3227387" cy="4968875"/>
            <a:chOff x="5929313" y="1844675"/>
            <a:chExt cx="3227487" cy="4968701"/>
          </a:xfrm>
        </p:grpSpPr>
        <p:pic>
          <p:nvPicPr>
            <p:cNvPr id="3" name="Picture 2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5929313" y="1844675"/>
              <a:ext cx="2757572" cy="4165454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  <p:sp>
          <p:nvSpPr>
            <p:cNvPr id="5" name="TextBox 4"/>
            <p:cNvSpPr txBox="1"/>
            <p:nvPr/>
          </p:nvSpPr>
          <p:spPr>
            <a:xfrm>
              <a:off x="8686885" y="6475251"/>
              <a:ext cx="469915" cy="338125"/>
            </a:xfrm>
            <a:prstGeom prst="rect">
              <a:avLst/>
            </a:prstGeom>
            <a:noFill/>
          </p:spPr>
          <p:txBody>
            <a:bodyPr>
              <a:spAutoFit/>
            </a:bodyPr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cs-CZ" sz="1600" dirty="0" smtClean="0">
                  <a:solidFill>
                    <a:srgbClr val="FFFFFF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cs typeface="Arial" panose="020B0604020202020204" pitchFamily="34" charset="0"/>
                </a:rPr>
                <a:t>14</a:t>
              </a:r>
              <a:endParaRPr lang="cs-CZ" sz="1600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1621339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9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750" fill="hold"/>
                                        <p:tgtEl>
                                          <p:spTgt spid="12698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750" fill="hold"/>
                                        <p:tgtEl>
                                          <p:spTgt spid="12698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750"/>
                                        <p:tgtEl>
                                          <p:spTgt spid="1269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750"/>
                            </p:stCondLst>
                            <p:childTnLst>
                              <p:par>
                                <p:cTn id="11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7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5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75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 nodeType="afterGroup">
                            <p:stCondLst>
                              <p:cond delay="2750"/>
                            </p:stCondLst>
                            <p:childTnLst>
                              <p:par>
                                <p:cTn id="19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75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23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75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 nodeType="afterGroup">
                            <p:stCondLst>
                              <p:cond delay="5250"/>
                            </p:stCondLst>
                            <p:childTnLst>
                              <p:par>
                                <p:cTn id="27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75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6980" grpId="0"/>
      <p:bldP spid="4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88913"/>
            <a:ext cx="8229600" cy="922337"/>
          </a:xfrm>
        </p:spPr>
        <p:txBody>
          <a:bodyPr/>
          <a:lstStyle/>
          <a:p>
            <a:pPr>
              <a:defRPr/>
            </a:pPr>
            <a:r>
              <a:rPr lang="cs-CZ" dirty="0" smtClean="0"/>
              <a:t>Hráči</a:t>
            </a:r>
            <a:r>
              <a:rPr lang="cs-CZ" dirty="0"/>
              <a:t>, 1908</a:t>
            </a:r>
          </a:p>
        </p:txBody>
      </p:sp>
      <p:grpSp>
        <p:nvGrpSpPr>
          <p:cNvPr id="5" name="Group 4"/>
          <p:cNvGrpSpPr>
            <a:grpSpLocks/>
          </p:cNvGrpSpPr>
          <p:nvPr/>
        </p:nvGrpSpPr>
        <p:grpSpPr bwMode="auto">
          <a:xfrm>
            <a:off x="1403350" y="1196975"/>
            <a:ext cx="7753350" cy="5616575"/>
            <a:chOff x="1403350" y="1196975"/>
            <a:chExt cx="7753450" cy="5616401"/>
          </a:xfrm>
        </p:grpSpPr>
        <p:pic>
          <p:nvPicPr>
            <p:cNvPr id="3" name="Picture 2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1403350" y="1196975"/>
              <a:ext cx="6329445" cy="5308436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  <p:sp>
          <p:nvSpPr>
            <p:cNvPr id="4" name="TextBox 3"/>
            <p:cNvSpPr txBox="1"/>
            <p:nvPr/>
          </p:nvSpPr>
          <p:spPr>
            <a:xfrm>
              <a:off x="8686894" y="6475249"/>
              <a:ext cx="469906" cy="338127"/>
            </a:xfrm>
            <a:prstGeom prst="rect">
              <a:avLst/>
            </a:prstGeom>
            <a:noFill/>
          </p:spPr>
          <p:txBody>
            <a:bodyPr>
              <a:spAutoFit/>
            </a:bodyPr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cs-CZ" sz="1600" dirty="0" smtClean="0">
                  <a:solidFill>
                    <a:srgbClr val="FFFFFF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cs typeface="Arial" panose="020B0604020202020204" pitchFamily="34" charset="0"/>
                </a:rPr>
                <a:t>15</a:t>
              </a:r>
              <a:endParaRPr lang="cs-CZ" sz="1600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016481175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7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7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7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750"/>
                            </p:stCondLst>
                            <p:childTnLst>
                              <p:par>
                                <p:cTn id="11" presetID="2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7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9154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67238" y="3424238"/>
            <a:ext cx="9525" cy="9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34925" y="44450"/>
            <a:ext cx="9001125" cy="1858963"/>
          </a:xfrm>
        </p:spPr>
        <p:txBody>
          <a:bodyPr/>
          <a:lstStyle/>
          <a:p>
            <a:pPr>
              <a:defRPr/>
            </a:pPr>
            <a:r>
              <a:rPr lang="cs-CZ" sz="4000" dirty="0"/>
              <a:t>Linka </a:t>
            </a:r>
            <a:r>
              <a:rPr lang="cs-CZ" sz="4000" dirty="0" err="1" smtClean="0"/>
              <a:t>Scheithauerová-Procházková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3200" b="0" dirty="0" smtClean="0">
                <a:solidFill>
                  <a:schemeClr val="tx1"/>
                </a:solidFill>
                <a:effectLst/>
              </a:rPr>
              <a:t>(1884 – 1960)</a:t>
            </a:r>
            <a:endParaRPr lang="cs-CZ" sz="3200" b="0" dirty="0">
              <a:solidFill>
                <a:schemeClr val="tx1"/>
              </a:solidFill>
              <a:effectLst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92175" y="1669000"/>
            <a:ext cx="4965600" cy="4725987"/>
          </a:xfrm>
        </p:spPr>
        <p:txBody>
          <a:bodyPr/>
          <a:lstStyle/>
          <a:p>
            <a:pPr>
              <a:defRPr/>
            </a:pPr>
            <a:r>
              <a:rPr lang="cs-CZ" sz="2400" dirty="0"/>
              <a:t>malířka a životní partnerka malíře Antonína </a:t>
            </a:r>
            <a:r>
              <a:rPr lang="cs-CZ" sz="2400" dirty="0" smtClean="0"/>
              <a:t>Procházky</a:t>
            </a:r>
          </a:p>
          <a:p>
            <a:pPr>
              <a:defRPr/>
            </a:pPr>
            <a:r>
              <a:rPr lang="cs-CZ" sz="2400" dirty="0" smtClean="0"/>
              <a:t>jediná </a:t>
            </a:r>
            <a:r>
              <a:rPr lang="cs-CZ" sz="2400" dirty="0"/>
              <a:t>žena se </a:t>
            </a:r>
            <a:r>
              <a:rPr lang="cs-CZ" sz="2400" dirty="0" smtClean="0"/>
              <a:t>zúčastnila </a:t>
            </a:r>
            <a:r>
              <a:rPr lang="cs-CZ" sz="2400" dirty="0"/>
              <a:t>výstavy Osmy v roce </a:t>
            </a:r>
            <a:r>
              <a:rPr lang="cs-CZ" sz="2400" dirty="0" smtClean="0"/>
              <a:t>1908</a:t>
            </a:r>
          </a:p>
          <a:p>
            <a:pPr>
              <a:defRPr/>
            </a:pPr>
            <a:r>
              <a:rPr lang="cs-CZ" sz="2400" dirty="0"/>
              <a:t>j</a:t>
            </a:r>
            <a:r>
              <a:rPr lang="cs-CZ" sz="2400" dirty="0" smtClean="0"/>
              <a:t>ejí </a:t>
            </a:r>
            <a:r>
              <a:rPr lang="cs-CZ" sz="2400" dirty="0"/>
              <a:t>dílo </a:t>
            </a:r>
            <a:r>
              <a:rPr lang="cs-CZ" sz="2400" dirty="0" smtClean="0"/>
              <a:t>má </a:t>
            </a:r>
            <a:r>
              <a:rPr lang="cs-CZ" sz="2400" dirty="0"/>
              <a:t>převážně realistický základ, od expresionismu postupně přešla ke </a:t>
            </a:r>
            <a:r>
              <a:rPr lang="cs-CZ" sz="2400" dirty="0" smtClean="0"/>
              <a:t>klasicismu</a:t>
            </a:r>
          </a:p>
          <a:p>
            <a:pPr>
              <a:defRPr/>
            </a:pPr>
            <a:r>
              <a:rPr lang="cs-CZ" sz="2400" dirty="0" smtClean="0"/>
              <a:t>malířskou </a:t>
            </a:r>
            <a:r>
              <a:rPr lang="cs-CZ" sz="2400" dirty="0"/>
              <a:t>práci ukončila koncem 40. let </a:t>
            </a:r>
            <a:r>
              <a:rPr lang="cs-CZ" sz="2400" dirty="0" smtClean="0"/>
              <a:t>(nervová choroba)</a:t>
            </a:r>
            <a:endParaRPr lang="cs-CZ" sz="2400" dirty="0"/>
          </a:p>
        </p:txBody>
      </p:sp>
      <p:grpSp>
        <p:nvGrpSpPr>
          <p:cNvPr id="2" name="Group 1"/>
          <p:cNvGrpSpPr>
            <a:grpSpLocks/>
          </p:cNvGrpSpPr>
          <p:nvPr/>
        </p:nvGrpSpPr>
        <p:grpSpPr bwMode="auto">
          <a:xfrm>
            <a:off x="5586413" y="1545898"/>
            <a:ext cx="3674093" cy="3183270"/>
            <a:chOff x="5393076" y="2204864"/>
            <a:chExt cx="3686112" cy="2735783"/>
          </a:xfrm>
        </p:grpSpPr>
        <p:pic>
          <p:nvPicPr>
            <p:cNvPr id="8" name="Picture 7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5393076" y="2204864"/>
              <a:ext cx="3370939" cy="2735783"/>
            </a:xfrm>
            <a:prstGeom prst="rect">
              <a:avLst/>
            </a:prstGeom>
            <a:ln w="190500" cap="sq">
              <a:solidFill>
                <a:srgbClr val="C8C6BD"/>
              </a:solidFill>
              <a:prstDash val="solid"/>
              <a:miter lim="800000"/>
            </a:ln>
            <a:effectLst>
              <a:outerShdw blurRad="254000" algn="bl" rotWithShape="0">
                <a:srgbClr val="000000">
                  <a:alpha val="43000"/>
                </a:srgbClr>
              </a:outerShdw>
            </a:effectLst>
            <a:scene3d>
              <a:camera prst="perspectiveFront" fov="5400000"/>
              <a:lightRig rig="threePt" dir="t">
                <a:rot lat="0" lon="0" rev="2100000"/>
              </a:lightRig>
            </a:scene3d>
            <a:sp3d extrusionH="25400">
              <a:bevelT w="304800" h="152400" prst="hardEdge"/>
              <a:extrusionClr>
                <a:srgbClr val="000000"/>
              </a:extrusionClr>
            </a:sp3d>
          </p:spPr>
        </p:pic>
        <p:sp>
          <p:nvSpPr>
            <p:cNvPr id="9" name="TextBox 8"/>
            <p:cNvSpPr txBox="1"/>
            <p:nvPr/>
          </p:nvSpPr>
          <p:spPr>
            <a:xfrm>
              <a:off x="8236248" y="4555337"/>
              <a:ext cx="842940" cy="38531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cs-CZ" sz="1600" dirty="0" smtClean="0">
                  <a:solidFill>
                    <a:srgbClr val="FFFFFF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cs typeface="Arial" panose="020B0604020202020204" pitchFamily="34" charset="0"/>
                </a:rPr>
                <a:t>16</a:t>
              </a:r>
              <a:endParaRPr lang="cs-CZ" sz="1600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endParaRPr>
            </a:p>
          </p:txBody>
        </p:sp>
      </p:grpSp>
      <p:grpSp>
        <p:nvGrpSpPr>
          <p:cNvPr id="7" name="Group 6"/>
          <p:cNvGrpSpPr>
            <a:grpSpLocks/>
          </p:cNvGrpSpPr>
          <p:nvPr/>
        </p:nvGrpSpPr>
        <p:grpSpPr bwMode="auto">
          <a:xfrm>
            <a:off x="5751719" y="1461242"/>
            <a:ext cx="2856293" cy="4008541"/>
            <a:chOff x="5603082" y="1611039"/>
            <a:chExt cx="3802866" cy="4596747"/>
          </a:xfrm>
        </p:grpSpPr>
        <p:grpSp>
          <p:nvGrpSpPr>
            <p:cNvPr id="49159" name="Group 6"/>
            <p:cNvGrpSpPr>
              <a:grpSpLocks/>
            </p:cNvGrpSpPr>
            <p:nvPr/>
          </p:nvGrpSpPr>
          <p:grpSpPr bwMode="auto">
            <a:xfrm>
              <a:off x="5603082" y="1611039"/>
              <a:ext cx="3656142" cy="4596747"/>
              <a:chOff x="5602844" y="1610288"/>
              <a:chExt cx="3656966" cy="4596803"/>
            </a:xfrm>
          </p:grpSpPr>
          <p:pic>
            <p:nvPicPr>
              <p:cNvPr id="5" name="Picture 4"/>
              <p:cNvPicPr>
                <a:picLocks noChangeAspect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6115172" y="1610288"/>
                <a:ext cx="3144638" cy="4167892"/>
              </a:xfrm>
              <a:prstGeom prst="rect">
                <a:avLst/>
              </a:prstGeom>
              <a:ln>
                <a:noFill/>
              </a:ln>
              <a:effectLst>
                <a:outerShdw blurRad="292100" dist="139700" dir="2700000" algn="tl" rotWithShape="0">
                  <a:srgbClr val="333333">
                    <a:alpha val="65000"/>
                  </a:srgbClr>
                </a:outerShdw>
              </a:effectLst>
            </p:spPr>
          </p:pic>
          <p:sp>
            <p:nvSpPr>
              <p:cNvPr id="6" name="TextBox 5"/>
              <p:cNvSpPr txBox="1"/>
              <p:nvPr/>
            </p:nvSpPr>
            <p:spPr>
              <a:xfrm>
                <a:off x="5602844" y="5807036"/>
                <a:ext cx="3061390" cy="400055"/>
              </a:xfrm>
              <a:prstGeom prst="rect">
                <a:avLst/>
              </a:prstGeom>
              <a:noFill/>
            </p:spPr>
            <p:txBody>
              <a:bodyPr wrap="none">
                <a:spAutoFit/>
              </a:bodyPr>
              <a:lstStyle/>
              <a:p>
                <a:pPr eaLnBrk="0" fontAlgn="base" hangingPunct="0">
                  <a:spcBef>
                    <a:spcPct val="0"/>
                  </a:spcBef>
                  <a:spcAft>
                    <a:spcPct val="0"/>
                  </a:spcAft>
                  <a:defRPr/>
                </a:pPr>
                <a:r>
                  <a:rPr lang="cs-CZ" sz="2000" b="1" dirty="0">
                    <a:solidFill>
                      <a:srgbClr val="FFFFFF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cs typeface="Arial" panose="020B0604020202020204" pitchFamily="34" charset="0"/>
                  </a:rPr>
                  <a:t>Autoportrét z roku 1910</a:t>
                </a:r>
              </a:p>
            </p:txBody>
          </p:sp>
        </p:grpSp>
        <p:sp>
          <p:nvSpPr>
            <p:cNvPr id="10" name="TextBox 9"/>
            <p:cNvSpPr txBox="1"/>
            <p:nvPr/>
          </p:nvSpPr>
          <p:spPr>
            <a:xfrm>
              <a:off x="8685481" y="5375477"/>
              <a:ext cx="720467" cy="388233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cs-CZ" sz="1600" dirty="0" smtClean="0">
                  <a:solidFill>
                    <a:srgbClr val="FFFFFF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cs typeface="Arial" panose="020B0604020202020204" pitchFamily="34" charset="0"/>
                </a:rPr>
                <a:t>17</a:t>
              </a:r>
              <a:endParaRPr lang="cs-CZ" sz="1600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endParaRPr>
            </a:p>
          </p:txBody>
        </p:sp>
      </p:grpSp>
      <p:pic>
        <p:nvPicPr>
          <p:cNvPr id="14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89144" y="1950195"/>
            <a:ext cx="4592477" cy="390360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5" name="TextBox 3"/>
          <p:cNvSpPr txBox="1"/>
          <p:nvPr/>
        </p:nvSpPr>
        <p:spPr bwMode="auto">
          <a:xfrm>
            <a:off x="8596816" y="5459270"/>
            <a:ext cx="469900" cy="338137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r>
              <a:rPr lang="cs-CZ" sz="1600" dirty="0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18</a:t>
            </a:r>
            <a:endParaRPr lang="cs-CZ" sz="1600" dirty="0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945714" y="5910194"/>
            <a:ext cx="403187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pt-BR" dirty="0"/>
              <a:t>Promenáda v berlínském parku, 1907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212645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7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7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7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750"/>
                            </p:stCondLst>
                            <p:childTnLst>
                              <p:par>
                                <p:cTn id="11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7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5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75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 nodeType="afterGroup">
                            <p:stCondLst>
                              <p:cond delay="2750"/>
                            </p:stCondLst>
                            <p:childTnLst>
                              <p:par>
                                <p:cTn id="19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75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23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75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 nodeType="afterGroup">
                            <p:stCondLst>
                              <p:cond delay="5250"/>
                            </p:stCondLst>
                            <p:childTnLst>
                              <p:par>
                                <p:cTn id="27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75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</p:stCondLst>
                      <p:childTnLst>
                        <p:par>
                          <p:cTn id="3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7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6" dur="1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75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8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750"/>
                            </p:stCondLst>
                            <p:childTnLst>
                              <p:par>
                                <p:cTn id="5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build="p"/>
      <p:bldP spid="15" grpId="0"/>
      <p:bldP spid="12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0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5400" dirty="0" smtClean="0"/>
              <a:t>Vincenc Beneš</a:t>
            </a:r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3200" b="0" dirty="0" smtClean="0">
                <a:solidFill>
                  <a:schemeClr val="tx1"/>
                </a:solidFill>
                <a:effectLst/>
              </a:rPr>
              <a:t>(1883 – 1979)</a:t>
            </a:r>
            <a:endParaRPr lang="cs-CZ" sz="3200" b="0" dirty="0" smtClean="0">
              <a:effectLst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07950" y="1527175"/>
            <a:ext cx="6715125" cy="2520950"/>
          </a:xfrm>
        </p:spPr>
        <p:txBody>
          <a:bodyPr/>
          <a:lstStyle/>
          <a:p>
            <a:pPr>
              <a:defRPr/>
            </a:pPr>
            <a:r>
              <a:rPr lang="cs-CZ" sz="2400" dirty="0" smtClean="0"/>
              <a:t>český malíř</a:t>
            </a:r>
          </a:p>
          <a:p>
            <a:pPr>
              <a:defRPr/>
            </a:pPr>
            <a:r>
              <a:rPr lang="cs-CZ" sz="2400" dirty="0" smtClean="0"/>
              <a:t>člen Osmy</a:t>
            </a:r>
          </a:p>
          <a:p>
            <a:pPr>
              <a:defRPr/>
            </a:pPr>
            <a:r>
              <a:rPr lang="cs-CZ" sz="2400" dirty="0"/>
              <a:t>j</a:t>
            </a:r>
            <a:r>
              <a:rPr lang="cs-CZ" sz="2400" dirty="0" smtClean="0"/>
              <a:t>eho </a:t>
            </a:r>
            <a:r>
              <a:rPr lang="cs-CZ" sz="2400" dirty="0"/>
              <a:t>styl byl zpočátku ovlivněn kubismem a fauvismem, později </a:t>
            </a:r>
            <a:r>
              <a:rPr lang="cs-CZ" sz="2400" dirty="0" smtClean="0"/>
              <a:t>neoklasicismem</a:t>
            </a:r>
          </a:p>
        </p:txBody>
      </p:sp>
      <p:grpSp>
        <p:nvGrpSpPr>
          <p:cNvPr id="9" name="Group 8"/>
          <p:cNvGrpSpPr>
            <a:grpSpLocks/>
          </p:cNvGrpSpPr>
          <p:nvPr/>
        </p:nvGrpSpPr>
        <p:grpSpPr bwMode="auto">
          <a:xfrm>
            <a:off x="2771775" y="3481388"/>
            <a:ext cx="2520950" cy="3043237"/>
            <a:chOff x="2771800" y="3481928"/>
            <a:chExt cx="2520280" cy="3043416"/>
          </a:xfrm>
        </p:grpSpPr>
        <p:pic>
          <p:nvPicPr>
            <p:cNvPr id="13" name="Picture 12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2771800" y="3481928"/>
              <a:ext cx="2486960" cy="3043416"/>
            </a:xfrm>
            <a:prstGeom prst="rect">
              <a:avLst/>
            </a:prstGeom>
            <a:ln w="190500" cap="sq">
              <a:solidFill>
                <a:srgbClr val="C8C6BD"/>
              </a:solidFill>
              <a:prstDash val="solid"/>
              <a:miter lim="800000"/>
            </a:ln>
            <a:effectLst>
              <a:outerShdw blurRad="254000" algn="bl" rotWithShape="0">
                <a:srgbClr val="000000">
                  <a:alpha val="43000"/>
                </a:srgbClr>
              </a:outerShdw>
            </a:effectLst>
            <a:scene3d>
              <a:camera prst="perspectiveFront" fov="5400000"/>
              <a:lightRig rig="threePt" dir="t">
                <a:rot lat="0" lon="0" rev="2100000"/>
              </a:lightRig>
            </a:scene3d>
            <a:sp3d extrusionH="25400">
              <a:bevelT w="304800" h="152400" prst="hardEdge"/>
              <a:extrusionClr>
                <a:srgbClr val="000000"/>
              </a:extrusionClr>
            </a:sp3d>
          </p:spPr>
        </p:pic>
        <p:sp>
          <p:nvSpPr>
            <p:cNvPr id="10" name="TextBox 9"/>
            <p:cNvSpPr txBox="1"/>
            <p:nvPr/>
          </p:nvSpPr>
          <p:spPr>
            <a:xfrm>
              <a:off x="4822305" y="6112570"/>
              <a:ext cx="469775" cy="338158"/>
            </a:xfrm>
            <a:prstGeom prst="rect">
              <a:avLst/>
            </a:prstGeom>
            <a:noFill/>
          </p:spPr>
          <p:txBody>
            <a:bodyPr>
              <a:spAutoFit/>
            </a:bodyPr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cs-CZ" sz="1600" dirty="0" smtClean="0">
                  <a:solidFill>
                    <a:srgbClr val="FFFFFF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cs typeface="Arial" panose="020B0604020202020204" pitchFamily="34" charset="0"/>
                </a:rPr>
                <a:t>22</a:t>
              </a:r>
              <a:endParaRPr lang="cs-CZ" sz="1600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endParaRPr>
            </a:p>
          </p:txBody>
        </p:sp>
      </p:grpSp>
      <p:grpSp>
        <p:nvGrpSpPr>
          <p:cNvPr id="8" name="Group 7"/>
          <p:cNvGrpSpPr>
            <a:grpSpLocks/>
          </p:cNvGrpSpPr>
          <p:nvPr/>
        </p:nvGrpSpPr>
        <p:grpSpPr bwMode="auto">
          <a:xfrm>
            <a:off x="395288" y="3481388"/>
            <a:ext cx="2016125" cy="3052762"/>
            <a:chOff x="395536" y="3481928"/>
            <a:chExt cx="2016224" cy="3052223"/>
          </a:xfrm>
        </p:grpSpPr>
        <p:pic>
          <p:nvPicPr>
            <p:cNvPr id="12" name="Picture 11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95536" y="3481928"/>
              <a:ext cx="1988622" cy="3052223"/>
            </a:xfrm>
            <a:prstGeom prst="rect">
              <a:avLst/>
            </a:prstGeom>
            <a:ln w="190500" cap="sq">
              <a:solidFill>
                <a:srgbClr val="C8C6BD"/>
              </a:solidFill>
              <a:prstDash val="solid"/>
              <a:miter lim="800000"/>
            </a:ln>
            <a:effectLst>
              <a:outerShdw blurRad="254000" algn="bl" rotWithShape="0">
                <a:srgbClr val="000000">
                  <a:alpha val="43000"/>
                </a:srgbClr>
              </a:outerShdw>
            </a:effectLst>
            <a:scene3d>
              <a:camera prst="perspectiveFront" fov="5400000"/>
              <a:lightRig rig="threePt" dir="t">
                <a:rot lat="0" lon="0" rev="2100000"/>
              </a:lightRig>
            </a:scene3d>
            <a:sp3d extrusionH="25400">
              <a:bevelT w="304800" h="152400" prst="hardEdge"/>
              <a:extrusionClr>
                <a:srgbClr val="000000"/>
              </a:extrusionClr>
            </a:sp3d>
          </p:spPr>
        </p:pic>
        <p:sp>
          <p:nvSpPr>
            <p:cNvPr id="11" name="TextBox 10"/>
            <p:cNvSpPr txBox="1"/>
            <p:nvPr/>
          </p:nvSpPr>
          <p:spPr>
            <a:xfrm>
              <a:off x="1941837" y="6113538"/>
              <a:ext cx="469923" cy="338077"/>
            </a:xfrm>
            <a:prstGeom prst="rect">
              <a:avLst/>
            </a:prstGeom>
            <a:noFill/>
          </p:spPr>
          <p:txBody>
            <a:bodyPr>
              <a:spAutoFit/>
            </a:bodyPr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cs-CZ" sz="1600" dirty="0" smtClean="0">
                  <a:solidFill>
                    <a:srgbClr val="FFFFFF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cs typeface="Arial" panose="020B0604020202020204" pitchFamily="34" charset="0"/>
                </a:rPr>
                <a:t>21</a:t>
              </a:r>
              <a:endParaRPr lang="cs-CZ" sz="1600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endParaRPr>
            </a:p>
          </p:txBody>
        </p:sp>
      </p:grpSp>
      <p:grpSp>
        <p:nvGrpSpPr>
          <p:cNvPr id="7" name="Group 6"/>
          <p:cNvGrpSpPr>
            <a:grpSpLocks/>
          </p:cNvGrpSpPr>
          <p:nvPr/>
        </p:nvGrpSpPr>
        <p:grpSpPr bwMode="auto">
          <a:xfrm>
            <a:off x="5580063" y="3697288"/>
            <a:ext cx="3441700" cy="3132137"/>
            <a:chOff x="5508315" y="3716338"/>
            <a:chExt cx="3442011" cy="3132137"/>
          </a:xfrm>
        </p:grpSpPr>
        <p:grpSp>
          <p:nvGrpSpPr>
            <p:cNvPr id="53258" name="Group 5"/>
            <p:cNvGrpSpPr>
              <a:grpSpLocks/>
            </p:cNvGrpSpPr>
            <p:nvPr/>
          </p:nvGrpSpPr>
          <p:grpSpPr bwMode="auto">
            <a:xfrm>
              <a:off x="5508315" y="3716338"/>
              <a:ext cx="3317875" cy="3132137"/>
              <a:chOff x="5507967" y="3717032"/>
              <a:chExt cx="3318637" cy="3131050"/>
            </a:xfrm>
          </p:grpSpPr>
          <p:pic>
            <p:nvPicPr>
              <p:cNvPr id="4" name="Picture 3"/>
              <p:cNvPicPr>
                <a:picLocks noChangeAspect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5507967" y="3717032"/>
                <a:ext cx="3318937" cy="2735900"/>
              </a:xfrm>
              <a:prstGeom prst="rect">
                <a:avLst/>
              </a:prstGeom>
              <a:ln>
                <a:noFill/>
              </a:ln>
              <a:effectLst>
                <a:outerShdw blurRad="292100" dist="139700" dir="2700000" algn="tl" rotWithShape="0">
                  <a:srgbClr val="333333">
                    <a:alpha val="65000"/>
                  </a:srgbClr>
                </a:outerShdw>
              </a:effectLst>
            </p:spPr>
          </p:pic>
          <p:sp>
            <p:nvSpPr>
              <p:cNvPr id="5" name="Rectangle 4"/>
              <p:cNvSpPr/>
              <p:nvPr/>
            </p:nvSpPr>
            <p:spPr>
              <a:xfrm>
                <a:off x="6227334" y="6448171"/>
                <a:ext cx="1994538" cy="399911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 eaLnBrk="0" fontAlgn="base" hangingPunct="0">
                  <a:spcBef>
                    <a:spcPct val="0"/>
                  </a:spcBef>
                  <a:spcAft>
                    <a:spcPct val="0"/>
                  </a:spcAft>
                  <a:defRPr/>
                </a:pPr>
                <a:r>
                  <a:rPr lang="cs-CZ" sz="2000" b="1" kern="0" dirty="0">
                    <a:solidFill>
                      <a:srgbClr val="FFFFFF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cs typeface="Arial" panose="020B0604020202020204" pitchFamily="34" charset="0"/>
                  </a:rPr>
                  <a:t>Staré Kestřany</a:t>
                </a:r>
                <a:endParaRPr lang="cs-CZ" sz="1050" dirty="0">
                  <a:solidFill>
                    <a:srgbClr val="FFFFFF"/>
                  </a:solidFill>
                  <a:cs typeface="Arial" panose="020B0604020202020204" pitchFamily="34" charset="0"/>
                </a:endParaRPr>
              </a:p>
            </p:txBody>
          </p:sp>
        </p:grpSp>
        <p:sp>
          <p:nvSpPr>
            <p:cNvPr id="14" name="TextBox 13"/>
            <p:cNvSpPr txBox="1"/>
            <p:nvPr/>
          </p:nvSpPr>
          <p:spPr>
            <a:xfrm>
              <a:off x="8393063" y="6113463"/>
              <a:ext cx="557263" cy="338137"/>
            </a:xfrm>
            <a:prstGeom prst="rect">
              <a:avLst/>
            </a:prstGeom>
            <a:noFill/>
          </p:spPr>
          <p:txBody>
            <a:bodyPr>
              <a:spAutoFit/>
            </a:bodyPr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cs-CZ" sz="1600" dirty="0" smtClean="0">
                  <a:solidFill>
                    <a:srgbClr val="FFFFFF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cs typeface="Arial" panose="020B0604020202020204" pitchFamily="34" charset="0"/>
                </a:rPr>
                <a:t>20</a:t>
              </a:r>
              <a:endParaRPr lang="cs-CZ" sz="1600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endParaRPr>
            </a:p>
          </p:txBody>
        </p:sp>
      </p:grpSp>
      <p:grpSp>
        <p:nvGrpSpPr>
          <p:cNvPr id="6" name="Group 5"/>
          <p:cNvGrpSpPr>
            <a:grpSpLocks/>
          </p:cNvGrpSpPr>
          <p:nvPr/>
        </p:nvGrpSpPr>
        <p:grpSpPr bwMode="auto">
          <a:xfrm>
            <a:off x="6964363" y="1069975"/>
            <a:ext cx="2000250" cy="2397125"/>
            <a:chOff x="6964363" y="1069975"/>
            <a:chExt cx="2000125" cy="2397125"/>
          </a:xfrm>
        </p:grpSpPr>
        <p:pic>
          <p:nvPicPr>
            <p:cNvPr id="3" name="Picture 2"/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6964363" y="1069975"/>
              <a:ext cx="1862021" cy="2397125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  <p:sp>
          <p:nvSpPr>
            <p:cNvPr id="15" name="TextBox 14"/>
            <p:cNvSpPr txBox="1"/>
            <p:nvPr/>
          </p:nvSpPr>
          <p:spPr>
            <a:xfrm>
              <a:off x="8494617" y="3122613"/>
              <a:ext cx="469871" cy="339725"/>
            </a:xfrm>
            <a:prstGeom prst="rect">
              <a:avLst/>
            </a:prstGeom>
            <a:noFill/>
          </p:spPr>
          <p:txBody>
            <a:bodyPr>
              <a:spAutoFit/>
            </a:bodyPr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cs-CZ" sz="1600" dirty="0" smtClean="0">
                  <a:solidFill>
                    <a:srgbClr val="FFFFFF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cs typeface="Arial" panose="020B0604020202020204" pitchFamily="34" charset="0"/>
                </a:rPr>
                <a:t>19</a:t>
              </a:r>
              <a:endParaRPr lang="cs-CZ" sz="1600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0649425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750" fill="hold"/>
                                        <p:tgtEl>
                                          <p:spTgt spid="129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750" fill="hold"/>
                                        <p:tgtEl>
                                          <p:spTgt spid="129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750"/>
                                        <p:tgtEl>
                                          <p:spTgt spid="129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750"/>
                            </p:stCondLst>
                            <p:childTnLst>
                              <p:par>
                                <p:cTn id="11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250"/>
                            </p:stCondLst>
                            <p:childTnLst>
                              <p:par>
                                <p:cTn id="15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 nodeType="afterGroup">
                            <p:stCondLst>
                              <p:cond delay="2250"/>
                            </p:stCondLst>
                            <p:childTnLst>
                              <p:par>
                                <p:cTn id="19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75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23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75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 nodeType="afterGroup">
                            <p:stCondLst>
                              <p:cond delay="4750"/>
                            </p:stCondLst>
                            <p:childTnLst>
                              <p:par>
                                <p:cTn id="27" presetID="2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7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31" presetID="2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75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 nodeType="afterGroup">
                            <p:stCondLst>
                              <p:cond delay="7250"/>
                            </p:stCondLst>
                            <p:childTnLst>
                              <p:par>
                                <p:cTn id="35" presetID="2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75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9026" grpId="0"/>
      <p:bldP spid="2" grpId="0" uiExpand="1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0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4800" dirty="0" err="1" smtClean="0"/>
              <a:t>Willi</a:t>
            </a:r>
            <a:r>
              <a:rPr lang="cs-CZ" sz="4800" dirty="0" smtClean="0"/>
              <a:t> Nowak</a:t>
            </a:r>
            <a:br>
              <a:rPr lang="cs-CZ" sz="4800" dirty="0" smtClean="0"/>
            </a:br>
            <a:r>
              <a:rPr lang="cs-CZ" sz="3200" b="0" dirty="0" smtClean="0">
                <a:solidFill>
                  <a:schemeClr val="tx1"/>
                </a:solidFill>
                <a:effectLst/>
              </a:rPr>
              <a:t>(1886 – 1977)</a:t>
            </a:r>
            <a:endParaRPr lang="cs-CZ" sz="3200" b="0" dirty="0" smtClean="0">
              <a:effectLst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96838" y="1628775"/>
            <a:ext cx="5988050" cy="4525963"/>
          </a:xfrm>
        </p:spPr>
        <p:txBody>
          <a:bodyPr/>
          <a:lstStyle/>
          <a:p>
            <a:pPr>
              <a:defRPr/>
            </a:pPr>
            <a:r>
              <a:rPr lang="pl-PL" sz="2400" dirty="0" smtClean="0"/>
              <a:t>český </a:t>
            </a:r>
            <a:r>
              <a:rPr lang="pl-PL" sz="2400" dirty="0"/>
              <a:t>malíř a </a:t>
            </a:r>
            <a:r>
              <a:rPr lang="pl-PL" sz="2400" dirty="0" smtClean="0"/>
              <a:t>grafik</a:t>
            </a:r>
          </a:p>
          <a:p>
            <a:pPr>
              <a:defRPr/>
            </a:pPr>
            <a:r>
              <a:rPr lang="cs-CZ" sz="2400" dirty="0" smtClean="0"/>
              <a:t>člen Osmy</a:t>
            </a:r>
          </a:p>
          <a:p>
            <a:pPr>
              <a:defRPr/>
            </a:pPr>
            <a:r>
              <a:rPr lang="cs-CZ" sz="2400" dirty="0" smtClean="0"/>
              <a:t>od expresionistické </a:t>
            </a:r>
            <a:r>
              <a:rPr lang="cs-CZ" sz="2400" dirty="0"/>
              <a:t>postupně </a:t>
            </a:r>
            <a:r>
              <a:rPr lang="cs-CZ" sz="2400" dirty="0" smtClean="0"/>
              <a:t>přešel </a:t>
            </a:r>
            <a:r>
              <a:rPr lang="cs-CZ" sz="2400" dirty="0"/>
              <a:t>k novoklasicismu</a:t>
            </a:r>
          </a:p>
        </p:txBody>
      </p:sp>
      <p:grpSp>
        <p:nvGrpSpPr>
          <p:cNvPr id="2" name="Group 1"/>
          <p:cNvGrpSpPr>
            <a:grpSpLocks/>
          </p:cNvGrpSpPr>
          <p:nvPr/>
        </p:nvGrpSpPr>
        <p:grpSpPr bwMode="auto">
          <a:xfrm>
            <a:off x="6084888" y="1385888"/>
            <a:ext cx="2801937" cy="3913187"/>
            <a:chOff x="6084888" y="1385888"/>
            <a:chExt cx="2801204" cy="3913187"/>
          </a:xfrm>
        </p:grpSpPr>
        <p:grpSp>
          <p:nvGrpSpPr>
            <p:cNvPr id="56330" name="Group 3"/>
            <p:cNvGrpSpPr>
              <a:grpSpLocks/>
            </p:cNvGrpSpPr>
            <p:nvPr/>
          </p:nvGrpSpPr>
          <p:grpSpPr bwMode="auto">
            <a:xfrm>
              <a:off x="6084888" y="1385888"/>
              <a:ext cx="2774950" cy="3913187"/>
              <a:chOff x="5814576" y="1484784"/>
              <a:chExt cx="2775386" cy="3912574"/>
            </a:xfrm>
          </p:grpSpPr>
          <p:pic>
            <p:nvPicPr>
              <p:cNvPr id="56332" name="Picture 1"/>
              <p:cNvPicPr>
                <a:picLocks noChangeAspect="1"/>
              </p:cNvPicPr>
              <p:nvPr/>
            </p:nvPicPr>
            <p:blipFill>
              <a:blip r:embed="rId2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5814576" y="1484784"/>
                <a:ext cx="2775386" cy="3456384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sp>
            <p:nvSpPr>
              <p:cNvPr id="3" name="TextBox 2"/>
              <p:cNvSpPr txBox="1"/>
              <p:nvPr/>
            </p:nvSpPr>
            <p:spPr>
              <a:xfrm>
                <a:off x="5936800" y="4997371"/>
                <a:ext cx="2652436" cy="399987"/>
              </a:xfrm>
              <a:prstGeom prst="rect">
                <a:avLst/>
              </a:prstGeom>
              <a:noFill/>
            </p:spPr>
            <p:txBody>
              <a:bodyPr wrap="none">
                <a:spAutoFit/>
              </a:bodyPr>
              <a:lstStyle/>
              <a:p>
                <a:pPr marL="342900" indent="-34290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Calibri" panose="020F0502020204030204" pitchFamily="34" charset="0"/>
                  <a:buChar char="↑"/>
                  <a:defRPr/>
                </a:pPr>
                <a:r>
                  <a:rPr lang="cs-CZ" sz="2000" b="1" dirty="0">
                    <a:solidFill>
                      <a:srgbClr val="FFFFFF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cs typeface="Arial" panose="020B0604020202020204" pitchFamily="34" charset="0"/>
                  </a:rPr>
                  <a:t>Autoportrét, 1905</a:t>
                </a:r>
              </a:p>
            </p:txBody>
          </p:sp>
        </p:grpSp>
        <p:sp>
          <p:nvSpPr>
            <p:cNvPr id="10" name="TextBox 9"/>
            <p:cNvSpPr txBox="1"/>
            <p:nvPr/>
          </p:nvSpPr>
          <p:spPr>
            <a:xfrm>
              <a:off x="8416315" y="4473575"/>
              <a:ext cx="469777" cy="338138"/>
            </a:xfrm>
            <a:prstGeom prst="rect">
              <a:avLst/>
            </a:prstGeom>
            <a:noFill/>
          </p:spPr>
          <p:txBody>
            <a:bodyPr>
              <a:spAutoFit/>
            </a:bodyPr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cs-CZ" sz="1600" dirty="0" smtClean="0">
                  <a:solidFill>
                    <a:srgbClr val="FFFFFF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cs typeface="Arial" panose="020B0604020202020204" pitchFamily="34" charset="0"/>
                </a:rPr>
                <a:t>23</a:t>
              </a:r>
              <a:endParaRPr lang="cs-CZ" sz="1600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endParaRPr>
            </a:p>
          </p:txBody>
        </p:sp>
      </p:grpSp>
      <p:grpSp>
        <p:nvGrpSpPr>
          <p:cNvPr id="4" name="Group 3"/>
          <p:cNvGrpSpPr>
            <a:grpSpLocks/>
          </p:cNvGrpSpPr>
          <p:nvPr/>
        </p:nvGrpSpPr>
        <p:grpSpPr bwMode="auto">
          <a:xfrm>
            <a:off x="971550" y="3603625"/>
            <a:ext cx="6956425" cy="3019425"/>
            <a:chOff x="971550" y="3603625"/>
            <a:chExt cx="6956425" cy="3019425"/>
          </a:xfrm>
        </p:grpSpPr>
        <p:grpSp>
          <p:nvGrpSpPr>
            <p:cNvPr id="56326" name="Group 8"/>
            <p:cNvGrpSpPr>
              <a:grpSpLocks/>
            </p:cNvGrpSpPr>
            <p:nvPr/>
          </p:nvGrpSpPr>
          <p:grpSpPr bwMode="auto">
            <a:xfrm>
              <a:off x="971550" y="3603625"/>
              <a:ext cx="6956425" cy="3019425"/>
              <a:chOff x="472108" y="3588313"/>
              <a:chExt cx="6956646" cy="3019706"/>
            </a:xfrm>
          </p:grpSpPr>
          <p:pic>
            <p:nvPicPr>
              <p:cNvPr id="7" name="Picture 6"/>
              <p:cNvPicPr>
                <a:picLocks noChangeAspect="1"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472108" y="3588313"/>
                <a:ext cx="3883148" cy="2991128"/>
              </a:xfrm>
              <a:prstGeom prst="rect">
                <a:avLst/>
              </a:prstGeom>
              <a:ln>
                <a:noFill/>
              </a:ln>
              <a:effectLst>
                <a:outerShdw blurRad="292100" dist="139700" dir="2700000" algn="tl" rotWithShape="0">
                  <a:srgbClr val="333333">
                    <a:alpha val="65000"/>
                  </a:srgbClr>
                </a:outerShdw>
              </a:effectLst>
            </p:spPr>
          </p:pic>
          <p:sp>
            <p:nvSpPr>
              <p:cNvPr id="8" name="TextBox 7"/>
              <p:cNvSpPr txBox="1"/>
              <p:nvPr/>
            </p:nvSpPr>
            <p:spPr>
              <a:xfrm>
                <a:off x="4504486" y="6207932"/>
                <a:ext cx="2924268" cy="400087"/>
              </a:xfrm>
              <a:prstGeom prst="rect">
                <a:avLst/>
              </a:prstGeom>
              <a:noFill/>
            </p:spPr>
            <p:txBody>
              <a:bodyPr wrap="none">
                <a:spAutoFit/>
              </a:bodyPr>
              <a:lstStyle/>
              <a:p>
                <a:pPr marL="342900" indent="-34290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Calibri" panose="020F0502020204030204" pitchFamily="34" charset="0"/>
                  <a:buChar char="←"/>
                  <a:defRPr/>
                </a:pPr>
                <a:r>
                  <a:rPr lang="cs-CZ" sz="2000" b="1" dirty="0">
                    <a:solidFill>
                      <a:srgbClr val="FFFFFF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cs typeface="Arial" panose="020B0604020202020204" pitchFamily="34" charset="0"/>
                  </a:rPr>
                  <a:t>Rodinný výlet, 1909</a:t>
                </a:r>
              </a:p>
            </p:txBody>
          </p:sp>
        </p:grpSp>
        <p:sp>
          <p:nvSpPr>
            <p:cNvPr id="11" name="TextBox 10"/>
            <p:cNvSpPr txBox="1"/>
            <p:nvPr/>
          </p:nvSpPr>
          <p:spPr>
            <a:xfrm>
              <a:off x="4384675" y="6205538"/>
              <a:ext cx="469900" cy="338137"/>
            </a:xfrm>
            <a:prstGeom prst="rect">
              <a:avLst/>
            </a:prstGeom>
            <a:noFill/>
          </p:spPr>
          <p:txBody>
            <a:bodyPr>
              <a:spAutoFit/>
            </a:bodyPr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cs-CZ" sz="1600" dirty="0" smtClean="0">
                  <a:solidFill>
                    <a:srgbClr val="FFFFFF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cs typeface="Arial" panose="020B0604020202020204" pitchFamily="34" charset="0"/>
                </a:rPr>
                <a:t>24</a:t>
              </a:r>
              <a:endParaRPr lang="cs-CZ" sz="1600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7827059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750" fill="hold"/>
                                        <p:tgtEl>
                                          <p:spTgt spid="131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750" fill="hold"/>
                                        <p:tgtEl>
                                          <p:spTgt spid="131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750"/>
                                        <p:tgtEl>
                                          <p:spTgt spid="131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750"/>
                            </p:stCondLst>
                            <p:childTnLst>
                              <p:par>
                                <p:cTn id="11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7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5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75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 nodeType="afterGroup">
                            <p:stCondLst>
                              <p:cond delay="2750"/>
                            </p:stCondLst>
                            <p:childTnLst>
                              <p:par>
                                <p:cTn id="19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75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23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75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 nodeType="afterGroup">
                            <p:stCondLst>
                              <p:cond delay="5250"/>
                            </p:stCondLst>
                            <p:childTnLst>
                              <p:par>
                                <p:cTn id="27" presetID="2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7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1074" grpId="0"/>
      <p:bldP spid="5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659771" y="2780928"/>
            <a:ext cx="7872669" cy="264687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cs-CZ" sz="16600" b="1" cap="all" dirty="0">
                <a:ln w="9000" cmpd="sng">
                  <a:solidFill>
                    <a:srgbClr val="000000">
                      <a:shade val="50000"/>
                      <a:satMod val="120000"/>
                    </a:srgbClr>
                  </a:solidFill>
                  <a:prstDash val="solid"/>
                </a:ln>
                <a:solidFill>
                  <a:srgbClr val="FFFFFF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konec</a:t>
            </a:r>
          </a:p>
        </p:txBody>
      </p:sp>
    </p:spTree>
    <p:extLst>
      <p:ext uri="{BB962C8B-B14F-4D97-AF65-F5344CB8AC3E}">
        <p14:creationId xmlns:p14="http://schemas.microsoft.com/office/powerpoint/2010/main" val="151810056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3250">
        <p15:prstTrans prst="origami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xit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2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11638" y="620713"/>
            <a:ext cx="4319587" cy="1143000"/>
          </a:xfrm>
        </p:spPr>
        <p:txBody>
          <a:bodyPr/>
          <a:lstStyle/>
          <a:p>
            <a:pPr>
              <a:defRPr/>
            </a:pPr>
            <a:r>
              <a:rPr lang="cs-CZ" sz="4800" dirty="0" smtClean="0">
                <a:solidFill>
                  <a:srgbClr val="FF0066"/>
                </a:solidFill>
              </a:rPr>
              <a:t>El </a:t>
            </a:r>
            <a:r>
              <a:rPr lang="cs-CZ" sz="4800" dirty="0" err="1" smtClean="0">
                <a:solidFill>
                  <a:srgbClr val="FF0066"/>
                </a:solidFill>
              </a:rPr>
              <a:t>Greco</a:t>
            </a:r>
            <a:r>
              <a:rPr lang="cs-CZ" sz="4800" dirty="0" smtClean="0">
                <a:solidFill>
                  <a:srgbClr val="FF0066"/>
                </a:solidFill>
              </a:rPr>
              <a:t/>
            </a:r>
            <a:br>
              <a:rPr lang="cs-CZ" sz="4800" dirty="0" smtClean="0">
                <a:solidFill>
                  <a:srgbClr val="FF0066"/>
                </a:solidFill>
              </a:rPr>
            </a:br>
            <a:r>
              <a:rPr lang="cs-CZ" sz="3200" b="0" dirty="0" smtClean="0">
                <a:solidFill>
                  <a:schemeClr val="tx1"/>
                </a:solidFill>
                <a:effectLst/>
              </a:rPr>
              <a:t>(1541 – 1614)</a:t>
            </a:r>
            <a:endParaRPr lang="cs-CZ" sz="3200" b="0" dirty="0">
              <a:solidFill>
                <a:schemeClr val="tx1"/>
              </a:solidFill>
              <a:effectLst/>
            </a:endParaRPr>
          </a:p>
        </p:txBody>
      </p:sp>
      <p:grpSp>
        <p:nvGrpSpPr>
          <p:cNvPr id="12" name="Group 11"/>
          <p:cNvGrpSpPr/>
          <p:nvPr/>
        </p:nvGrpSpPr>
        <p:grpSpPr>
          <a:xfrm>
            <a:off x="4817427" y="2007668"/>
            <a:ext cx="3435986" cy="4269313"/>
            <a:chOff x="4817427" y="2007668"/>
            <a:chExt cx="3435986" cy="4269313"/>
          </a:xfrm>
        </p:grpSpPr>
        <p:pic>
          <p:nvPicPr>
            <p:cNvPr id="8" name="Picture 7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4817427" y="2007668"/>
              <a:ext cx="3435986" cy="3869263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  <p:sp>
          <p:nvSpPr>
            <p:cNvPr id="4" name="TextBox 3"/>
            <p:cNvSpPr txBox="1"/>
            <p:nvPr/>
          </p:nvSpPr>
          <p:spPr bwMode="auto">
            <a:xfrm>
              <a:off x="5653089" y="5876931"/>
              <a:ext cx="1916112" cy="400050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cs-CZ" sz="2000" b="1" dirty="0">
                  <a:solidFill>
                    <a:srgbClr val="FFFFFF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Calibri" panose="020F0502020204030204" pitchFamily="34" charset="0"/>
                  <a:cs typeface="Arial" panose="020B0604020202020204" pitchFamily="34" charset="0"/>
                </a:rPr>
                <a:t>↑ </a:t>
              </a:r>
              <a:r>
                <a:rPr lang="cs-CZ" sz="2000" b="1" dirty="0">
                  <a:solidFill>
                    <a:srgbClr val="FFFFFF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cs typeface="Arial" panose="020B0604020202020204" pitchFamily="34" charset="0"/>
                </a:rPr>
                <a:t>Apokalypsa</a:t>
              </a:r>
            </a:p>
          </p:txBody>
        </p:sp>
        <p:sp>
          <p:nvSpPr>
            <p:cNvPr id="10" name="TextBox 9"/>
            <p:cNvSpPr txBox="1"/>
            <p:nvPr/>
          </p:nvSpPr>
          <p:spPr bwMode="auto">
            <a:xfrm>
              <a:off x="7783513" y="5487988"/>
              <a:ext cx="469900" cy="338137"/>
            </a:xfrm>
            <a:prstGeom prst="rect">
              <a:avLst/>
            </a:prstGeom>
            <a:noFill/>
          </p:spPr>
          <p:txBody>
            <a:bodyPr>
              <a:spAutoFit/>
            </a:bodyPr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cs-CZ" sz="1600" dirty="0" smtClean="0">
                  <a:solidFill>
                    <a:srgbClr val="FFFFFF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cs typeface="Arial" panose="020B0604020202020204" pitchFamily="34" charset="0"/>
                </a:rPr>
                <a:t>26</a:t>
              </a:r>
              <a:endParaRPr lang="cs-CZ" sz="1600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endParaRPr>
            </a:p>
          </p:txBody>
        </p:sp>
      </p:grpSp>
      <p:grpSp>
        <p:nvGrpSpPr>
          <p:cNvPr id="3" name="Group 2"/>
          <p:cNvGrpSpPr>
            <a:grpSpLocks/>
          </p:cNvGrpSpPr>
          <p:nvPr/>
        </p:nvGrpSpPr>
        <p:grpSpPr bwMode="auto">
          <a:xfrm>
            <a:off x="-107950" y="0"/>
            <a:ext cx="8361363" cy="6911975"/>
            <a:chOff x="-2864357" y="-416132"/>
            <a:chExt cx="8361577" cy="6911975"/>
          </a:xfrm>
        </p:grpSpPr>
        <p:grpSp>
          <p:nvGrpSpPr>
            <p:cNvPr id="63496" name="Group 7"/>
            <p:cNvGrpSpPr>
              <a:grpSpLocks/>
            </p:cNvGrpSpPr>
            <p:nvPr/>
          </p:nvGrpSpPr>
          <p:grpSpPr bwMode="auto">
            <a:xfrm>
              <a:off x="-2864357" y="-416132"/>
              <a:ext cx="8361577" cy="6911975"/>
              <a:chOff x="-2864660" y="-416591"/>
              <a:chExt cx="8362169" cy="6912411"/>
            </a:xfrm>
          </p:grpSpPr>
          <p:pic>
            <p:nvPicPr>
              <p:cNvPr id="7" name="Picture 6"/>
              <p:cNvPicPr>
                <a:picLocks noChangeAspect="1"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-2864660" y="-416591"/>
                <a:ext cx="4034227" cy="6912411"/>
              </a:xfrm>
              <a:prstGeom prst="rect">
                <a:avLst/>
              </a:prstGeom>
              <a:ln>
                <a:noFill/>
              </a:ln>
              <a:effectLst>
                <a:outerShdw blurRad="292100" dist="139700" dir="2700000" algn="tl" rotWithShape="0">
                  <a:srgbClr val="333333">
                    <a:alpha val="65000"/>
                  </a:srgbClr>
                </a:outerShdw>
              </a:effectLst>
            </p:spPr>
          </p:pic>
          <p:sp>
            <p:nvSpPr>
              <p:cNvPr id="6" name="Rectangle 5"/>
              <p:cNvSpPr/>
              <p:nvPr/>
            </p:nvSpPr>
            <p:spPr>
              <a:xfrm>
                <a:off x="1296579" y="5965562"/>
                <a:ext cx="4200930" cy="400075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 eaLnBrk="0" fontAlgn="base" hangingPunct="0">
                  <a:spcBef>
                    <a:spcPct val="0"/>
                  </a:spcBef>
                  <a:spcAft>
                    <a:spcPct val="0"/>
                  </a:spcAft>
                  <a:defRPr/>
                </a:pPr>
                <a:r>
                  <a:rPr lang="cs-CZ" sz="2000" b="1" dirty="0">
                    <a:solidFill>
                      <a:srgbClr val="FFFFFF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Calibri" panose="020F0502020204030204" pitchFamily="34" charset="0"/>
                    <a:cs typeface="Arial" panose="020B0604020202020204" pitchFamily="34" charset="0"/>
                  </a:rPr>
                  <a:t>← </a:t>
                </a:r>
                <a:r>
                  <a:rPr lang="cs-CZ" sz="2000" b="1" dirty="0">
                    <a:solidFill>
                      <a:srgbClr val="FFFFFF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cs typeface="Arial" panose="020B0604020202020204" pitchFamily="34" charset="0"/>
                  </a:rPr>
                  <a:t>Nejsvětější Trojice (1577–1579)</a:t>
                </a:r>
              </a:p>
            </p:txBody>
          </p:sp>
        </p:grpSp>
        <p:sp>
          <p:nvSpPr>
            <p:cNvPr id="11" name="TextBox 10"/>
            <p:cNvSpPr txBox="1"/>
            <p:nvPr/>
          </p:nvSpPr>
          <p:spPr>
            <a:xfrm>
              <a:off x="699672" y="6108493"/>
              <a:ext cx="469912" cy="339725"/>
            </a:xfrm>
            <a:prstGeom prst="rect">
              <a:avLst/>
            </a:prstGeom>
            <a:noFill/>
          </p:spPr>
          <p:txBody>
            <a:bodyPr>
              <a:spAutoFit/>
            </a:bodyPr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cs-CZ" sz="1600" dirty="0" smtClean="0">
                  <a:solidFill>
                    <a:srgbClr val="FFFFFF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cs typeface="Arial" panose="020B0604020202020204" pitchFamily="34" charset="0"/>
                </a:rPr>
                <a:t>25</a:t>
              </a:r>
              <a:endParaRPr lang="cs-CZ" sz="1600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endParaRPr>
            </a:p>
          </p:txBody>
        </p:sp>
      </p:grpSp>
      <p:sp>
        <p:nvSpPr>
          <p:cNvPr id="9" name="Right Arrow 8">
            <a:hlinkClick r:id="rId4" action="ppaction://hlinksldjump"/>
          </p:cNvPr>
          <p:cNvSpPr/>
          <p:nvPr/>
        </p:nvSpPr>
        <p:spPr>
          <a:xfrm>
            <a:off x="7339416" y="0"/>
            <a:ext cx="1387297" cy="829895"/>
          </a:xfrm>
          <a:prstGeom prst="rightArrow">
            <a:avLst/>
          </a:prstGeom>
          <a:solidFill>
            <a:srgbClr val="99CCFF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r>
              <a:rPr lang="cs-CZ" sz="2000" dirty="0">
                <a:solidFill>
                  <a:srgbClr val="002060"/>
                </a:solidFill>
              </a:rPr>
              <a:t>Zpět</a:t>
            </a:r>
          </a:p>
        </p:txBody>
      </p:sp>
    </p:spTree>
    <p:extLst>
      <p:ext uri="{BB962C8B-B14F-4D97-AF65-F5344CB8AC3E}">
        <p14:creationId xmlns:p14="http://schemas.microsoft.com/office/powerpoint/2010/main" val="2117036458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7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7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7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750"/>
                            </p:stCondLst>
                            <p:childTnLst>
                              <p:par>
                                <p:cTn id="11" presetID="2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7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75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750"/>
                            </p:stCondLst>
                            <p:childTnLst>
                              <p:par>
                                <p:cTn id="19" presetID="22" presetClass="entr" presetSubtype="8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>
              <a:defRPr/>
            </a:pPr>
            <a:r>
              <a:rPr lang="cs-CZ" sz="4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OPAKOVÁNÍ</a:t>
            </a:r>
            <a:endParaRPr lang="cs-CZ" sz="48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>
              <a:defRPr/>
            </a:pPr>
            <a:r>
              <a:rPr lang="cs-CZ" b="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Doplňte do textu vynechané informace.</a:t>
            </a:r>
            <a:endParaRPr lang="cs-CZ" b="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2460062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7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7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7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750"/>
                            </p:stCondLst>
                            <p:childTnLst>
                              <p:par>
                                <p:cTn id="11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8" name="Content Placeholder 6"/>
          <p:cNvSpPr>
            <a:spLocks noGrp="1"/>
          </p:cNvSpPr>
          <p:nvPr>
            <p:ph idx="1"/>
          </p:nvPr>
        </p:nvSpPr>
        <p:spPr>
          <a:xfrm>
            <a:off x="457200" y="333375"/>
            <a:ext cx="8362950" cy="6524625"/>
          </a:xfrm>
        </p:spPr>
        <p:txBody>
          <a:bodyPr/>
          <a:lstStyle/>
          <a:p>
            <a:pPr marL="0" indent="0">
              <a:buFontTx/>
              <a:buNone/>
            </a:pPr>
            <a:r>
              <a:rPr lang="cs-CZ" sz="2000" b="0" dirty="0" smtClean="0">
                <a:solidFill>
                  <a:schemeClr val="tx1"/>
                </a:solidFill>
                <a:effectLst/>
              </a:rPr>
              <a:t>Pojem expresionismus pochází z lat. </a:t>
            </a:r>
            <a:r>
              <a:rPr lang="cs-CZ" sz="2000" b="0" dirty="0" smtClean="0">
                <a:solidFill>
                  <a:srgbClr val="FF0000"/>
                </a:solidFill>
                <a:effectLst/>
              </a:rPr>
              <a:t>expressio</a:t>
            </a:r>
            <a:r>
              <a:rPr lang="cs-CZ" sz="2000" b="0" dirty="0" smtClean="0">
                <a:solidFill>
                  <a:schemeClr val="tx1"/>
                </a:solidFill>
                <a:effectLst/>
              </a:rPr>
              <a:t>, což znamená </a:t>
            </a:r>
            <a:r>
              <a:rPr lang="cs-CZ" sz="2000" b="0" dirty="0" smtClean="0">
                <a:solidFill>
                  <a:srgbClr val="FF0000"/>
                </a:solidFill>
                <a:effectLst/>
              </a:rPr>
              <a:t>výraz</a:t>
            </a:r>
            <a:r>
              <a:rPr lang="cs-CZ" sz="2000" b="0" dirty="0" smtClean="0">
                <a:solidFill>
                  <a:schemeClr val="tx1"/>
                </a:solidFill>
                <a:effectLst/>
              </a:rPr>
              <a:t>. K průkopníkům stylu patřil například autor obrazu „Havrani nad žitným polem“ </a:t>
            </a:r>
            <a:r>
              <a:rPr lang="cs-CZ" sz="2000" b="0" dirty="0" smtClean="0">
                <a:solidFill>
                  <a:srgbClr val="FF0000"/>
                </a:solidFill>
                <a:effectLst/>
              </a:rPr>
              <a:t>Vincent van Gogh</a:t>
            </a:r>
            <a:r>
              <a:rPr lang="cs-CZ" sz="2000" b="0" dirty="0" smtClean="0">
                <a:solidFill>
                  <a:schemeClr val="tx1"/>
                </a:solidFill>
                <a:effectLst/>
              </a:rPr>
              <a:t>. K nejvýznamnějším malířům v první etapě vývoje expresionismu patřil norský malíř </a:t>
            </a:r>
            <a:r>
              <a:rPr lang="cs-CZ" sz="2000" b="0" dirty="0" smtClean="0">
                <a:solidFill>
                  <a:srgbClr val="FF0000"/>
                </a:solidFill>
                <a:effectLst/>
              </a:rPr>
              <a:t>Edvard Munch</a:t>
            </a:r>
            <a:r>
              <a:rPr lang="cs-CZ" sz="2000" b="0" dirty="0" smtClean="0">
                <a:solidFill>
                  <a:schemeClr val="tx1"/>
                </a:solidFill>
                <a:effectLst/>
              </a:rPr>
              <a:t>, jehož nejznámější dílo tvoří cyklus obrazů o různých aspektech života člověka nazvané </a:t>
            </a:r>
            <a:r>
              <a:rPr lang="cs-CZ" sz="2000" b="0" dirty="0" smtClean="0">
                <a:solidFill>
                  <a:srgbClr val="FF0000"/>
                </a:solidFill>
                <a:effectLst/>
              </a:rPr>
              <a:t>„Vlys života</a:t>
            </a:r>
            <a:r>
              <a:rPr lang="cs-CZ" sz="2000" b="0" dirty="0" smtClean="0">
                <a:solidFill>
                  <a:schemeClr val="tx1"/>
                </a:solidFill>
                <a:effectLst/>
              </a:rPr>
              <a:t>“. Nejslavnější obraz cyklu, líčící jeho hluboký osobní prožitek absolutní hrůzy, s názvem </a:t>
            </a:r>
            <a:r>
              <a:rPr lang="cs-CZ" sz="2000" b="0" dirty="0" smtClean="0">
                <a:solidFill>
                  <a:srgbClr val="FF0000"/>
                </a:solidFill>
                <a:effectLst/>
              </a:rPr>
              <a:t>„Výkřik“ </a:t>
            </a:r>
            <a:r>
              <a:rPr lang="cs-CZ" sz="2000" b="0" dirty="0" smtClean="0">
                <a:solidFill>
                  <a:schemeClr val="tx1"/>
                </a:solidFill>
                <a:effectLst/>
              </a:rPr>
              <a:t>se stal modelovým obrazem expresionismu. Munchův belgický kolega </a:t>
            </a:r>
            <a:r>
              <a:rPr lang="cs-CZ" sz="2000" b="0" dirty="0" smtClean="0">
                <a:solidFill>
                  <a:srgbClr val="FF0000"/>
                </a:solidFill>
                <a:effectLst/>
              </a:rPr>
              <a:t>James Ensor </a:t>
            </a:r>
            <a:r>
              <a:rPr lang="cs-CZ" sz="2000" b="0" dirty="0" smtClean="0">
                <a:solidFill>
                  <a:schemeClr val="tx1"/>
                </a:solidFill>
                <a:effectLst/>
              </a:rPr>
              <a:t>maloval na svých obrazech hlavně </a:t>
            </a:r>
            <a:r>
              <a:rPr lang="cs-CZ" sz="2000" b="0" dirty="0" smtClean="0">
                <a:solidFill>
                  <a:srgbClr val="FF0000"/>
                </a:solidFill>
                <a:effectLst/>
              </a:rPr>
              <a:t>masky</a:t>
            </a:r>
            <a:r>
              <a:rPr lang="cs-CZ" sz="2000" b="0" dirty="0" smtClean="0">
                <a:solidFill>
                  <a:schemeClr val="tx1"/>
                </a:solidFill>
                <a:effectLst/>
              </a:rPr>
              <a:t>. Jeho asi nejznámější obraz je „Vjezd </a:t>
            </a:r>
            <a:r>
              <a:rPr lang="cs-CZ" sz="2000" b="0" dirty="0" smtClean="0">
                <a:solidFill>
                  <a:srgbClr val="FF0000"/>
                </a:solidFill>
                <a:effectLst/>
              </a:rPr>
              <a:t>Krista do Bruselu</a:t>
            </a:r>
            <a:r>
              <a:rPr lang="cs-CZ" sz="2000" b="0" dirty="0" smtClean="0">
                <a:solidFill>
                  <a:schemeClr val="tx1"/>
                </a:solidFill>
                <a:effectLst/>
              </a:rPr>
              <a:t>“. Za hlavní zemi expresionismu se však považuje </a:t>
            </a:r>
            <a:r>
              <a:rPr lang="cs-CZ" sz="2000" b="0" dirty="0" smtClean="0">
                <a:solidFill>
                  <a:srgbClr val="FF0000"/>
                </a:solidFill>
                <a:effectLst/>
              </a:rPr>
              <a:t>Německo</a:t>
            </a:r>
            <a:r>
              <a:rPr lang="cs-CZ" sz="2000" b="0" dirty="0" smtClean="0">
                <a:solidFill>
                  <a:schemeClr val="tx1"/>
                </a:solidFill>
                <a:effectLst/>
              </a:rPr>
              <a:t>. O rozvoj expresionismu se zde zasloužil Herwarth Walden, majitel vlivné galerie </a:t>
            </a:r>
            <a:r>
              <a:rPr lang="cs-CZ" sz="2000" b="0" dirty="0" smtClean="0">
                <a:solidFill>
                  <a:srgbClr val="FF0000"/>
                </a:solidFill>
                <a:effectLst/>
              </a:rPr>
              <a:t>Der Sturm</a:t>
            </a:r>
            <a:r>
              <a:rPr lang="cs-CZ" sz="2000" b="0" dirty="0" smtClean="0">
                <a:solidFill>
                  <a:schemeClr val="tx1"/>
                </a:solidFill>
                <a:effectLst/>
              </a:rPr>
              <a:t>. Zde vznikly postupně dvě skupiny – jedna v Drážďanech v roce </a:t>
            </a:r>
            <a:r>
              <a:rPr lang="cs-CZ" sz="2000" b="0" dirty="0" smtClean="0">
                <a:solidFill>
                  <a:srgbClr val="FF0000"/>
                </a:solidFill>
                <a:effectLst/>
              </a:rPr>
              <a:t>1905</a:t>
            </a:r>
            <a:r>
              <a:rPr lang="cs-CZ" sz="2000" b="0" dirty="0" smtClean="0">
                <a:solidFill>
                  <a:schemeClr val="tx1"/>
                </a:solidFill>
                <a:effectLst/>
              </a:rPr>
              <a:t>, zvaná Die Brücke, a o něco později v roce </a:t>
            </a:r>
            <a:r>
              <a:rPr lang="cs-CZ" sz="2000" b="0" dirty="0" smtClean="0">
                <a:solidFill>
                  <a:srgbClr val="FF0000"/>
                </a:solidFill>
                <a:effectLst/>
              </a:rPr>
              <a:t>1911</a:t>
            </a:r>
            <a:r>
              <a:rPr lang="cs-CZ" sz="2000" b="0" dirty="0" smtClean="0">
                <a:solidFill>
                  <a:schemeClr val="tx1"/>
                </a:solidFill>
                <a:effectLst/>
              </a:rPr>
              <a:t> druhá s názvem </a:t>
            </a:r>
            <a:r>
              <a:rPr lang="cs-CZ" sz="2000" b="0" dirty="0" smtClean="0">
                <a:solidFill>
                  <a:srgbClr val="FF0000"/>
                </a:solidFill>
                <a:effectLst/>
              </a:rPr>
              <a:t>Der Blaue Reiter </a:t>
            </a:r>
            <a:r>
              <a:rPr lang="cs-CZ" sz="2000" b="0" dirty="0" smtClean="0">
                <a:solidFill>
                  <a:schemeClr val="tx1"/>
                </a:solidFill>
                <a:effectLst/>
              </a:rPr>
              <a:t>v městě </a:t>
            </a:r>
            <a:r>
              <a:rPr lang="cs-CZ" sz="2000" b="0" dirty="0" smtClean="0">
                <a:solidFill>
                  <a:srgbClr val="FF0000"/>
                </a:solidFill>
                <a:effectLst/>
              </a:rPr>
              <a:t>Mnichov</a:t>
            </a:r>
            <a:r>
              <a:rPr lang="cs-CZ" sz="2000" b="0" dirty="0" smtClean="0">
                <a:solidFill>
                  <a:schemeClr val="tx1"/>
                </a:solidFill>
                <a:effectLst/>
              </a:rPr>
              <a:t>. Jádro drážďanské skupiny tvořili čtyři původní profesí </a:t>
            </a:r>
            <a:r>
              <a:rPr lang="cs-CZ" sz="2000" b="0" dirty="0" smtClean="0">
                <a:solidFill>
                  <a:srgbClr val="FF0000"/>
                </a:solidFill>
                <a:effectLst/>
              </a:rPr>
              <a:t>architekti</a:t>
            </a:r>
            <a:r>
              <a:rPr lang="cs-CZ" sz="2000" b="0" dirty="0" smtClean="0">
                <a:solidFill>
                  <a:schemeClr val="tx1"/>
                </a:solidFill>
                <a:effectLst/>
              </a:rPr>
              <a:t>. K nim se později přidal například Otto Müller, námětem jehož obrazů byli hlavně </a:t>
            </a:r>
            <a:r>
              <a:rPr lang="cs-CZ" sz="2000" b="0" dirty="0" smtClean="0">
                <a:solidFill>
                  <a:srgbClr val="FF0000"/>
                </a:solidFill>
                <a:effectLst/>
              </a:rPr>
              <a:t>cikáni</a:t>
            </a:r>
            <a:r>
              <a:rPr lang="cs-CZ" sz="2000" b="0" dirty="0" smtClean="0">
                <a:solidFill>
                  <a:schemeClr val="tx1"/>
                </a:solidFill>
                <a:effectLst/>
              </a:rPr>
              <a:t>. Zakladateli druhé mladší skupiny byli dva umělci, které spojoval zájem o duchovní umění – Rus </a:t>
            </a:r>
            <a:r>
              <a:rPr lang="cs-CZ" sz="2000" b="0" dirty="0" smtClean="0">
                <a:solidFill>
                  <a:srgbClr val="FF0000"/>
                </a:solidFill>
                <a:effectLst/>
              </a:rPr>
              <a:t>Vasilij Kandinskij </a:t>
            </a:r>
            <a:r>
              <a:rPr lang="cs-CZ" sz="2000" b="0" dirty="0" smtClean="0">
                <a:solidFill>
                  <a:schemeClr val="tx1"/>
                </a:solidFill>
                <a:effectLst/>
              </a:rPr>
              <a:t>a Němec </a:t>
            </a:r>
            <a:r>
              <a:rPr lang="cs-CZ" sz="2000" b="0" dirty="0" smtClean="0">
                <a:solidFill>
                  <a:srgbClr val="FF0000"/>
                </a:solidFill>
                <a:effectLst/>
              </a:rPr>
              <a:t>Franz Marc</a:t>
            </a:r>
            <a:r>
              <a:rPr lang="cs-CZ" sz="2000" b="0" dirty="0" smtClean="0">
                <a:solidFill>
                  <a:schemeClr val="tx1"/>
                </a:solidFill>
                <a:effectLst/>
              </a:rPr>
              <a:t>. Později se k nim přidal švýcarský malíř </a:t>
            </a:r>
            <a:r>
              <a:rPr lang="cs-CZ" sz="2000" b="0" dirty="0" smtClean="0">
                <a:solidFill>
                  <a:srgbClr val="FF0000"/>
                </a:solidFill>
                <a:effectLst/>
              </a:rPr>
              <a:t>Paul Klee</a:t>
            </a:r>
            <a:r>
              <a:rPr lang="cs-CZ" sz="2000" b="0" dirty="0" smtClean="0">
                <a:solidFill>
                  <a:schemeClr val="tx1"/>
                </a:solidFill>
                <a:effectLst/>
              </a:rPr>
              <a:t>, autor obrazu „Senecio“. Obě skupiny se s nástupem první světové války rozpadly.</a:t>
            </a:r>
          </a:p>
        </p:txBody>
      </p:sp>
      <p:sp>
        <p:nvSpPr>
          <p:cNvPr id="35" name="Rectangle 34"/>
          <p:cNvSpPr/>
          <p:nvPr/>
        </p:nvSpPr>
        <p:spPr>
          <a:xfrm>
            <a:off x="539750" y="5289550"/>
            <a:ext cx="674688" cy="287338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endParaRPr lang="cs-CZ" sz="2000">
              <a:solidFill>
                <a:srgbClr val="FFFFFF"/>
              </a:solidFill>
            </a:endParaRPr>
          </a:p>
        </p:txBody>
      </p:sp>
      <p:sp>
        <p:nvSpPr>
          <p:cNvPr id="36" name="Rectangle 35"/>
          <p:cNvSpPr/>
          <p:nvPr/>
        </p:nvSpPr>
        <p:spPr>
          <a:xfrm>
            <a:off x="4106863" y="5567363"/>
            <a:ext cx="1879600" cy="287337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endParaRPr lang="cs-CZ" sz="2000">
              <a:solidFill>
                <a:srgbClr val="FFFFFF"/>
              </a:solidFill>
            </a:endParaRPr>
          </a:p>
        </p:txBody>
      </p:sp>
      <p:sp>
        <p:nvSpPr>
          <p:cNvPr id="37" name="Rectangle 36"/>
          <p:cNvSpPr/>
          <p:nvPr/>
        </p:nvSpPr>
        <p:spPr>
          <a:xfrm>
            <a:off x="7188200" y="5576888"/>
            <a:ext cx="1270000" cy="288925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endParaRPr lang="cs-CZ" sz="2000">
              <a:solidFill>
                <a:srgbClr val="FFFFFF"/>
              </a:solidFill>
            </a:endParaRPr>
          </a:p>
        </p:txBody>
      </p:sp>
      <p:sp>
        <p:nvSpPr>
          <p:cNvPr id="38" name="Rectangle 37"/>
          <p:cNvSpPr/>
          <p:nvPr/>
        </p:nvSpPr>
        <p:spPr>
          <a:xfrm>
            <a:off x="4941888" y="5905500"/>
            <a:ext cx="1131887" cy="288925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endParaRPr lang="cs-CZ" sz="2000">
              <a:solidFill>
                <a:srgbClr val="FFFFFF"/>
              </a:solidFill>
            </a:endParaRPr>
          </a:p>
        </p:txBody>
      </p:sp>
      <p:sp>
        <p:nvSpPr>
          <p:cNvPr id="29" name="Rectangle 28"/>
          <p:cNvSpPr/>
          <p:nvPr/>
        </p:nvSpPr>
        <p:spPr>
          <a:xfrm>
            <a:off x="3613150" y="4035425"/>
            <a:ext cx="600075" cy="287338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endParaRPr lang="cs-CZ" sz="2000">
              <a:solidFill>
                <a:srgbClr val="FFFFFF"/>
              </a:solidFill>
            </a:endParaRPr>
          </a:p>
        </p:txBody>
      </p:sp>
      <p:sp>
        <p:nvSpPr>
          <p:cNvPr id="31" name="Rectangle 30"/>
          <p:cNvSpPr/>
          <p:nvPr/>
        </p:nvSpPr>
        <p:spPr>
          <a:xfrm>
            <a:off x="1103313" y="4333875"/>
            <a:ext cx="558800" cy="288925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endParaRPr lang="cs-CZ" sz="2000">
              <a:solidFill>
                <a:srgbClr val="FFFFFF"/>
              </a:solidFill>
            </a:endParaRPr>
          </a:p>
        </p:txBody>
      </p:sp>
      <p:sp>
        <p:nvSpPr>
          <p:cNvPr id="32" name="Rectangle 31"/>
          <p:cNvSpPr/>
          <p:nvPr/>
        </p:nvSpPr>
        <p:spPr>
          <a:xfrm>
            <a:off x="3624263" y="4356100"/>
            <a:ext cx="1895475" cy="287338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endParaRPr lang="cs-CZ" sz="2000">
              <a:solidFill>
                <a:srgbClr val="FFFFFF"/>
              </a:solidFill>
            </a:endParaRPr>
          </a:p>
        </p:txBody>
      </p:sp>
      <p:sp>
        <p:nvSpPr>
          <p:cNvPr id="33" name="Rectangle 32"/>
          <p:cNvSpPr/>
          <p:nvPr/>
        </p:nvSpPr>
        <p:spPr>
          <a:xfrm>
            <a:off x="5867400" y="4652963"/>
            <a:ext cx="1054100" cy="288925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endParaRPr lang="cs-CZ" sz="2000">
              <a:solidFill>
                <a:srgbClr val="FFFFFF"/>
              </a:solidFill>
            </a:endParaRPr>
          </a:p>
        </p:txBody>
      </p:sp>
      <p:sp>
        <p:nvSpPr>
          <p:cNvPr id="34" name="Rectangle 33"/>
          <p:cNvSpPr/>
          <p:nvPr/>
        </p:nvSpPr>
        <p:spPr>
          <a:xfrm>
            <a:off x="6527800" y="4306888"/>
            <a:ext cx="954088" cy="287337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endParaRPr lang="cs-CZ" sz="2000">
              <a:solidFill>
                <a:srgbClr val="FFFFFF"/>
              </a:solidFill>
            </a:endParaRPr>
          </a:p>
        </p:txBody>
      </p:sp>
      <p:sp>
        <p:nvSpPr>
          <p:cNvPr id="28" name="Rectangle 27"/>
          <p:cNvSpPr/>
          <p:nvPr/>
        </p:nvSpPr>
        <p:spPr>
          <a:xfrm>
            <a:off x="468313" y="3429000"/>
            <a:ext cx="1150937" cy="288925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endParaRPr lang="cs-CZ" sz="2000">
              <a:solidFill>
                <a:srgbClr val="FFFFFF"/>
              </a:solidFill>
            </a:endParaRPr>
          </a:p>
        </p:txBody>
      </p:sp>
      <p:sp>
        <p:nvSpPr>
          <p:cNvPr id="30" name="Rectangle 29"/>
          <p:cNvSpPr/>
          <p:nvPr/>
        </p:nvSpPr>
        <p:spPr>
          <a:xfrm>
            <a:off x="468313" y="3106738"/>
            <a:ext cx="2016125" cy="288925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endParaRPr lang="cs-CZ" sz="2000">
              <a:solidFill>
                <a:srgbClr val="FFFFFF"/>
              </a:solidFill>
            </a:endParaRPr>
          </a:p>
        </p:txBody>
      </p:sp>
      <p:sp>
        <p:nvSpPr>
          <p:cNvPr id="39" name="Rectangle 38"/>
          <p:cNvSpPr/>
          <p:nvPr/>
        </p:nvSpPr>
        <p:spPr>
          <a:xfrm>
            <a:off x="3543300" y="2824163"/>
            <a:ext cx="741363" cy="287337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endParaRPr lang="cs-CZ" sz="2000">
              <a:solidFill>
                <a:srgbClr val="FFFFFF"/>
              </a:solidFill>
            </a:endParaRPr>
          </a:p>
        </p:txBody>
      </p:sp>
      <p:sp>
        <p:nvSpPr>
          <p:cNvPr id="40" name="Rectangle 39"/>
          <p:cNvSpPr/>
          <p:nvPr/>
        </p:nvSpPr>
        <p:spPr>
          <a:xfrm>
            <a:off x="2907507" y="3710940"/>
            <a:ext cx="1169987" cy="287338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endParaRPr lang="cs-CZ" sz="2000">
              <a:solidFill>
                <a:srgbClr val="FFFFFF"/>
              </a:solidFill>
            </a:endParaRPr>
          </a:p>
        </p:txBody>
      </p:sp>
      <p:sp>
        <p:nvSpPr>
          <p:cNvPr id="26" name="Rectangle 25"/>
          <p:cNvSpPr/>
          <p:nvPr/>
        </p:nvSpPr>
        <p:spPr>
          <a:xfrm>
            <a:off x="5329238" y="2209800"/>
            <a:ext cx="898525" cy="288925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endParaRPr lang="cs-CZ" sz="2000">
              <a:solidFill>
                <a:srgbClr val="FFFFFF"/>
              </a:solidFill>
            </a:endParaRPr>
          </a:p>
        </p:txBody>
      </p:sp>
      <p:sp>
        <p:nvSpPr>
          <p:cNvPr id="27" name="Rectangle 26"/>
          <p:cNvSpPr/>
          <p:nvPr/>
        </p:nvSpPr>
        <p:spPr>
          <a:xfrm>
            <a:off x="6272213" y="2527300"/>
            <a:ext cx="1489075" cy="287338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endParaRPr lang="cs-CZ" sz="2000">
              <a:solidFill>
                <a:srgbClr val="FFFFFF"/>
              </a:solidFill>
            </a:endParaRPr>
          </a:p>
        </p:txBody>
      </p:sp>
      <p:sp>
        <p:nvSpPr>
          <p:cNvPr id="25" name="Rectangle 24"/>
          <p:cNvSpPr/>
          <p:nvPr/>
        </p:nvSpPr>
        <p:spPr>
          <a:xfrm>
            <a:off x="1547813" y="1916113"/>
            <a:ext cx="1382712" cy="288925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endParaRPr lang="cs-CZ" sz="2000">
              <a:solidFill>
                <a:srgbClr val="FFFFFF"/>
              </a:solidFill>
            </a:endParaRPr>
          </a:p>
        </p:txBody>
      </p:sp>
      <p:sp>
        <p:nvSpPr>
          <p:cNvPr id="24" name="Rectangle 23"/>
          <p:cNvSpPr/>
          <p:nvPr/>
        </p:nvSpPr>
        <p:spPr>
          <a:xfrm>
            <a:off x="5097463" y="1309688"/>
            <a:ext cx="1655762" cy="288925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endParaRPr lang="cs-CZ" sz="2000">
              <a:solidFill>
                <a:srgbClr val="FFFFFF"/>
              </a:solidFill>
            </a:endParaRPr>
          </a:p>
        </p:txBody>
      </p:sp>
      <p:sp>
        <p:nvSpPr>
          <p:cNvPr id="23" name="Rectangle 22"/>
          <p:cNvSpPr/>
          <p:nvPr/>
        </p:nvSpPr>
        <p:spPr>
          <a:xfrm>
            <a:off x="1382713" y="1000125"/>
            <a:ext cx="2016125" cy="287338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endParaRPr lang="cs-CZ" sz="2000">
              <a:solidFill>
                <a:srgbClr val="FFFFFF"/>
              </a:solidFill>
            </a:endParaRPr>
          </a:p>
        </p:txBody>
      </p:sp>
      <p:sp>
        <p:nvSpPr>
          <p:cNvPr id="22" name="Rectangle 21"/>
          <p:cNvSpPr/>
          <p:nvPr/>
        </p:nvSpPr>
        <p:spPr>
          <a:xfrm>
            <a:off x="7524750" y="404813"/>
            <a:ext cx="647700" cy="287337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endParaRPr lang="cs-CZ" sz="2000">
              <a:solidFill>
                <a:srgbClr val="FFFFFF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4727893" y="404813"/>
            <a:ext cx="1095057" cy="287337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endParaRPr lang="cs-CZ" sz="20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2860691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2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2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5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" dur="2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5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6" dur="2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5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1" dur="2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3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5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6" dur="2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8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" presetID="5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1" dur="2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3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5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6" dur="2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8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0" presetID="5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1" dur="2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2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3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5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6" dur="2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2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8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0" presetID="5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1" dur="2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2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3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5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6" dur="20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20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8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0" presetID="5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1" dur="20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20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3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5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6" dur="20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20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8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0" presetID="5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1" dur="20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20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3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5" presetID="5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6" dur="20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20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8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0" presetID="5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81" dur="20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20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3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5" presetID="5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86" dur="20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20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8" dur="2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0" presetID="5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91" dur="20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20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3" dur="2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5" presetID="5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96" dur="20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20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8" dur="2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0" presetID="5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01" dur="20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20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03" dur="2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" grpId="0" animBg="1"/>
      <p:bldP spid="36" grpId="0" animBg="1"/>
      <p:bldP spid="37" grpId="0" animBg="1"/>
      <p:bldP spid="38" grpId="0" animBg="1"/>
      <p:bldP spid="29" grpId="0" animBg="1"/>
      <p:bldP spid="31" grpId="0" animBg="1"/>
      <p:bldP spid="32" grpId="0" animBg="1"/>
      <p:bldP spid="33" grpId="0" animBg="1"/>
      <p:bldP spid="34" grpId="0" animBg="1"/>
      <p:bldP spid="28" grpId="0" animBg="1"/>
      <p:bldP spid="30" grpId="0" animBg="1"/>
      <p:bldP spid="39" grpId="0" animBg="1"/>
      <p:bldP spid="40" grpId="0" animBg="1"/>
      <p:bldP spid="26" grpId="0" animBg="1"/>
      <p:bldP spid="27" grpId="0" animBg="1"/>
      <p:bldP spid="25" grpId="0" animBg="1"/>
      <p:bldP spid="24" grpId="0" animBg="1"/>
      <p:bldP spid="23" grpId="0" animBg="1"/>
      <p:bldP spid="22" grpId="0" animBg="1"/>
      <p:bldP spid="9" grpId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6562" name="Picture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2625725" y="422275"/>
            <a:ext cx="5943600" cy="6013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20085524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Title 1"/>
          <p:cNvSpPr>
            <a:spLocks noGrp="1"/>
          </p:cNvSpPr>
          <p:nvPr>
            <p:ph type="title"/>
          </p:nvPr>
        </p:nvSpPr>
        <p:spPr>
          <a:xfrm rot="5400000">
            <a:off x="6326187" y="2857501"/>
            <a:ext cx="3825875" cy="1143000"/>
          </a:xfrm>
        </p:spPr>
        <p:txBody>
          <a:bodyPr/>
          <a:lstStyle/>
          <a:p>
            <a:r>
              <a:rPr lang="cs-CZ" sz="2400" smtClean="0">
                <a:solidFill>
                  <a:schemeClr val="tx1"/>
                </a:solidFill>
                <a:effectLst/>
              </a:rPr>
              <a:t>EXPRESIONISMUS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5400000">
            <a:off x="2051050" y="661988"/>
            <a:ext cx="5976937" cy="5462588"/>
          </a:xfrm>
        </p:spPr>
        <p:txBody>
          <a:bodyPr/>
          <a:lstStyle/>
          <a:p>
            <a:pPr>
              <a:defRPr/>
            </a:pPr>
            <a:endParaRPr lang="cs-CZ" sz="1400" b="0" dirty="0">
              <a:solidFill>
                <a:schemeClr val="tx1"/>
              </a:solidFill>
              <a:effectLst/>
            </a:endParaRPr>
          </a:p>
          <a:p>
            <a:pPr>
              <a:defRPr/>
            </a:pPr>
            <a:endParaRPr lang="cs-CZ" sz="1400" b="0" dirty="0">
              <a:solidFill>
                <a:schemeClr val="tx1"/>
              </a:solidFill>
              <a:effectLst/>
            </a:endParaRPr>
          </a:p>
          <a:p>
            <a:pPr marL="0" indent="0" algn="ctr">
              <a:buFont typeface="Arial" panose="020B0604020202020204" pitchFamily="34" charset="0"/>
              <a:buNone/>
              <a:defRPr/>
            </a:pPr>
            <a:r>
              <a:rPr lang="cs-CZ" sz="1600" dirty="0">
                <a:solidFill>
                  <a:schemeClr val="tx1"/>
                </a:solidFill>
                <a:effectLst/>
              </a:rPr>
              <a:t>Doplňte vynechané informace v textu.</a:t>
            </a:r>
          </a:p>
          <a:p>
            <a:pPr>
              <a:defRPr/>
            </a:pPr>
            <a:endParaRPr lang="cs-CZ" sz="1400" b="0" dirty="0">
              <a:solidFill>
                <a:schemeClr val="tx1"/>
              </a:solidFill>
              <a:effectLst/>
            </a:endParaRPr>
          </a:p>
          <a:p>
            <a:pPr marL="0" indent="0">
              <a:buFont typeface="Arial" panose="020B0604020202020204" pitchFamily="34" charset="0"/>
              <a:buNone/>
              <a:defRPr/>
            </a:pPr>
            <a:r>
              <a:rPr lang="cs-CZ" sz="1400" b="0" dirty="0">
                <a:solidFill>
                  <a:schemeClr val="tx1"/>
                </a:solidFill>
                <a:effectLst/>
              </a:rPr>
              <a:t>Pojem expresionismus pochází z lat. expressio, což znamená </a:t>
            </a:r>
            <a:r>
              <a:rPr lang="cs-CZ" sz="1400" dirty="0">
                <a:solidFill>
                  <a:schemeClr val="tx1"/>
                </a:solidFill>
                <a:effectLst/>
              </a:rPr>
              <a:t>1</a:t>
            </a:r>
            <a:r>
              <a:rPr lang="cs-CZ" sz="1400" b="0" dirty="0">
                <a:solidFill>
                  <a:schemeClr val="tx1"/>
                </a:solidFill>
                <a:effectLst/>
              </a:rPr>
              <a:t>. K průkopníkům stylu patřil například autor obrazu „Havrani nad žitným polem“ </a:t>
            </a:r>
            <a:r>
              <a:rPr lang="cs-CZ" sz="1400" dirty="0">
                <a:solidFill>
                  <a:schemeClr val="tx1"/>
                </a:solidFill>
                <a:effectLst/>
              </a:rPr>
              <a:t>2</a:t>
            </a:r>
            <a:r>
              <a:rPr lang="cs-CZ" sz="1400" b="0" dirty="0">
                <a:solidFill>
                  <a:schemeClr val="tx1"/>
                </a:solidFill>
                <a:effectLst/>
              </a:rPr>
              <a:t>. K nejvýznamnějším malířům v první etapě vývoje expresionismu patřil norský malíř </a:t>
            </a:r>
            <a:r>
              <a:rPr lang="cs-CZ" sz="1400" dirty="0">
                <a:solidFill>
                  <a:schemeClr val="tx1"/>
                </a:solidFill>
                <a:effectLst/>
              </a:rPr>
              <a:t>3</a:t>
            </a:r>
            <a:r>
              <a:rPr lang="cs-CZ" sz="1400" b="0" dirty="0">
                <a:solidFill>
                  <a:schemeClr val="tx1"/>
                </a:solidFill>
                <a:effectLst/>
              </a:rPr>
              <a:t>, jehož nejznámější dílo tvoří cyklus obrazů o různých aspektech života člověka nazvané </a:t>
            </a:r>
            <a:r>
              <a:rPr lang="cs-CZ" sz="1400" dirty="0">
                <a:solidFill>
                  <a:schemeClr val="tx1"/>
                </a:solidFill>
                <a:effectLst/>
              </a:rPr>
              <a:t>4</a:t>
            </a:r>
            <a:r>
              <a:rPr lang="cs-CZ" sz="1400" b="0" dirty="0">
                <a:solidFill>
                  <a:schemeClr val="tx1"/>
                </a:solidFill>
                <a:effectLst/>
              </a:rPr>
              <a:t>. Nejslavnější obraz cyklu, líčící jeho hluboký osobní prožitek absolutní hrůzy, s názvem </a:t>
            </a:r>
            <a:r>
              <a:rPr lang="cs-CZ" sz="1400" dirty="0">
                <a:solidFill>
                  <a:schemeClr val="tx1"/>
                </a:solidFill>
                <a:effectLst/>
              </a:rPr>
              <a:t>5</a:t>
            </a:r>
            <a:r>
              <a:rPr lang="cs-CZ" sz="1400" b="0" dirty="0">
                <a:solidFill>
                  <a:schemeClr val="tx1"/>
                </a:solidFill>
                <a:effectLst/>
              </a:rPr>
              <a:t> se stal modelovým obrazem expresionismu. Munchův belgický kolega </a:t>
            </a:r>
            <a:r>
              <a:rPr lang="cs-CZ" sz="1400" dirty="0">
                <a:solidFill>
                  <a:schemeClr val="tx1"/>
                </a:solidFill>
                <a:effectLst/>
              </a:rPr>
              <a:t>6</a:t>
            </a:r>
            <a:r>
              <a:rPr lang="cs-CZ" sz="1400" b="0" dirty="0">
                <a:solidFill>
                  <a:schemeClr val="tx1"/>
                </a:solidFill>
                <a:effectLst/>
              </a:rPr>
              <a:t> maloval na svých obrazech </a:t>
            </a:r>
            <a:r>
              <a:rPr lang="cs-CZ" sz="1400" b="0" dirty="0" smtClean="0">
                <a:solidFill>
                  <a:schemeClr val="tx1"/>
                </a:solidFill>
                <a:effectLst/>
              </a:rPr>
              <a:t>hlavně </a:t>
            </a:r>
            <a:r>
              <a:rPr lang="cs-CZ" sz="1400" dirty="0" smtClean="0">
                <a:solidFill>
                  <a:schemeClr val="tx1"/>
                </a:solidFill>
                <a:effectLst/>
              </a:rPr>
              <a:t>7</a:t>
            </a:r>
            <a:r>
              <a:rPr lang="cs-CZ" sz="1400" b="0" dirty="0">
                <a:solidFill>
                  <a:schemeClr val="tx1"/>
                </a:solidFill>
                <a:effectLst/>
              </a:rPr>
              <a:t>. Jeho asi nejznámější obraz je „Vjezd… </a:t>
            </a:r>
            <a:r>
              <a:rPr lang="cs-CZ" sz="1400" dirty="0">
                <a:solidFill>
                  <a:schemeClr val="tx1"/>
                </a:solidFill>
                <a:effectLst/>
              </a:rPr>
              <a:t>8</a:t>
            </a:r>
            <a:r>
              <a:rPr lang="cs-CZ" sz="1400" b="0" dirty="0">
                <a:solidFill>
                  <a:schemeClr val="tx1"/>
                </a:solidFill>
                <a:effectLst/>
              </a:rPr>
              <a:t>…“. Za hlavní zemi expresionismu se však považuje </a:t>
            </a:r>
            <a:r>
              <a:rPr lang="cs-CZ" sz="1400" dirty="0">
                <a:solidFill>
                  <a:schemeClr val="tx1"/>
                </a:solidFill>
                <a:effectLst/>
              </a:rPr>
              <a:t>9</a:t>
            </a:r>
            <a:r>
              <a:rPr lang="cs-CZ" sz="1400" b="0" dirty="0">
                <a:solidFill>
                  <a:schemeClr val="tx1"/>
                </a:solidFill>
                <a:effectLst/>
              </a:rPr>
              <a:t>. O rozvoj expresionismu se zde zasloužil Herwarth Walden, majitel vlivné galerie </a:t>
            </a:r>
            <a:r>
              <a:rPr lang="cs-CZ" sz="1400" dirty="0">
                <a:solidFill>
                  <a:schemeClr val="tx1"/>
                </a:solidFill>
                <a:effectLst/>
              </a:rPr>
              <a:t>10</a:t>
            </a:r>
            <a:r>
              <a:rPr lang="cs-CZ" sz="1400" b="0" dirty="0">
                <a:solidFill>
                  <a:schemeClr val="tx1"/>
                </a:solidFill>
                <a:effectLst/>
              </a:rPr>
              <a:t>. Zde vznikly postupně dvě skupiny – jedna v Drážďanech v roce </a:t>
            </a:r>
            <a:r>
              <a:rPr lang="cs-CZ" sz="1400" dirty="0">
                <a:solidFill>
                  <a:schemeClr val="tx1"/>
                </a:solidFill>
                <a:effectLst/>
              </a:rPr>
              <a:t>11</a:t>
            </a:r>
            <a:r>
              <a:rPr lang="cs-CZ" sz="1400" b="0" dirty="0">
                <a:solidFill>
                  <a:schemeClr val="tx1"/>
                </a:solidFill>
                <a:effectLst/>
              </a:rPr>
              <a:t>, zvaná </a:t>
            </a:r>
            <a:r>
              <a:rPr lang="cs-CZ" sz="1400" dirty="0">
                <a:solidFill>
                  <a:schemeClr val="tx1"/>
                </a:solidFill>
                <a:effectLst/>
              </a:rPr>
              <a:t>12</a:t>
            </a:r>
            <a:r>
              <a:rPr lang="cs-CZ" sz="1400" b="0" dirty="0">
                <a:solidFill>
                  <a:schemeClr val="tx1"/>
                </a:solidFill>
                <a:effectLst/>
              </a:rPr>
              <a:t>, a o něco později v roce </a:t>
            </a:r>
            <a:r>
              <a:rPr lang="cs-CZ" sz="1400" dirty="0">
                <a:solidFill>
                  <a:schemeClr val="tx1"/>
                </a:solidFill>
                <a:effectLst/>
              </a:rPr>
              <a:t>13</a:t>
            </a:r>
            <a:r>
              <a:rPr lang="cs-CZ" sz="1400" b="0" dirty="0">
                <a:solidFill>
                  <a:schemeClr val="tx1"/>
                </a:solidFill>
                <a:effectLst/>
              </a:rPr>
              <a:t> druhá s názvem </a:t>
            </a:r>
            <a:r>
              <a:rPr lang="cs-CZ" sz="1400" dirty="0">
                <a:solidFill>
                  <a:schemeClr val="tx1"/>
                </a:solidFill>
                <a:effectLst/>
              </a:rPr>
              <a:t>14</a:t>
            </a:r>
            <a:r>
              <a:rPr lang="cs-CZ" sz="1400" b="0" dirty="0">
                <a:solidFill>
                  <a:schemeClr val="tx1"/>
                </a:solidFill>
                <a:effectLst/>
              </a:rPr>
              <a:t> v městě </a:t>
            </a:r>
            <a:r>
              <a:rPr lang="cs-CZ" sz="1400" dirty="0">
                <a:solidFill>
                  <a:schemeClr val="tx1"/>
                </a:solidFill>
                <a:effectLst/>
              </a:rPr>
              <a:t>15</a:t>
            </a:r>
            <a:r>
              <a:rPr lang="cs-CZ" sz="1400" b="0" dirty="0">
                <a:solidFill>
                  <a:schemeClr val="tx1"/>
                </a:solidFill>
                <a:effectLst/>
              </a:rPr>
              <a:t>. Jádro drážďanské skupiny tvořili čtyři spolužáci, původní profesí </a:t>
            </a:r>
            <a:r>
              <a:rPr lang="cs-CZ" sz="1400" dirty="0">
                <a:solidFill>
                  <a:schemeClr val="tx1"/>
                </a:solidFill>
                <a:effectLst/>
              </a:rPr>
              <a:t>16</a:t>
            </a:r>
            <a:r>
              <a:rPr lang="cs-CZ" sz="1400" b="0" dirty="0">
                <a:solidFill>
                  <a:schemeClr val="tx1"/>
                </a:solidFill>
                <a:effectLst/>
              </a:rPr>
              <a:t>. K nim se později přidal například Otto Müller, námětem jehož obrazů byli hlavně </a:t>
            </a:r>
            <a:r>
              <a:rPr lang="cs-CZ" sz="1400" dirty="0">
                <a:solidFill>
                  <a:schemeClr val="tx1"/>
                </a:solidFill>
                <a:effectLst/>
              </a:rPr>
              <a:t>17</a:t>
            </a:r>
            <a:r>
              <a:rPr lang="cs-CZ" sz="1400" b="0" dirty="0">
                <a:solidFill>
                  <a:schemeClr val="tx1"/>
                </a:solidFill>
                <a:effectLst/>
              </a:rPr>
              <a:t>. Zakladateli druhé mladší skupiny byli dva umělci, které spojoval zájem o duchovní umění – Rus </a:t>
            </a:r>
            <a:r>
              <a:rPr lang="cs-CZ" sz="1400" dirty="0">
                <a:solidFill>
                  <a:schemeClr val="tx1"/>
                </a:solidFill>
                <a:effectLst/>
              </a:rPr>
              <a:t>18</a:t>
            </a:r>
            <a:r>
              <a:rPr lang="cs-CZ" sz="1400" b="0" dirty="0">
                <a:solidFill>
                  <a:schemeClr val="tx1"/>
                </a:solidFill>
                <a:effectLst/>
              </a:rPr>
              <a:t> a Němec </a:t>
            </a:r>
            <a:r>
              <a:rPr lang="cs-CZ" sz="1400" dirty="0">
                <a:solidFill>
                  <a:schemeClr val="tx1"/>
                </a:solidFill>
                <a:effectLst/>
              </a:rPr>
              <a:t>19</a:t>
            </a:r>
            <a:r>
              <a:rPr lang="cs-CZ" sz="1400" b="0" dirty="0">
                <a:solidFill>
                  <a:schemeClr val="tx1"/>
                </a:solidFill>
                <a:effectLst/>
              </a:rPr>
              <a:t>. Později se k nim přidal švýcarský malíř </a:t>
            </a:r>
            <a:r>
              <a:rPr lang="cs-CZ" sz="1400" dirty="0">
                <a:solidFill>
                  <a:schemeClr val="tx1"/>
                </a:solidFill>
                <a:effectLst/>
              </a:rPr>
              <a:t>20</a:t>
            </a:r>
            <a:r>
              <a:rPr lang="cs-CZ" sz="1400" b="0" dirty="0">
                <a:solidFill>
                  <a:schemeClr val="tx1"/>
                </a:solidFill>
                <a:effectLst/>
              </a:rPr>
              <a:t>, autor obrazu „Senecio“. Obě skupiny se s nástupem první světové války rozpadly.</a:t>
            </a:r>
          </a:p>
        </p:txBody>
      </p:sp>
    </p:spTree>
    <p:extLst>
      <p:ext uri="{BB962C8B-B14F-4D97-AF65-F5344CB8AC3E}">
        <p14:creationId xmlns:p14="http://schemas.microsoft.com/office/powerpoint/2010/main" val="4168393500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le 2"/>
          <p:cNvGraphicFramePr>
            <a:graphicFrameLocks noGrp="1"/>
          </p:cNvGraphicFramePr>
          <p:nvPr/>
        </p:nvGraphicFramePr>
        <p:xfrm>
          <a:off x="3203575" y="3771900"/>
          <a:ext cx="2787650" cy="2609850"/>
        </p:xfrm>
        <a:graphic>
          <a:graphicData uri="http://schemas.openxmlformats.org/drawingml/2006/table">
            <a:tbl>
              <a:tblPr firstRow="1" firstCol="1" bandRow="1"/>
              <a:tblGrid>
                <a:gridCol w="537210"/>
                <a:gridCol w="2250440"/>
              </a:tblGrid>
              <a:tr h="260985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1</a:t>
                      </a:r>
                      <a:endParaRPr lang="cs-CZ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cs-CZ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0985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2</a:t>
                      </a:r>
                      <a:endParaRPr lang="cs-CZ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cs-CZ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0985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3</a:t>
                      </a:r>
                      <a:endParaRPr lang="cs-CZ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cs-CZ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0985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4</a:t>
                      </a:r>
                      <a:endParaRPr lang="cs-CZ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cs-CZ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0985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5</a:t>
                      </a:r>
                      <a:endParaRPr lang="cs-CZ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cs-CZ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0985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6</a:t>
                      </a:r>
                      <a:endParaRPr lang="cs-CZ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cs-CZ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0985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7</a:t>
                      </a:r>
                      <a:endParaRPr lang="cs-CZ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cs-CZ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0985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8</a:t>
                      </a:r>
                      <a:endParaRPr lang="cs-CZ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Vjezd</a:t>
                      </a:r>
                      <a:endParaRPr lang="cs-CZ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0985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9</a:t>
                      </a:r>
                      <a:endParaRPr lang="cs-CZ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cs-CZ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0985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10</a:t>
                      </a:r>
                      <a:endParaRPr lang="cs-CZ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cs-CZ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4" name="Table 3"/>
          <p:cNvGraphicFramePr>
            <a:graphicFrameLocks noGrp="1"/>
          </p:cNvGraphicFramePr>
          <p:nvPr/>
        </p:nvGraphicFramePr>
        <p:xfrm>
          <a:off x="179388" y="3771900"/>
          <a:ext cx="2787650" cy="2609850"/>
        </p:xfrm>
        <a:graphic>
          <a:graphicData uri="http://schemas.openxmlformats.org/drawingml/2006/table">
            <a:tbl>
              <a:tblPr firstRow="1" firstCol="1" bandRow="1"/>
              <a:tblGrid>
                <a:gridCol w="537210"/>
                <a:gridCol w="2250440"/>
              </a:tblGrid>
              <a:tr h="260985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1</a:t>
                      </a:r>
                      <a:endParaRPr lang="cs-CZ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cs-CZ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0985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2</a:t>
                      </a:r>
                      <a:endParaRPr lang="cs-CZ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cs-CZ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0985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3</a:t>
                      </a:r>
                      <a:endParaRPr lang="cs-CZ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cs-CZ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0985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4</a:t>
                      </a:r>
                      <a:endParaRPr lang="cs-CZ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cs-CZ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0985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5</a:t>
                      </a:r>
                      <a:endParaRPr lang="cs-CZ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cs-CZ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0985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6</a:t>
                      </a:r>
                      <a:endParaRPr lang="cs-CZ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cs-CZ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0985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7</a:t>
                      </a:r>
                      <a:endParaRPr lang="cs-CZ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cs-CZ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0985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8</a:t>
                      </a:r>
                      <a:endParaRPr lang="cs-CZ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Vjezd</a:t>
                      </a:r>
                      <a:endParaRPr lang="cs-CZ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0985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9</a:t>
                      </a:r>
                      <a:endParaRPr lang="cs-CZ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cs-CZ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0985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10</a:t>
                      </a:r>
                      <a:endParaRPr lang="cs-CZ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cs-CZ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le 4"/>
          <p:cNvGraphicFramePr>
            <a:graphicFrameLocks noGrp="1"/>
          </p:cNvGraphicFramePr>
          <p:nvPr/>
        </p:nvGraphicFramePr>
        <p:xfrm>
          <a:off x="3132138" y="476250"/>
          <a:ext cx="2787650" cy="2609850"/>
        </p:xfrm>
        <a:graphic>
          <a:graphicData uri="http://schemas.openxmlformats.org/drawingml/2006/table">
            <a:tbl>
              <a:tblPr firstRow="1" firstCol="1" bandRow="1"/>
              <a:tblGrid>
                <a:gridCol w="537210"/>
                <a:gridCol w="2250440"/>
              </a:tblGrid>
              <a:tr h="260985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1</a:t>
                      </a:r>
                      <a:endParaRPr lang="cs-CZ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cs-CZ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0985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2</a:t>
                      </a:r>
                      <a:endParaRPr lang="cs-CZ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cs-CZ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0985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3</a:t>
                      </a:r>
                      <a:endParaRPr lang="cs-CZ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cs-CZ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0985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4</a:t>
                      </a:r>
                      <a:endParaRPr lang="cs-CZ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cs-CZ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0985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5</a:t>
                      </a:r>
                      <a:endParaRPr lang="cs-CZ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cs-CZ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0985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6</a:t>
                      </a:r>
                      <a:endParaRPr lang="cs-CZ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cs-CZ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0985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7</a:t>
                      </a:r>
                      <a:endParaRPr lang="cs-CZ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cs-CZ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0985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8</a:t>
                      </a:r>
                      <a:endParaRPr lang="cs-CZ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Vjezd</a:t>
                      </a:r>
                      <a:endParaRPr lang="cs-CZ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0985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9</a:t>
                      </a:r>
                      <a:endParaRPr lang="cs-CZ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cs-CZ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0985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10</a:t>
                      </a:r>
                      <a:endParaRPr lang="cs-CZ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cs-CZ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6" name="Table 5"/>
          <p:cNvGraphicFramePr>
            <a:graphicFrameLocks noGrp="1"/>
          </p:cNvGraphicFramePr>
          <p:nvPr/>
        </p:nvGraphicFramePr>
        <p:xfrm>
          <a:off x="179388" y="476250"/>
          <a:ext cx="2787650" cy="2609850"/>
        </p:xfrm>
        <a:graphic>
          <a:graphicData uri="http://schemas.openxmlformats.org/drawingml/2006/table">
            <a:tbl>
              <a:tblPr firstRow="1" firstCol="1" bandRow="1"/>
              <a:tblGrid>
                <a:gridCol w="537210"/>
                <a:gridCol w="2250440"/>
              </a:tblGrid>
              <a:tr h="260985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1</a:t>
                      </a:r>
                      <a:endParaRPr lang="cs-CZ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cs-CZ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0985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2</a:t>
                      </a:r>
                      <a:endParaRPr lang="cs-CZ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cs-CZ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0985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3</a:t>
                      </a:r>
                      <a:endParaRPr lang="cs-CZ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cs-CZ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0985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4</a:t>
                      </a:r>
                      <a:endParaRPr lang="cs-CZ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cs-CZ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0985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5</a:t>
                      </a:r>
                      <a:endParaRPr lang="cs-CZ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cs-CZ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0985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6</a:t>
                      </a:r>
                      <a:endParaRPr lang="cs-CZ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cs-CZ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0985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7</a:t>
                      </a:r>
                      <a:endParaRPr lang="cs-CZ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cs-CZ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0985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8</a:t>
                      </a:r>
                      <a:endParaRPr lang="cs-CZ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Vjezd</a:t>
                      </a:r>
                      <a:endParaRPr lang="cs-CZ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0985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9</a:t>
                      </a:r>
                      <a:endParaRPr lang="cs-CZ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cs-CZ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0985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10</a:t>
                      </a:r>
                      <a:endParaRPr lang="cs-CZ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cs-CZ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9" name="Table 8"/>
          <p:cNvGraphicFramePr>
            <a:graphicFrameLocks noGrp="1"/>
          </p:cNvGraphicFramePr>
          <p:nvPr/>
        </p:nvGraphicFramePr>
        <p:xfrm>
          <a:off x="6156325" y="3771900"/>
          <a:ext cx="2787650" cy="2609850"/>
        </p:xfrm>
        <a:graphic>
          <a:graphicData uri="http://schemas.openxmlformats.org/drawingml/2006/table">
            <a:tbl>
              <a:tblPr firstRow="1" firstCol="1" bandRow="1"/>
              <a:tblGrid>
                <a:gridCol w="537210"/>
                <a:gridCol w="2250440"/>
              </a:tblGrid>
              <a:tr h="260985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1</a:t>
                      </a:r>
                      <a:endParaRPr lang="cs-CZ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cs-CZ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0985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2</a:t>
                      </a:r>
                      <a:endParaRPr lang="cs-CZ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cs-CZ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0985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3</a:t>
                      </a:r>
                      <a:endParaRPr lang="cs-CZ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cs-CZ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0985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4</a:t>
                      </a:r>
                      <a:endParaRPr lang="cs-CZ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cs-CZ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0985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5</a:t>
                      </a:r>
                      <a:endParaRPr lang="cs-CZ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cs-CZ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0985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6</a:t>
                      </a:r>
                      <a:endParaRPr lang="cs-CZ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cs-CZ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0985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7</a:t>
                      </a:r>
                      <a:endParaRPr lang="cs-CZ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cs-CZ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0985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8</a:t>
                      </a:r>
                      <a:endParaRPr lang="cs-CZ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Vjezd</a:t>
                      </a:r>
                      <a:endParaRPr lang="cs-CZ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0985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9</a:t>
                      </a:r>
                      <a:endParaRPr lang="cs-CZ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cs-CZ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0985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10</a:t>
                      </a:r>
                      <a:endParaRPr lang="cs-CZ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cs-CZ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10" name="Table 9"/>
          <p:cNvGraphicFramePr>
            <a:graphicFrameLocks noGrp="1"/>
          </p:cNvGraphicFramePr>
          <p:nvPr/>
        </p:nvGraphicFramePr>
        <p:xfrm>
          <a:off x="6176963" y="460375"/>
          <a:ext cx="2787650" cy="2609850"/>
        </p:xfrm>
        <a:graphic>
          <a:graphicData uri="http://schemas.openxmlformats.org/drawingml/2006/table">
            <a:tbl>
              <a:tblPr firstRow="1" firstCol="1" bandRow="1"/>
              <a:tblGrid>
                <a:gridCol w="537210"/>
                <a:gridCol w="2250440"/>
              </a:tblGrid>
              <a:tr h="260985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 smtClean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1</a:t>
                      </a:r>
                      <a:endParaRPr lang="cs-CZ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cs-CZ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0985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2</a:t>
                      </a:r>
                      <a:endParaRPr lang="cs-CZ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cs-CZ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0985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3</a:t>
                      </a:r>
                      <a:endParaRPr lang="cs-CZ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cs-CZ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0985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4</a:t>
                      </a:r>
                      <a:endParaRPr lang="cs-CZ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cs-CZ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0985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5</a:t>
                      </a:r>
                      <a:endParaRPr lang="cs-CZ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cs-CZ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0985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6</a:t>
                      </a:r>
                      <a:endParaRPr lang="cs-CZ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cs-CZ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0985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7</a:t>
                      </a:r>
                      <a:endParaRPr lang="cs-CZ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cs-CZ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0985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8</a:t>
                      </a:r>
                      <a:endParaRPr lang="cs-CZ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Vjezd</a:t>
                      </a:r>
                      <a:endParaRPr lang="cs-CZ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0985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9</a:t>
                      </a:r>
                      <a:endParaRPr lang="cs-CZ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cs-CZ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0985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10</a:t>
                      </a:r>
                      <a:endParaRPr lang="cs-CZ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cs-CZ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70139347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30188"/>
            <a:ext cx="8229600" cy="671512"/>
          </a:xfrm>
        </p:spPr>
        <p:txBody>
          <a:bodyPr/>
          <a:lstStyle/>
          <a:p>
            <a:pPr>
              <a:defRPr/>
            </a:pPr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69635" name="Content Placeholder 2"/>
          <p:cNvSpPr>
            <a:spLocks noGrp="1"/>
          </p:cNvSpPr>
          <p:nvPr>
            <p:ph idx="1"/>
          </p:nvPr>
        </p:nvSpPr>
        <p:spPr>
          <a:xfrm>
            <a:off x="268288" y="1022350"/>
            <a:ext cx="8639175" cy="5502275"/>
          </a:xfrm>
          <a:ln>
            <a:miter lim="800000"/>
            <a:headEnd/>
            <a:tailEnd/>
          </a:ln>
        </p:spPr>
        <p:txBody>
          <a:bodyPr anchor="ctr"/>
          <a:lstStyle/>
          <a:p>
            <a:pPr>
              <a:buFontTx/>
              <a:buAutoNum type="arabicPeriod"/>
            </a:pPr>
            <a:r>
              <a:rPr lang="cs-CZ" b="1" dirty="0" smtClean="0"/>
              <a:t>Budova SVU Mánes: </a:t>
            </a:r>
            <a:r>
              <a:rPr lang="en-US" dirty="0" smtClean="0"/>
              <a:t>CHE. </a:t>
            </a:r>
            <a:r>
              <a:rPr lang="en-US" i="1" dirty="0" smtClean="0"/>
              <a:t>http://cs.wikipedia.org</a:t>
            </a:r>
            <a:r>
              <a:rPr lang="en-US" dirty="0" smtClean="0"/>
              <a:t> [online]. [cit. 12.8.2013]. Dostupný pod licencí Creative Commons Attribution 2.5 Generic license na WWW: </a:t>
            </a:r>
            <a:r>
              <a:rPr lang="en-US" dirty="0" smtClean="0">
                <a:hlinkClick r:id="rId2"/>
              </a:rPr>
              <a:t>http://cs.wikipedia.org/wiki/Soubor:Praha_Manes.jpg</a:t>
            </a:r>
            <a:endParaRPr lang="cs-CZ" b="1" dirty="0" smtClean="0"/>
          </a:p>
          <a:p>
            <a:pPr>
              <a:buFontTx/>
              <a:buAutoNum type="arabicPeriod"/>
            </a:pPr>
            <a:r>
              <a:rPr lang="cs-CZ" b="1" dirty="0" smtClean="0"/>
              <a:t>Topičův dům: </a:t>
            </a:r>
            <a:r>
              <a:rPr lang="pt-BR" dirty="0"/>
              <a:t>AUTOR NEUVEDEN. </a:t>
            </a:r>
            <a:r>
              <a:rPr lang="pt-BR" i="1" dirty="0"/>
              <a:t>http://zpravy.tiscali.cz</a:t>
            </a:r>
            <a:r>
              <a:rPr lang="pt-BR" dirty="0"/>
              <a:t> [online]. [cit. 26.9.2013]. Dostupný na WWW: </a:t>
            </a:r>
            <a:r>
              <a:rPr lang="pt-BR" dirty="0">
                <a:hlinkClick r:id="rId3"/>
              </a:rPr>
              <a:t>http://</a:t>
            </a:r>
            <a:r>
              <a:rPr lang="pt-BR" dirty="0" smtClean="0">
                <a:hlinkClick r:id="rId3"/>
              </a:rPr>
              <a:t>zpravy.tiscali.cz/v-praze-horela-strecha-domu-na-narodni-tride-evakuovano-10-osob-210721</a:t>
            </a:r>
            <a:r>
              <a:rPr lang="pt-BR" dirty="0" smtClean="0">
                <a:hlinkClick r:id="rId4"/>
              </a:rPr>
              <a:t>/</a:t>
            </a:r>
            <a:endParaRPr lang="cs-CZ" dirty="0" smtClean="0"/>
          </a:p>
          <a:p>
            <a:pPr>
              <a:buFontTx/>
              <a:buAutoNum type="arabicPeriod"/>
            </a:pPr>
            <a:r>
              <a:rPr lang="cs-CZ" b="1" dirty="0" smtClean="0"/>
              <a:t>Filla – Foto: </a:t>
            </a:r>
            <a:r>
              <a:rPr lang="pt-BR" dirty="0" smtClean="0"/>
              <a:t>AUTOR NEUVEDEN. </a:t>
            </a:r>
            <a:r>
              <a:rPr lang="pt-BR" i="1" dirty="0" smtClean="0"/>
              <a:t>http://www.artmagazin.eu</a:t>
            </a:r>
            <a:r>
              <a:rPr lang="pt-BR" dirty="0" smtClean="0"/>
              <a:t> [online]. [cit. 12.8.2013]. Dostupný na WWW: </a:t>
            </a:r>
            <a:r>
              <a:rPr lang="pt-BR" dirty="0" smtClean="0">
                <a:hlinkClick r:id="rId5"/>
              </a:rPr>
              <a:t>http://www.artmagazin.eu/galerie-vytvarniku/emil-filla-zatisi-s-rybou-a-ananasem.htm</a:t>
            </a:r>
            <a:endParaRPr lang="cs-CZ" dirty="0" smtClean="0"/>
          </a:p>
          <a:p>
            <a:pPr>
              <a:buFontTx/>
              <a:buAutoNum type="arabicPeriod"/>
            </a:pPr>
            <a:r>
              <a:rPr lang="cs-CZ" b="1" dirty="0" smtClean="0"/>
              <a:t>Fila – Autoportrét, 1907: </a:t>
            </a:r>
            <a:r>
              <a:rPr lang="pt-BR" dirty="0" smtClean="0"/>
              <a:t>AUTOR NEUVEDEN. http://sbirky.cmvu.cz [online]. [cit. 13.8.2013]. Dostupný na WWW: </a:t>
            </a:r>
            <a:r>
              <a:rPr lang="cs-CZ" dirty="0" smtClean="0">
                <a:hlinkClick r:id="rId6"/>
              </a:rPr>
              <a:t>http://sbirky.cmvu.cz/</a:t>
            </a:r>
            <a:r>
              <a:rPr lang="cs-CZ" dirty="0" err="1" smtClean="0">
                <a:hlinkClick r:id="rId6"/>
              </a:rPr>
              <a:t>index.php?request</a:t>
            </a:r>
            <a:r>
              <a:rPr lang="cs-CZ" dirty="0" smtClean="0">
                <a:hlinkClick r:id="rId6"/>
              </a:rPr>
              <a:t>=</a:t>
            </a:r>
            <a:r>
              <a:rPr lang="cs-CZ" dirty="0" err="1" smtClean="0">
                <a:hlinkClick r:id="rId6"/>
              </a:rPr>
              <a:t>show_detail&amp;param</a:t>
            </a:r>
            <a:r>
              <a:rPr lang="cs-CZ" dirty="0" smtClean="0">
                <a:hlinkClick r:id="rId6"/>
              </a:rPr>
              <a:t>=189&amp;hl=</a:t>
            </a:r>
            <a:r>
              <a:rPr lang="cs-CZ" dirty="0" err="1" smtClean="0">
                <a:hlinkClick r:id="rId6"/>
              </a:rPr>
              <a:t>cs&amp;lr</a:t>
            </a:r>
            <a:r>
              <a:rPr lang="cs-CZ" dirty="0" smtClean="0">
                <a:hlinkClick r:id="rId6"/>
              </a:rPr>
              <a:t>=</a:t>
            </a:r>
            <a:r>
              <a:rPr lang="cs-CZ" dirty="0" err="1" smtClean="0">
                <a:hlinkClick r:id="rId6"/>
              </a:rPr>
              <a:t>lang_cs&amp;as_sitesearch</a:t>
            </a:r>
            <a:r>
              <a:rPr lang="cs-CZ" dirty="0" smtClean="0">
                <a:hlinkClick r:id="rId6"/>
              </a:rPr>
              <a:t>=</a:t>
            </a:r>
            <a:r>
              <a:rPr lang="cs-CZ" dirty="0" err="1" smtClean="0">
                <a:hlinkClick r:id="rId6"/>
              </a:rPr>
              <a:t>cmvu.cz&amp;q</a:t>
            </a:r>
            <a:r>
              <a:rPr lang="cs-CZ" dirty="0" smtClean="0">
                <a:hlinkClick r:id="rId6"/>
              </a:rPr>
              <a:t>=&amp;</a:t>
            </a:r>
            <a:r>
              <a:rPr lang="cs-CZ" dirty="0" err="1" smtClean="0">
                <a:hlinkClick r:id="rId6"/>
              </a:rPr>
              <a:t>qsf_where</a:t>
            </a:r>
            <a:r>
              <a:rPr lang="cs-CZ" dirty="0" smtClean="0">
                <a:hlinkClick r:id="rId6"/>
              </a:rPr>
              <a:t>=</a:t>
            </a:r>
            <a:r>
              <a:rPr lang="cs-CZ" dirty="0" err="1" smtClean="0">
                <a:hlinkClick r:id="rId6"/>
              </a:rPr>
              <a:t>on&amp;sf_queryLine</a:t>
            </a:r>
            <a:r>
              <a:rPr lang="cs-CZ" dirty="0" smtClean="0">
                <a:hlinkClick r:id="rId6"/>
              </a:rPr>
              <a:t>=...+hledej</a:t>
            </a:r>
            <a:endParaRPr lang="cs-CZ" b="1" dirty="0" smtClean="0"/>
          </a:p>
          <a:p>
            <a:pPr>
              <a:buFontTx/>
              <a:buAutoNum type="arabicPeriod"/>
            </a:pPr>
            <a:r>
              <a:rPr lang="cs-CZ" b="1" dirty="0" smtClean="0"/>
              <a:t>Filla – Vlastní podobizna s cigaretou: </a:t>
            </a:r>
            <a:r>
              <a:rPr lang="pt-BR" dirty="0" smtClean="0"/>
              <a:t>AUTOR NEUVEDEN. </a:t>
            </a:r>
            <a:r>
              <a:rPr lang="pt-BR" i="1" dirty="0" smtClean="0"/>
              <a:t>http://www.flickr.com</a:t>
            </a:r>
            <a:r>
              <a:rPr lang="pt-BR" dirty="0" smtClean="0"/>
              <a:t> [online]. [cit. 12.8.2013]. Dostupný na WWW: </a:t>
            </a:r>
            <a:r>
              <a:rPr lang="pt-BR" dirty="0" smtClean="0">
                <a:hlinkClick r:id="rId7"/>
              </a:rPr>
              <a:t>http://www.flickr.com/photos/calypsospots/3206974198/sizes/o/in/photostream/</a:t>
            </a:r>
            <a:endParaRPr lang="cs-CZ" dirty="0" smtClean="0"/>
          </a:p>
          <a:p>
            <a:pPr>
              <a:buFontTx/>
              <a:buAutoNum type="arabicPeriod"/>
            </a:pPr>
            <a:r>
              <a:rPr lang="cs-CZ" b="1" dirty="0" smtClean="0"/>
              <a:t>Filla – Čtenář Dostojevského: </a:t>
            </a:r>
            <a:r>
              <a:rPr lang="pt-BR" dirty="0" smtClean="0"/>
              <a:t>AUTOR NEUVEDEN. </a:t>
            </a:r>
            <a:r>
              <a:rPr lang="pt-BR" i="1" dirty="0" smtClean="0"/>
              <a:t>http://www.college.columbia.edu</a:t>
            </a:r>
            <a:r>
              <a:rPr lang="pt-BR" dirty="0" smtClean="0"/>
              <a:t> [online]. [cit. 12.8.2013]. Dostupný na WWW: </a:t>
            </a:r>
            <a:r>
              <a:rPr lang="pt-BR" dirty="0" smtClean="0">
                <a:hlinkClick r:id="rId8"/>
              </a:rPr>
              <a:t>http://www.college.columbia.edu/core/content/reader-dostoevsky-emil-filla-1907</a:t>
            </a:r>
            <a:r>
              <a:rPr lang="pt-BR" dirty="0" smtClean="0">
                <a:hlinkClick r:id="rId9"/>
              </a:rPr>
              <a:t>/</a:t>
            </a:r>
            <a:endParaRPr lang="cs-CZ" dirty="0" smtClean="0"/>
          </a:p>
          <a:p>
            <a:pPr>
              <a:buFontTx/>
              <a:buAutoNum type="arabicPeriod"/>
            </a:pPr>
            <a:r>
              <a:rPr lang="cs-CZ" b="1" dirty="0" smtClean="0"/>
              <a:t>Filla – Červené eso: </a:t>
            </a:r>
            <a:r>
              <a:rPr lang="pt-BR" dirty="0" smtClean="0"/>
              <a:t>AUTOR NEUVEDEN. </a:t>
            </a:r>
            <a:r>
              <a:rPr lang="pt-BR" i="1" dirty="0" smtClean="0"/>
              <a:t>http://www.flickr.com</a:t>
            </a:r>
            <a:r>
              <a:rPr lang="pt-BR" dirty="0" smtClean="0"/>
              <a:t> [online]. [cit. 13.8.2013]. Dostupný na WWW: </a:t>
            </a:r>
            <a:r>
              <a:rPr lang="pt-BR" dirty="0" smtClean="0">
                <a:hlinkClick r:id="rId9"/>
              </a:rPr>
              <a:t>http://www.flickr.com/photos/calypsospots/sets/72157623890553304/detail/</a:t>
            </a:r>
            <a:endParaRPr lang="cs-CZ" b="1" dirty="0" smtClean="0"/>
          </a:p>
          <a:p>
            <a:pPr>
              <a:buFontTx/>
              <a:buAutoNum type="arabicPeriod"/>
            </a:pPr>
            <a:r>
              <a:rPr lang="pt-BR" b="1" dirty="0" smtClean="0"/>
              <a:t>Bohumil Kubišta v roce 1911</a:t>
            </a:r>
            <a:r>
              <a:rPr lang="cs-CZ" b="1" dirty="0" smtClean="0"/>
              <a:t>:</a:t>
            </a:r>
            <a:r>
              <a:rPr lang="cs-CZ" dirty="0" smtClean="0"/>
              <a:t> AUTOR NEUVEDEN. </a:t>
            </a:r>
            <a:r>
              <a:rPr lang="cs-CZ" i="1" dirty="0" smtClean="0"/>
              <a:t>http://commons.wikimedia.org</a:t>
            </a:r>
            <a:r>
              <a:rPr lang="cs-CZ" dirty="0" smtClean="0"/>
              <a:t> [online]. [cit. 13.8.2013]. Dostupný pod licencí public domain na WWW: </a:t>
            </a:r>
            <a:r>
              <a:rPr lang="cs-CZ" dirty="0" smtClean="0">
                <a:hlinkClick r:id="rId10"/>
              </a:rPr>
              <a:t>http://commons.wikimedia.org/wiki/File:Bohumil_Kubista_1911.png</a:t>
            </a:r>
            <a:endParaRPr lang="cs-CZ" b="1" dirty="0" smtClean="0"/>
          </a:p>
          <a:p>
            <a:pPr>
              <a:buFontTx/>
              <a:buAutoNum type="arabicPeriod"/>
            </a:pPr>
            <a:r>
              <a:rPr lang="cs-CZ" b="1" dirty="0" smtClean="0"/>
              <a:t>Kubišta – Cestující třetí třídy: </a:t>
            </a:r>
            <a:r>
              <a:rPr lang="pt-BR" dirty="0" smtClean="0"/>
              <a:t>AUTOR NEUVEDEN. </a:t>
            </a:r>
            <a:r>
              <a:rPr lang="pt-BR" i="1" dirty="0" smtClean="0"/>
              <a:t>http://www.flickr.com</a:t>
            </a:r>
            <a:r>
              <a:rPr lang="pt-BR" dirty="0" smtClean="0"/>
              <a:t> [online]. [cit. 13.8.2013]. Dostupný na WWW: </a:t>
            </a:r>
            <a:r>
              <a:rPr lang="pt-BR" dirty="0" smtClean="0">
                <a:hlinkClick r:id="rId11"/>
              </a:rPr>
              <a:t>http://www.flickr.com/photos/44893811@N05/5493169098/sizes/o/in/photostream/</a:t>
            </a:r>
            <a:endParaRPr lang="cs-CZ" dirty="0" smtClean="0"/>
          </a:p>
          <a:p>
            <a:pPr>
              <a:buFontTx/>
              <a:buAutoNum type="arabicPeriod"/>
            </a:pPr>
            <a:r>
              <a:rPr lang="cs-CZ" b="1" dirty="0" smtClean="0"/>
              <a:t>Kubišta – Modrý autoportrét: </a:t>
            </a:r>
            <a:r>
              <a:rPr lang="pt-BR" dirty="0" smtClean="0"/>
              <a:t>AUTOR NEUVEDEN. </a:t>
            </a:r>
            <a:r>
              <a:rPr lang="pt-BR" i="1" dirty="0" smtClean="0"/>
              <a:t>http://artetmusiquekrakatit.blogspot.cz</a:t>
            </a:r>
            <a:r>
              <a:rPr lang="pt-BR" dirty="0" smtClean="0"/>
              <a:t> [online]. [cit. 12.8.2013]. Dostupný na WWW: </a:t>
            </a:r>
            <a:r>
              <a:rPr lang="pt-BR" dirty="0" smtClean="0">
                <a:hlinkClick r:id="rId12"/>
              </a:rPr>
              <a:t>http://artetmusiquekrakatit.blogspot.cz/2010/05/bohumil-kubista.html</a:t>
            </a:r>
            <a:endParaRPr lang="cs-CZ" dirty="0" smtClean="0"/>
          </a:p>
          <a:p>
            <a:pPr>
              <a:buFont typeface="+mj-lt"/>
              <a:buAutoNum type="arabicPeriod" startAt="12"/>
            </a:pPr>
            <a:r>
              <a:rPr lang="cs-CZ" b="1" dirty="0"/>
              <a:t>Kubišta – Hráči: </a:t>
            </a:r>
            <a:r>
              <a:rPr lang="pt-BR" dirty="0"/>
              <a:t>AUTOR NEUVEDEN. </a:t>
            </a:r>
            <a:r>
              <a:rPr lang="pt-BR" i="1" dirty="0"/>
              <a:t>http://www.flickr.com</a:t>
            </a:r>
            <a:r>
              <a:rPr lang="pt-BR" dirty="0"/>
              <a:t> [online]. [cit. 13.8.2013]. Dostupný na WWW: </a:t>
            </a:r>
            <a:r>
              <a:rPr lang="pt-BR" dirty="0">
                <a:hlinkClick r:id="rId9"/>
              </a:rPr>
              <a:t>http://www.flickr.com/photos/calypsospots/sets/72157623890553304/detail/</a:t>
            </a:r>
            <a:endParaRPr lang="cs-CZ" b="1" dirty="0"/>
          </a:p>
          <a:p>
            <a:pPr>
              <a:buFont typeface="+mj-lt"/>
              <a:buAutoNum type="arabicPeriod" startAt="12"/>
            </a:pPr>
            <a:r>
              <a:rPr lang="cs-CZ" b="1" dirty="0"/>
              <a:t>Kubišta – Zátiší s lampou: </a:t>
            </a:r>
            <a:r>
              <a:rPr lang="cs-CZ" dirty="0"/>
              <a:t>AUTOR NEUVEDEN. </a:t>
            </a:r>
            <a:r>
              <a:rPr lang="cs-CZ" i="1" dirty="0"/>
              <a:t>http://commons.wikimedia.org</a:t>
            </a:r>
            <a:r>
              <a:rPr lang="cs-CZ" dirty="0"/>
              <a:t> [online]. [cit. 13.8.2013]. Dostupný pod licencí public domain na WWW: </a:t>
            </a:r>
            <a:r>
              <a:rPr lang="cs-CZ" dirty="0">
                <a:hlinkClick r:id="rId13"/>
              </a:rPr>
              <a:t>http://commons.wikimedia.org/wiki/File:Z%C3%A1ti%C5%A1%C3%AD1909.jpg</a:t>
            </a:r>
            <a:endParaRPr lang="cs-CZ" b="1" dirty="0"/>
          </a:p>
          <a:p>
            <a:pPr>
              <a:buFont typeface="+mj-lt"/>
              <a:buAutoNum type="arabicPeriod" startAt="12"/>
            </a:pPr>
            <a:r>
              <a:rPr lang="cs-CZ" b="1" dirty="0"/>
              <a:t>Kubišta – Vzkříšení Lazara: </a:t>
            </a:r>
            <a:r>
              <a:rPr lang="cs-CZ" dirty="0"/>
              <a:t>AUTOR NEUVEDEN. </a:t>
            </a:r>
            <a:r>
              <a:rPr lang="cs-CZ" i="1" dirty="0"/>
              <a:t>http://commons.wikimedia.org</a:t>
            </a:r>
            <a:r>
              <a:rPr lang="cs-CZ" dirty="0"/>
              <a:t> [online]. [cit. 13.8.2013]. Dostupný pod licencí public domain na WWW: </a:t>
            </a:r>
            <a:r>
              <a:rPr lang="cs-CZ" dirty="0">
                <a:hlinkClick r:id="rId14"/>
              </a:rPr>
              <a:t>http://</a:t>
            </a:r>
            <a:r>
              <a:rPr lang="cs-CZ" dirty="0" smtClean="0">
                <a:hlinkClick r:id="rId14"/>
              </a:rPr>
              <a:t>commons.wikimedia.org/wiki/File:Vzk%C5%99%C3%AD%C5%A1en%C3%AD_Lazara.jpg</a:t>
            </a:r>
            <a:endParaRPr lang="cs-CZ" dirty="0"/>
          </a:p>
          <a:p>
            <a:pPr>
              <a:buFont typeface="+mj-lt"/>
              <a:buAutoNum type="arabicPeriod" startAt="12"/>
            </a:pPr>
            <a:r>
              <a:rPr lang="cs-CZ" b="1" dirty="0" smtClean="0"/>
              <a:t>Procházka </a:t>
            </a:r>
            <a:r>
              <a:rPr lang="cs-CZ" b="1" dirty="0"/>
              <a:t>– Foto: </a:t>
            </a:r>
            <a:r>
              <a:rPr lang="cs-CZ" dirty="0"/>
              <a:t>AUTOR NEUVEDEN. </a:t>
            </a:r>
            <a:r>
              <a:rPr lang="cs-CZ" i="1" dirty="0"/>
              <a:t>http://cs.wikipedia.org</a:t>
            </a:r>
            <a:r>
              <a:rPr lang="cs-CZ" dirty="0"/>
              <a:t> [online]. [cit. 12.8.2013]. Dostupný pod licencí public domain na WWW: </a:t>
            </a:r>
            <a:r>
              <a:rPr lang="cs-CZ" dirty="0">
                <a:hlinkClick r:id="rId15"/>
              </a:rPr>
              <a:t>http://</a:t>
            </a:r>
            <a:r>
              <a:rPr lang="cs-CZ" dirty="0" smtClean="0">
                <a:hlinkClick r:id="rId15"/>
              </a:rPr>
              <a:t>cs.wikipedia.org/wiki/Soubor:Antonin_Prochazka_1932.png</a:t>
            </a:r>
            <a:endParaRPr lang="cs-CZ" dirty="0"/>
          </a:p>
          <a:p>
            <a:pPr>
              <a:buFont typeface="+mj-lt"/>
              <a:buAutoNum type="arabicPeriod" startAt="16"/>
            </a:pPr>
            <a:r>
              <a:rPr lang="cs-CZ" b="1" dirty="0"/>
              <a:t>Procházka – Hráči: </a:t>
            </a:r>
            <a:r>
              <a:rPr lang="pt-BR" dirty="0"/>
              <a:t>AUTOR NEUVEDEN. </a:t>
            </a:r>
            <a:r>
              <a:rPr lang="pt-BR" i="1" dirty="0"/>
              <a:t>http://www.flickr.com</a:t>
            </a:r>
            <a:r>
              <a:rPr lang="pt-BR" dirty="0"/>
              <a:t> [online]. [cit. 13.8.2013]. Dostupný na WWW: </a:t>
            </a:r>
            <a:r>
              <a:rPr lang="pt-BR" dirty="0">
                <a:hlinkClick r:id="rId9"/>
              </a:rPr>
              <a:t>http://</a:t>
            </a:r>
            <a:r>
              <a:rPr lang="pt-BR">
                <a:hlinkClick r:id="rId9"/>
              </a:rPr>
              <a:t>www.flickr.com/photos/calypsospots/sets/72157623890553304/detail</a:t>
            </a:r>
            <a:r>
              <a:rPr lang="pt-BR" smtClean="0">
                <a:hlinkClick r:id="rId9"/>
              </a:rPr>
              <a:t>/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23645001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52413"/>
            <a:ext cx="8229600" cy="673100"/>
          </a:xfrm>
        </p:spPr>
        <p:txBody>
          <a:bodyPr/>
          <a:lstStyle/>
          <a:p>
            <a:pPr>
              <a:defRPr/>
            </a:pPr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70659" name="Content Placeholder 2"/>
          <p:cNvSpPr>
            <a:spLocks noGrp="1"/>
          </p:cNvSpPr>
          <p:nvPr>
            <p:ph idx="1"/>
          </p:nvPr>
        </p:nvSpPr>
        <p:spPr>
          <a:xfrm>
            <a:off x="252413" y="1022350"/>
            <a:ext cx="8639175" cy="4566920"/>
          </a:xfrm>
          <a:ln>
            <a:miter lim="800000"/>
            <a:headEnd/>
            <a:tailEnd/>
          </a:ln>
        </p:spPr>
        <p:txBody>
          <a:bodyPr anchor="ctr"/>
          <a:lstStyle/>
          <a:p>
            <a:pPr>
              <a:buFont typeface="+mj-lt"/>
              <a:buAutoNum type="arabicPeriod" startAt="16"/>
            </a:pPr>
            <a:r>
              <a:rPr lang="cs-CZ" b="1" dirty="0" err="1" smtClean="0"/>
              <a:t>Scheithauerová</a:t>
            </a:r>
            <a:r>
              <a:rPr lang="cs-CZ" b="1" dirty="0" smtClean="0"/>
              <a:t> – Foto: </a:t>
            </a:r>
            <a:r>
              <a:rPr lang="pt-BR" dirty="0" smtClean="0"/>
              <a:t>AUTOR NEUVEDEN. </a:t>
            </a:r>
            <a:r>
              <a:rPr lang="pt-BR" i="1" dirty="0" smtClean="0"/>
              <a:t>http://encyklopedie.brna.cz</a:t>
            </a:r>
            <a:r>
              <a:rPr lang="pt-BR" dirty="0" smtClean="0"/>
              <a:t> [online]. [cit. 13.8.2013]. Dostupný na WWW: </a:t>
            </a:r>
            <a:r>
              <a:rPr lang="pt-BR" dirty="0" smtClean="0">
                <a:hlinkClick r:id="rId2"/>
              </a:rPr>
              <a:t>http://encyklopedie.brna.cz/home-mmb/?acc=profil_osobnosti&amp;load=1756</a:t>
            </a:r>
            <a:endParaRPr lang="cs-CZ" b="1" dirty="0" smtClean="0"/>
          </a:p>
          <a:p>
            <a:pPr>
              <a:buFont typeface="+mj-lt"/>
              <a:buAutoNum type="arabicPeriod" startAt="16"/>
            </a:pPr>
            <a:r>
              <a:rPr lang="cs-CZ" b="1" dirty="0" err="1" smtClean="0"/>
              <a:t>Scheithauerová</a:t>
            </a:r>
            <a:r>
              <a:rPr lang="cs-CZ" b="1" dirty="0" smtClean="0"/>
              <a:t> – Autoportrét z roku 1910: </a:t>
            </a:r>
            <a:r>
              <a:rPr lang="pt-BR" dirty="0" smtClean="0"/>
              <a:t>AUTOR NEUVEDEN. </a:t>
            </a:r>
            <a:r>
              <a:rPr lang="pt-BR" i="1" dirty="0" smtClean="0"/>
              <a:t>http://www.flickr.com</a:t>
            </a:r>
            <a:r>
              <a:rPr lang="pt-BR" dirty="0" smtClean="0"/>
              <a:t> [online]. [cit. 13.8.2013]. Dostupný na WWW: </a:t>
            </a:r>
            <a:r>
              <a:rPr lang="pt-BR" dirty="0" smtClean="0">
                <a:hlinkClick r:id="rId3"/>
              </a:rPr>
              <a:t>http://www.flickr.com/photos/calypsospots/sets/72157614622168963/detail/</a:t>
            </a:r>
            <a:endParaRPr lang="cs-CZ" dirty="0" smtClean="0"/>
          </a:p>
          <a:p>
            <a:pPr>
              <a:buFont typeface="+mj-lt"/>
              <a:buAutoNum type="arabicPeriod" startAt="16"/>
            </a:pPr>
            <a:r>
              <a:rPr lang="cs-CZ" b="1" dirty="0" err="1" smtClean="0"/>
              <a:t>Scheithauerová</a:t>
            </a:r>
            <a:r>
              <a:rPr lang="cs-CZ" b="1" dirty="0" smtClean="0"/>
              <a:t> – </a:t>
            </a:r>
            <a:r>
              <a:rPr lang="pt-BR" b="1" dirty="0" smtClean="0"/>
              <a:t>Promenáda v berlínském parku</a:t>
            </a:r>
            <a:r>
              <a:rPr lang="cs-CZ" b="1" dirty="0" smtClean="0"/>
              <a:t>: </a:t>
            </a:r>
            <a:r>
              <a:rPr lang="pt-BR" dirty="0" smtClean="0"/>
              <a:t>AUTOR NEUVEDEN. </a:t>
            </a:r>
            <a:r>
              <a:rPr lang="pt-BR" i="1" dirty="0" smtClean="0"/>
              <a:t>http://www.flickr.com</a:t>
            </a:r>
            <a:r>
              <a:rPr lang="pt-BR" dirty="0" smtClean="0"/>
              <a:t> [online]. [cit. 13.8.2013]. Dostupný na WWW: </a:t>
            </a:r>
            <a:r>
              <a:rPr lang="pt-BR" dirty="0" smtClean="0">
                <a:hlinkClick r:id="rId3"/>
              </a:rPr>
              <a:t>http://www.flickr.com/photos/calypsospots/sets/72157614622168963/detail/</a:t>
            </a:r>
            <a:endParaRPr lang="cs-CZ" dirty="0" smtClean="0"/>
          </a:p>
          <a:p>
            <a:pPr>
              <a:buFont typeface="+mj-lt"/>
              <a:buAutoNum type="arabicPeriod" startAt="16"/>
            </a:pPr>
            <a:r>
              <a:rPr lang="cs-CZ" b="1" dirty="0" smtClean="0"/>
              <a:t>Beneš – Foto: </a:t>
            </a:r>
            <a:r>
              <a:rPr lang="pt-BR" dirty="0" smtClean="0"/>
              <a:t>AUTOR NEUVEDEN. </a:t>
            </a:r>
            <a:r>
              <a:rPr lang="pt-BR" i="1" dirty="0" smtClean="0"/>
              <a:t>http://www.creativoas.cz</a:t>
            </a:r>
            <a:r>
              <a:rPr lang="pt-BR" dirty="0" smtClean="0"/>
              <a:t> [online]. [cit. 13.8.2013]. Dostupný na WWW: </a:t>
            </a:r>
            <a:r>
              <a:rPr lang="pt-BR" dirty="0" smtClean="0">
                <a:hlinkClick r:id="rId4"/>
              </a:rPr>
              <a:t>http://www.creativoas.cz/autori/5-vincenc-benes/</a:t>
            </a:r>
            <a:endParaRPr lang="cs-CZ" dirty="0" smtClean="0"/>
          </a:p>
          <a:p>
            <a:pPr>
              <a:buFont typeface="+mj-lt"/>
              <a:buAutoNum type="arabicPeriod" startAt="16"/>
            </a:pPr>
            <a:r>
              <a:rPr lang="cs-CZ" b="1" dirty="0"/>
              <a:t>Beneš – Staré Kestřany: </a:t>
            </a:r>
            <a:r>
              <a:rPr lang="pt-BR" dirty="0"/>
              <a:t>AUTOR NEUVEDEN. </a:t>
            </a:r>
            <a:r>
              <a:rPr lang="pt-BR" i="1" dirty="0"/>
              <a:t>http://www.galerie-narodni.cz</a:t>
            </a:r>
            <a:r>
              <a:rPr lang="pt-BR" dirty="0"/>
              <a:t> [online]. [cit. 13.8.2013]. Dostupný na WWW: </a:t>
            </a:r>
            <a:r>
              <a:rPr lang="pt-BR" dirty="0">
                <a:hlinkClick r:id="rId5"/>
              </a:rPr>
              <a:t>http://www.galerie-narodni.cz/cs/predmet/2861-detail/</a:t>
            </a:r>
            <a:endParaRPr lang="cs-CZ" b="1" dirty="0"/>
          </a:p>
          <a:p>
            <a:pPr>
              <a:buFont typeface="+mj-lt"/>
              <a:buAutoNum type="arabicPeriod" startAt="16"/>
            </a:pPr>
            <a:r>
              <a:rPr lang="cs-CZ" b="1" dirty="0"/>
              <a:t>Beneš – Kytice I: </a:t>
            </a:r>
            <a:r>
              <a:rPr lang="pt-BR" dirty="0"/>
              <a:t>AUTOR NEUVEDEN. </a:t>
            </a:r>
            <a:r>
              <a:rPr lang="pt-BR" i="1" dirty="0"/>
              <a:t>http://www.galerie-narodni.cz</a:t>
            </a:r>
            <a:r>
              <a:rPr lang="pt-BR" dirty="0"/>
              <a:t> [online]. [cit. 13.8.2013]. Dostupný na WWW: </a:t>
            </a:r>
            <a:r>
              <a:rPr lang="pt-BR" dirty="0">
                <a:hlinkClick r:id="rId6"/>
              </a:rPr>
              <a:t>http://www.galerie-narodni.cz/cs/predmet/4423-detail/</a:t>
            </a:r>
            <a:endParaRPr lang="cs-CZ" dirty="0"/>
          </a:p>
          <a:p>
            <a:pPr>
              <a:buFont typeface="+mj-lt"/>
              <a:buAutoNum type="arabicPeriod" startAt="16"/>
            </a:pPr>
            <a:r>
              <a:rPr lang="cs-CZ" b="1" dirty="0"/>
              <a:t>Beneš – Kytice II: </a:t>
            </a:r>
            <a:r>
              <a:rPr lang="pt-BR" dirty="0"/>
              <a:t>AUTOR NEUVEDEN. </a:t>
            </a:r>
            <a:r>
              <a:rPr lang="pt-BR" i="1" dirty="0"/>
              <a:t>http://www.galerie-narodni.cz</a:t>
            </a:r>
            <a:r>
              <a:rPr lang="pt-BR" dirty="0"/>
              <a:t> [online]. [cit. 13.8.2013]. Dostupný na WWW: </a:t>
            </a:r>
            <a:r>
              <a:rPr lang="pt-BR" dirty="0">
                <a:hlinkClick r:id="rId7"/>
              </a:rPr>
              <a:t>http://www.galerie-narodni.cz/cs/predmet/4495-detail/</a:t>
            </a:r>
            <a:endParaRPr lang="cs-CZ" dirty="0"/>
          </a:p>
          <a:p>
            <a:pPr>
              <a:buFont typeface="+mj-lt"/>
              <a:buAutoNum type="arabicPeriod" startAt="16"/>
            </a:pPr>
            <a:r>
              <a:rPr lang="cs-CZ" b="1" dirty="0" smtClean="0"/>
              <a:t>Nowak </a:t>
            </a:r>
            <a:r>
              <a:rPr lang="cs-CZ" b="1" dirty="0"/>
              <a:t>– Autoportrét: </a:t>
            </a:r>
            <a:r>
              <a:rPr lang="pt-BR" dirty="0"/>
              <a:t>AUTOR NEUVEDEN. </a:t>
            </a:r>
            <a:r>
              <a:rPr lang="pt-BR" i="1" dirty="0"/>
              <a:t>http://www.ogl.cz</a:t>
            </a:r>
            <a:r>
              <a:rPr lang="pt-BR" dirty="0"/>
              <a:t> [online]. [cit. 13.8.2013]. Dostupný na WWW: </a:t>
            </a:r>
            <a:r>
              <a:rPr lang="pt-BR" dirty="0">
                <a:hlinkClick r:id="rId8"/>
              </a:rPr>
              <a:t>http://www.ogl.cz/stale-ceske.php</a:t>
            </a:r>
            <a:endParaRPr lang="cs-CZ" dirty="0"/>
          </a:p>
          <a:p>
            <a:pPr>
              <a:buFont typeface="+mj-lt"/>
              <a:buAutoNum type="arabicPeriod" startAt="16"/>
            </a:pPr>
            <a:r>
              <a:rPr lang="cs-CZ" b="1" dirty="0"/>
              <a:t>Nowak – Rodinný výlet: </a:t>
            </a:r>
            <a:r>
              <a:rPr lang="pt-BR" dirty="0"/>
              <a:t>AUTOR NEUVEDEN. </a:t>
            </a:r>
            <a:r>
              <a:rPr lang="pt-BR" i="1" dirty="0"/>
              <a:t>http://www.webumenia.sk</a:t>
            </a:r>
            <a:r>
              <a:rPr lang="pt-BR" dirty="0"/>
              <a:t> [online]. [cit. 13.8.2013]. Dostupný na WWW: </a:t>
            </a:r>
            <a:r>
              <a:rPr lang="pt-BR" dirty="0">
                <a:hlinkClick r:id="rId9"/>
              </a:rPr>
              <a:t>http://www.webumenia.sk/web/guest/search/-/simpleSearch//query=au%3A%22Willi+Nowak%22</a:t>
            </a:r>
            <a:endParaRPr lang="cs-CZ" dirty="0"/>
          </a:p>
          <a:p>
            <a:pPr>
              <a:buFont typeface="+mj-lt"/>
              <a:buAutoNum type="arabicPeriod" startAt="16"/>
            </a:pPr>
            <a:r>
              <a:rPr lang="cs-CZ" b="1" dirty="0" smtClean="0"/>
              <a:t>El </a:t>
            </a:r>
            <a:r>
              <a:rPr lang="cs-CZ" b="1" dirty="0" err="1"/>
              <a:t>Greco</a:t>
            </a:r>
            <a:r>
              <a:rPr lang="cs-CZ" b="1" dirty="0"/>
              <a:t> – Apokalypsa: </a:t>
            </a:r>
            <a:r>
              <a:rPr lang="cs-CZ" dirty="0"/>
              <a:t>AUTOR NEUVEDEN. </a:t>
            </a:r>
            <a:r>
              <a:rPr lang="cs-CZ" i="1" dirty="0"/>
              <a:t>http://cs.wikipedia.org</a:t>
            </a:r>
            <a:r>
              <a:rPr lang="cs-CZ" dirty="0"/>
              <a:t> [online]. [cit. 12.8.2013]. Dostupný pod licencí public domain na WWW: </a:t>
            </a:r>
            <a:r>
              <a:rPr lang="cs-CZ" dirty="0">
                <a:hlinkClick r:id="rId10"/>
              </a:rPr>
              <a:t>http://cs.wikipedia.org/wiki/Soubor:El_Greco,_The_Vision_of_Saint_John_(1608-1614).jpg</a:t>
            </a:r>
            <a:endParaRPr lang="cs-CZ" dirty="0"/>
          </a:p>
          <a:p>
            <a:pPr>
              <a:buFont typeface="+mj-lt"/>
              <a:buAutoNum type="arabicPeriod" startAt="16"/>
            </a:pPr>
            <a:r>
              <a:rPr lang="cs-CZ" b="1" dirty="0"/>
              <a:t>El </a:t>
            </a:r>
            <a:r>
              <a:rPr lang="cs-CZ" b="1" dirty="0" err="1"/>
              <a:t>Greco</a:t>
            </a:r>
            <a:r>
              <a:rPr lang="cs-CZ" b="1" dirty="0"/>
              <a:t> – Nejsvětější Trojice: </a:t>
            </a:r>
            <a:r>
              <a:rPr lang="cs-CZ" dirty="0"/>
              <a:t>AUTOR NEUVEDEN. </a:t>
            </a:r>
            <a:r>
              <a:rPr lang="cs-CZ" i="1" dirty="0"/>
              <a:t>http://commons.wikimedia.org</a:t>
            </a:r>
            <a:r>
              <a:rPr lang="cs-CZ" dirty="0"/>
              <a:t> [online]. [cit. 13.8.2013]. Dostupný pod licencí public domain na WWW: </a:t>
            </a:r>
            <a:r>
              <a:rPr lang="cs-CZ" dirty="0">
                <a:hlinkClick r:id="rId11"/>
              </a:rPr>
              <a:t>http://</a:t>
            </a:r>
            <a:r>
              <a:rPr lang="cs-CZ" dirty="0" smtClean="0">
                <a:hlinkClick r:id="rId11"/>
              </a:rPr>
              <a:t>commons.wikimedia.org/wiki/File:Trinidad_El_Greco2.jpg?uselang=cs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69008013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>
              <a:defRPr/>
            </a:pPr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Tento materiál je určen k interaktivní výuce.</a:t>
            </a:r>
            <a:endParaRPr lang="cs-CZ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69710680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1_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2_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7649</TotalTime>
  <Words>1542</Words>
  <Application>Microsoft Office PowerPoint</Application>
  <PresentationFormat>Předvádění na obrazovce (4:3)</PresentationFormat>
  <Paragraphs>302</Paragraphs>
  <Slides>31</Slides>
  <Notes>7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2</vt:i4>
      </vt:variant>
      <vt:variant>
        <vt:lpstr>Nadpisy snímků</vt:lpstr>
      </vt:variant>
      <vt:variant>
        <vt:i4>31</vt:i4>
      </vt:variant>
    </vt:vector>
  </HeadingPairs>
  <TitlesOfParts>
    <vt:vector size="37" baseType="lpstr">
      <vt:lpstr>Arial</vt:lpstr>
      <vt:lpstr>Calibri</vt:lpstr>
      <vt:lpstr>Times New Roman</vt:lpstr>
      <vt:lpstr>Wingdings</vt:lpstr>
      <vt:lpstr>1_Default Design</vt:lpstr>
      <vt:lpstr>2_Default Design</vt:lpstr>
      <vt:lpstr>Prezentace aplikace PowerPoint</vt:lpstr>
      <vt:lpstr>ANOTACE</vt:lpstr>
      <vt:lpstr>EXPRESIONISMUS V</vt:lpstr>
      <vt:lpstr>Počátky</vt:lpstr>
      <vt:lpstr>Skupina Osma</vt:lpstr>
      <vt:lpstr>Skupina Osma</vt:lpstr>
      <vt:lpstr>Emil Filla (1882 – 1953)</vt:lpstr>
      <vt:lpstr>Vlastní podobizna s cigaretou, 1908</vt:lpstr>
      <vt:lpstr>Čtenář Dostojevského, 1907 </vt:lpstr>
      <vt:lpstr>Červené eso, 1908</vt:lpstr>
      <vt:lpstr>Bohumil Kubišta (1884 – 1918)</vt:lpstr>
      <vt:lpstr>Cestující třetí třídy, 1908</vt:lpstr>
      <vt:lpstr>Modrý autoportrét, 1909 </vt:lpstr>
      <vt:lpstr>Hráči, 1909</vt:lpstr>
      <vt:lpstr>Zátiší s lampou, 1909</vt:lpstr>
      <vt:lpstr>Vzkříšení Lazara, 1911</vt:lpstr>
      <vt:lpstr>Antonín Procházka (1882 – 1945)</vt:lpstr>
      <vt:lpstr>Hráči, 1908</vt:lpstr>
      <vt:lpstr>Linka Scheithauerová-Procházková (1884 – 1960)</vt:lpstr>
      <vt:lpstr>Vincenc Beneš (1883 – 1979)</vt:lpstr>
      <vt:lpstr>Willi Nowak (1886 – 1977)</vt:lpstr>
      <vt:lpstr>Prezentace aplikace PowerPoint</vt:lpstr>
      <vt:lpstr>El Greco (1541 – 1614)</vt:lpstr>
      <vt:lpstr>OPAKOVÁNÍ</vt:lpstr>
      <vt:lpstr>Prezentace aplikace PowerPoint</vt:lpstr>
      <vt:lpstr>Prezentace aplikace PowerPoint</vt:lpstr>
      <vt:lpstr>EXPRESIONISMUS</vt:lpstr>
      <vt:lpstr>Prezentace aplikace PowerPoint</vt:lpstr>
      <vt:lpstr>Citace:</vt:lpstr>
      <vt:lpstr>Citace:</vt:lpstr>
      <vt:lpstr>Tento materiál je určen k interaktivní výuce.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EXPRESIONISMUS</dc:title>
  <dc:creator>Marcela Jelínková</dc:creator>
  <cp:lastModifiedBy>Marcela Jelínková</cp:lastModifiedBy>
  <cp:revision>112</cp:revision>
  <dcterms:created xsi:type="dcterms:W3CDTF">2013-07-31T10:59:14Z</dcterms:created>
  <dcterms:modified xsi:type="dcterms:W3CDTF">2013-12-10T10:51:49Z</dcterms:modified>
</cp:coreProperties>
</file>