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  <p:sldId id="265" r:id="rId14"/>
    <p:sldId id="273" r:id="rId15"/>
    <p:sldId id="259" r:id="rId16"/>
    <p:sldId id="258" r:id="rId17"/>
    <p:sldId id="275" r:id="rId1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15584"/>
              </p:ext>
            </p:extLst>
          </p:nvPr>
        </p:nvGraphicFramePr>
        <p:xfrm>
          <a:off x="750310" y="2060848"/>
          <a:ext cx="7926145" cy="39602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sémantika, význam slova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Slovní význam, slovní význam věcný, význam gramatický, slova plnovýznamová,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jednoznačná slova, mnohoznačná slova, metafora a metonymie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- Mechanik seřizovač, Stavebnictví,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Sémantika – nauka  o významu slov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VY_32_INOVACE_34_677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6119" y="2132856"/>
            <a:ext cx="8229600" cy="25940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372971"/>
            <a:ext cx="5258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                              Sémantika – nauka o významu slov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9597" y="2060848"/>
            <a:ext cx="770485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Sémantika</a:t>
            </a:r>
            <a:r>
              <a:rPr lang="cs-CZ" sz="1400" dirty="0" smtClean="0"/>
              <a:t> – součást jazykovědy (</a:t>
            </a:r>
            <a:r>
              <a:rPr lang="cs-CZ" sz="1400" dirty="0" err="1" smtClean="0"/>
              <a:t>linkvistiky</a:t>
            </a:r>
            <a:r>
              <a:rPr lang="cs-CZ" sz="1400" dirty="0" smtClean="0"/>
              <a:t>) – zabývá se významem slov.</a:t>
            </a:r>
          </a:p>
          <a:p>
            <a:r>
              <a:rPr lang="cs-CZ" sz="1400" b="1" dirty="0" smtClean="0"/>
              <a:t>Slovo </a:t>
            </a:r>
            <a:r>
              <a:rPr lang="cs-CZ" sz="1400" dirty="0" smtClean="0"/>
              <a:t>– základní složka pojmenování  </a:t>
            </a:r>
            <a:r>
              <a:rPr lang="cs-CZ" sz="1400" dirty="0"/>
              <a:t>-  základní lexikální jednotka  jazyka a řeči </a:t>
            </a:r>
          </a:p>
          <a:p>
            <a:r>
              <a:rPr lang="cs-CZ" sz="1400" dirty="0"/>
              <a:t> 	</a:t>
            </a:r>
            <a:r>
              <a:rPr lang="cs-CZ" sz="1400" dirty="0" smtClean="0"/>
              <a:t>             	</a:t>
            </a:r>
            <a:r>
              <a:rPr lang="cs-CZ" sz="1400" dirty="0"/>
              <a:t>	-  skupina hlásek( zřídka i jediná hláska), která má v daném </a:t>
            </a:r>
          </a:p>
          <a:p>
            <a:r>
              <a:rPr lang="cs-CZ" sz="1400" dirty="0"/>
              <a:t>                                                                         jazyce zřejmý </a:t>
            </a:r>
            <a:r>
              <a:rPr lang="cs-CZ" sz="1400" dirty="0" smtClean="0"/>
              <a:t>význam ( </a:t>
            </a:r>
            <a:r>
              <a:rPr lang="cs-CZ" sz="1400" dirty="0" err="1" smtClean="0"/>
              <a:t>sémén</a:t>
            </a:r>
            <a:r>
              <a:rPr lang="cs-CZ" sz="1400" dirty="0" smtClean="0"/>
              <a:t> = význam = sémantika). </a:t>
            </a:r>
          </a:p>
          <a:p>
            <a:r>
              <a:rPr lang="cs-CZ" sz="1400" dirty="0" smtClean="0"/>
              <a:t>Objasni na příkladech :  c, k, </a:t>
            </a:r>
            <a:r>
              <a:rPr lang="cs-CZ" sz="1400" dirty="0" err="1" smtClean="0"/>
              <a:t>ovosl</a:t>
            </a:r>
            <a:r>
              <a:rPr lang="cs-CZ" sz="1400" dirty="0" smtClean="0"/>
              <a:t>, slovo , židle, z…</a:t>
            </a:r>
          </a:p>
          <a:p>
            <a:endParaRPr lang="cs-CZ" sz="1400" dirty="0" smtClean="0"/>
          </a:p>
          <a:p>
            <a:r>
              <a:rPr lang="cs-CZ" sz="1400" dirty="0" smtClean="0"/>
              <a:t>Slovo mívá většinou </a:t>
            </a:r>
            <a:r>
              <a:rPr lang="cs-CZ" sz="1400" b="1" dirty="0" smtClean="0"/>
              <a:t>dva druhy významů : a) význam věcný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b) význam mluvnický </a:t>
            </a:r>
          </a:p>
          <a:p>
            <a:endParaRPr lang="cs-CZ" sz="1400" b="1" dirty="0"/>
          </a:p>
          <a:p>
            <a:r>
              <a:rPr lang="cs-CZ" sz="1400" b="1" dirty="0" smtClean="0"/>
              <a:t>Věcný význam </a:t>
            </a:r>
            <a:r>
              <a:rPr lang="cs-CZ" sz="1400" dirty="0" smtClean="0"/>
              <a:t>daného slova ( též význam </a:t>
            </a:r>
            <a:r>
              <a:rPr lang="cs-CZ" sz="1400" b="1" dirty="0" smtClean="0"/>
              <a:t>lexikální</a:t>
            </a:r>
            <a:r>
              <a:rPr lang="cs-CZ" sz="1400" dirty="0" smtClean="0"/>
              <a:t>) – je uváděn ve slovníku ( lexikonu) – označuje ,  pojmenovává určitou realitu.</a:t>
            </a:r>
          </a:p>
          <a:p>
            <a:r>
              <a:rPr lang="cs-CZ" sz="1400" dirty="0" smtClean="0"/>
              <a:t>Slovo „dřevěný“- takový, který je vyroben ze dřeva.	</a:t>
            </a:r>
          </a:p>
          <a:p>
            <a:r>
              <a:rPr lang="cs-CZ" sz="1400" dirty="0" smtClean="0"/>
              <a:t>Slovo „židle“ – druh nábytku, slouží k uspokojování potřeby sedět. </a:t>
            </a:r>
          </a:p>
          <a:p>
            <a:endParaRPr lang="cs-CZ" sz="1400" dirty="0"/>
          </a:p>
          <a:p>
            <a:r>
              <a:rPr lang="cs-CZ" sz="1400" b="1" dirty="0" smtClean="0"/>
              <a:t>Slovní význam mluvnický ( též gramatický</a:t>
            </a:r>
            <a:r>
              <a:rPr lang="cs-CZ" sz="1400" dirty="0" smtClean="0"/>
              <a:t>)- vyjadřuje uplatnění daného slova v mluvnici(gramatice). </a:t>
            </a:r>
          </a:p>
          <a:p>
            <a:r>
              <a:rPr lang="cs-CZ" sz="1400" dirty="0" smtClean="0"/>
              <a:t>Mluvnický význam slova „židle – podstatné jméno ,ženského rodu, v 1. pádě jednotného čísla, ve větě </a:t>
            </a:r>
          </a:p>
          <a:p>
            <a:r>
              <a:rPr lang="cs-CZ" sz="1400" dirty="0" smtClean="0"/>
              <a:t>může být podmětem, …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2997" y="1188255"/>
            <a:ext cx="768542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Slovo „k“ – je  slovo neohebné, předložka, užívá se ve spojení  se jménem – tvoří s ním tzv. předložkovou vazbu , např. k učiteli.</a:t>
            </a:r>
          </a:p>
          <a:p>
            <a:r>
              <a:rPr lang="cs-CZ" sz="1400" dirty="0"/>
              <a:t> </a:t>
            </a:r>
            <a:endParaRPr lang="cs-CZ" sz="1400" dirty="0" smtClean="0"/>
          </a:p>
          <a:p>
            <a:r>
              <a:rPr lang="cs-CZ" sz="1400" dirty="0" smtClean="0"/>
              <a:t>Slova, která mají oba dva druhy významů ,tj. věcný i mluvnický, označujeme jako </a:t>
            </a:r>
            <a:r>
              <a:rPr lang="cs-CZ" sz="1400" b="1" dirty="0" smtClean="0"/>
              <a:t>slova plnovýznamová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Urči významy slov : čtyřúhelník, užovka, zmatený, tento, dosud.</a:t>
            </a:r>
          </a:p>
          <a:p>
            <a:r>
              <a:rPr lang="cs-CZ" sz="1400" dirty="0" smtClean="0"/>
              <a:t> Vlastnost slov - </a:t>
            </a:r>
            <a:r>
              <a:rPr lang="cs-CZ" sz="1400" b="1" dirty="0" smtClean="0"/>
              <a:t>samostatnost  slov </a:t>
            </a:r>
            <a:r>
              <a:rPr lang="cs-CZ" sz="1400" dirty="0" smtClean="0"/>
              <a:t>= </a:t>
            </a:r>
            <a:r>
              <a:rPr lang="cs-CZ" sz="1400" b="1" dirty="0" smtClean="0"/>
              <a:t>píší se vždy odděleně :  </a:t>
            </a:r>
            <a:r>
              <a:rPr lang="cs-CZ" sz="1400" dirty="0" smtClean="0"/>
              <a:t>do, škola, do školy, ulice, na , na ulici,</a:t>
            </a:r>
          </a:p>
          <a:p>
            <a:r>
              <a:rPr lang="cs-CZ" sz="1400" b="1" dirty="0"/>
              <a:t> </a:t>
            </a:r>
            <a:r>
              <a:rPr lang="cs-CZ" sz="1400" dirty="0" smtClean="0"/>
              <a:t>s tím.    </a:t>
            </a:r>
          </a:p>
          <a:p>
            <a:endParaRPr lang="cs-CZ" sz="1400" b="1" dirty="0"/>
          </a:p>
          <a:p>
            <a:r>
              <a:rPr lang="cs-CZ" sz="1400" b="1" dirty="0" smtClean="0"/>
              <a:t>Složky věcného významu :  a) rozsah slova – </a:t>
            </a:r>
            <a:r>
              <a:rPr lang="cs-CZ" sz="1400" dirty="0" smtClean="0"/>
              <a:t>souhrn všech předmětů a jevů, které  slovo označuje, např.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slovo „ čtyřúhelník“ – zahrnuje  obrazce : čtverec, obdélník,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kosočtverec, kosodélník, deltoid, lichoběžník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	    b</a:t>
            </a:r>
            <a:r>
              <a:rPr lang="cs-CZ" sz="1400" b="1" dirty="0" smtClean="0"/>
              <a:t>) obsah slova </a:t>
            </a:r>
            <a:r>
              <a:rPr lang="cs-CZ" sz="1400" dirty="0" smtClean="0"/>
              <a:t>-  podstatné rysy daného slova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ne každý „čtyřúhelník“ je čtverec, pouze ten, který má 		                                                       všechny čtyři  strany  stejně dlouhé.  </a:t>
            </a:r>
          </a:p>
          <a:p>
            <a:r>
              <a:rPr lang="cs-CZ" sz="1400" dirty="0"/>
              <a:t> </a:t>
            </a:r>
            <a:r>
              <a:rPr lang="cs-CZ" sz="1400" b="1" dirty="0" smtClean="0"/>
              <a:t>Čím více předmětů a jevů slovo zahrnuje, tím větší má významový rozsah.</a:t>
            </a:r>
          </a:p>
          <a:p>
            <a:r>
              <a:rPr lang="cs-CZ" sz="1400" b="1" dirty="0" smtClean="0"/>
              <a:t>  </a:t>
            </a:r>
            <a:r>
              <a:rPr lang="cs-CZ" sz="1400" dirty="0" smtClean="0"/>
              <a:t>Např.  rostlina – strom -  lípa – lípa velkolistá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Z tohoto pohledu můžeme z hlediska věcného významu  zjišťovat vztahy mezi slovy :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a) nadřazenými,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b) podřazenými,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c) souřadnými 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Vysvětli na příkladech : Hudební nástroje – kytara- viola – strunné hudební nástroje, housle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had – užovka – plaz – živočich – zmije obecná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980728"/>
            <a:ext cx="83660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/>
              <a:t> </a:t>
            </a:r>
            <a:r>
              <a:rPr lang="cs-CZ" sz="1400" b="1" dirty="0" smtClean="0"/>
              <a:t>Podle počtu věcných významů daného slova  rozlišujeme : </a:t>
            </a:r>
          </a:p>
          <a:p>
            <a:endParaRPr lang="cs-CZ" sz="1400" b="1" dirty="0" smtClean="0"/>
          </a:p>
          <a:p>
            <a:r>
              <a:rPr lang="cs-CZ" sz="1400" dirty="0"/>
              <a:t>SLOVA JEDNOZNAČNÁ- mají 1 věčný význam (rovnice, Labe,…)</a:t>
            </a:r>
          </a:p>
          <a:p>
            <a:r>
              <a:rPr lang="cs-CZ" sz="1400" dirty="0"/>
              <a:t>SLOVA MNOHOZNAČNÁ- mají více věčných významů</a:t>
            </a:r>
          </a:p>
          <a:p>
            <a:r>
              <a:rPr lang="cs-CZ" sz="1400" dirty="0"/>
              <a:t>			Zub	- v ústech</a:t>
            </a:r>
          </a:p>
          <a:p>
            <a:r>
              <a:rPr lang="cs-CZ" sz="1400" dirty="0"/>
              <a:t>				- součást ozubeného kola</a:t>
            </a:r>
          </a:p>
          <a:p>
            <a:r>
              <a:rPr lang="cs-CZ" sz="1400" dirty="0"/>
              <a:t> </a:t>
            </a:r>
          </a:p>
          <a:p>
            <a:r>
              <a:rPr lang="cs-CZ" sz="1400" u="sng" dirty="0"/>
              <a:t>Jednoznačná slova</a:t>
            </a:r>
            <a:endParaRPr lang="cs-CZ" sz="1400" dirty="0"/>
          </a:p>
          <a:p>
            <a:pPr lvl="0"/>
            <a:r>
              <a:rPr lang="cs-CZ" sz="1400" b="1" dirty="0"/>
              <a:t>Vlastní jména</a:t>
            </a:r>
            <a:r>
              <a:rPr lang="cs-CZ" sz="1400" dirty="0"/>
              <a:t>- Evropa, Bedřich Smetana, Česká republika, Jihlava,…</a:t>
            </a:r>
          </a:p>
          <a:p>
            <a:pPr lvl="0"/>
            <a:r>
              <a:rPr lang="cs-CZ" sz="1400" b="1" dirty="0"/>
              <a:t>Odborná slova- termíny:</a:t>
            </a:r>
            <a:r>
              <a:rPr lang="cs-CZ" sz="1400" dirty="0"/>
              <a:t> epidemie, alkaloid, příslovce, funkce, rovnice</a:t>
            </a:r>
          </a:p>
          <a:p>
            <a:pPr lvl="0"/>
            <a:r>
              <a:rPr lang="cs-CZ" sz="1400" b="1" dirty="0"/>
              <a:t>Citoslovce (zvukomalebná):</a:t>
            </a:r>
            <a:r>
              <a:rPr lang="cs-CZ" sz="1400" dirty="0"/>
              <a:t> bum, břink, bác, frnk</a:t>
            </a:r>
          </a:p>
          <a:p>
            <a:r>
              <a:rPr lang="cs-CZ" sz="1400" b="1" dirty="0"/>
              <a:t> </a:t>
            </a:r>
            <a:endParaRPr lang="cs-CZ" sz="1400" dirty="0"/>
          </a:p>
          <a:p>
            <a:r>
              <a:rPr lang="cs-CZ" sz="1400" u="sng" dirty="0"/>
              <a:t>Mnohoznačná slova</a:t>
            </a:r>
            <a:r>
              <a:rPr lang="cs-CZ" sz="1400" dirty="0"/>
              <a:t> </a:t>
            </a:r>
            <a:r>
              <a:rPr lang="cs-CZ" sz="1400" dirty="0" smtClean="0"/>
              <a:t>  - více  významů věcných : </a:t>
            </a:r>
            <a:endParaRPr lang="cs-CZ" sz="1400" dirty="0"/>
          </a:p>
          <a:p>
            <a:endParaRPr lang="cs-CZ" sz="1400" b="1" dirty="0"/>
          </a:p>
          <a:p>
            <a:r>
              <a:rPr lang="cs-CZ" sz="1400" dirty="0" smtClean="0"/>
              <a:t>Slovo „oko“ :   1. zrakový  orgán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2. klička(smyčka) .- oko na zajíce, past 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3. věc, předmět nebo část připomínající lidské oko ( na polévce, na punčoše,  paví oko, vraní 				                      oko, volské  oko,…</a:t>
            </a:r>
            <a:endParaRPr lang="cs-CZ" sz="1400" dirty="0"/>
          </a:p>
          <a:p>
            <a:pPr lvl="0"/>
            <a:r>
              <a:rPr lang="cs-CZ" sz="1400" dirty="0" smtClean="0"/>
              <a:t>                           4. jednotka </a:t>
            </a:r>
            <a:r>
              <a:rPr lang="cs-CZ" sz="1400" dirty="0"/>
              <a:t>v kartách, v loterii- (prohrát o oko)</a:t>
            </a:r>
          </a:p>
          <a:p>
            <a:pPr lvl="0"/>
            <a:r>
              <a:rPr lang="cs-CZ" sz="1400" dirty="0" smtClean="0"/>
              <a:t>                           5. druh </a:t>
            </a:r>
            <a:r>
              <a:rPr lang="cs-CZ" sz="1400" dirty="0"/>
              <a:t>karetní hry- (hrát oko)</a:t>
            </a:r>
          </a:p>
          <a:p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4385" y="969687"/>
            <a:ext cx="79208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endParaRPr lang="cs-CZ" sz="1400" dirty="0"/>
          </a:p>
          <a:p>
            <a:r>
              <a:rPr lang="cs-CZ" sz="1400" b="1" u="sng" dirty="0" smtClean="0"/>
              <a:t>Význam  základní   </a:t>
            </a:r>
            <a:r>
              <a:rPr lang="cs-CZ" sz="1400" b="1" u="sng" dirty="0"/>
              <a:t>(</a:t>
            </a:r>
            <a:r>
              <a:rPr lang="cs-CZ" sz="1400" b="1" u="sng" dirty="0" smtClean="0"/>
              <a:t>prvotní) :</a:t>
            </a:r>
            <a:endParaRPr lang="cs-CZ" sz="1400" b="1" dirty="0"/>
          </a:p>
          <a:p>
            <a:r>
              <a:rPr lang="cs-CZ" sz="1400" dirty="0" smtClean="0"/>
              <a:t>„Oko“  - součást </a:t>
            </a:r>
            <a:r>
              <a:rPr lang="cs-CZ" sz="1400" dirty="0"/>
              <a:t>těla- </a:t>
            </a:r>
            <a:r>
              <a:rPr lang="cs-CZ" sz="1400" dirty="0" smtClean="0"/>
              <a:t>orgán zraku</a:t>
            </a:r>
            <a:endParaRPr lang="cs-CZ" sz="1400" dirty="0"/>
          </a:p>
          <a:p>
            <a:r>
              <a:rPr lang="cs-CZ" sz="1400" b="1" dirty="0" smtClean="0"/>
              <a:t> </a:t>
            </a:r>
            <a:r>
              <a:rPr lang="cs-CZ" sz="1400" b="1" u="sng" dirty="0" smtClean="0"/>
              <a:t>významy  </a:t>
            </a:r>
            <a:r>
              <a:rPr lang="cs-CZ" sz="1400" b="1" u="sng" dirty="0"/>
              <a:t>ostatní = (druhotné)- přenesené významy</a:t>
            </a:r>
            <a:endParaRPr lang="cs-CZ" sz="1400" u="sng" dirty="0"/>
          </a:p>
          <a:p>
            <a:r>
              <a:rPr lang="cs-CZ" sz="1400" dirty="0" smtClean="0"/>
              <a:t>  viz </a:t>
            </a:r>
            <a:r>
              <a:rPr lang="cs-CZ" sz="1400" dirty="0"/>
              <a:t>„oko“- významy 2- 5)</a:t>
            </a:r>
          </a:p>
          <a:p>
            <a:r>
              <a:rPr lang="cs-CZ" sz="1400" dirty="0"/>
              <a:t>„ucho“- u džbánu</a:t>
            </a:r>
          </a:p>
          <a:p>
            <a:r>
              <a:rPr lang="cs-CZ" sz="1400" dirty="0" smtClean="0"/>
              <a:t>„jehla“- </a:t>
            </a:r>
            <a:r>
              <a:rPr lang="cs-CZ" sz="1400" dirty="0"/>
              <a:t>u starých gramofonů, u injekčních stříkaček, nástroj k rýsování strojních </a:t>
            </a:r>
            <a:r>
              <a:rPr lang="cs-CZ" sz="1400" dirty="0" smtClean="0"/>
              <a:t>               součástek</a:t>
            </a:r>
            <a:r>
              <a:rPr lang="cs-CZ" sz="1400" dirty="0"/>
              <a:t>			</a:t>
            </a:r>
          </a:p>
          <a:p>
            <a:r>
              <a:rPr lang="cs-CZ" sz="1400" dirty="0"/>
              <a:t>									 </a:t>
            </a:r>
          </a:p>
          <a:p>
            <a:r>
              <a:rPr lang="cs-CZ" sz="1400" b="1" u="sng" dirty="0"/>
              <a:t>2 hlavní způsoby přenášení </a:t>
            </a:r>
            <a:r>
              <a:rPr lang="cs-CZ" sz="1400" b="1" u="sng" dirty="0" smtClean="0"/>
              <a:t>významů : 1. metafora</a:t>
            </a:r>
          </a:p>
          <a:p>
            <a:r>
              <a:rPr lang="cs-CZ" sz="1400" b="1" u="sng" dirty="0"/>
              <a:t> </a:t>
            </a:r>
            <a:r>
              <a:rPr lang="cs-CZ" sz="1400" b="1" u="sng" dirty="0" smtClean="0"/>
              <a:t>                                                                    2. metonymie </a:t>
            </a:r>
          </a:p>
          <a:p>
            <a:endParaRPr lang="cs-CZ" sz="1400" dirty="0"/>
          </a:p>
          <a:p>
            <a:r>
              <a:rPr lang="cs-CZ" sz="1400" b="1" u="sng" dirty="0"/>
              <a:t>METAFORA- </a:t>
            </a:r>
            <a:r>
              <a:rPr lang="cs-CZ" sz="1400" b="1" dirty="0"/>
              <a:t>na základě </a:t>
            </a:r>
            <a:r>
              <a:rPr lang="cs-CZ" sz="1400" b="1" u="sng" dirty="0"/>
              <a:t>podobnosti</a:t>
            </a:r>
            <a:r>
              <a:rPr lang="cs-CZ" sz="1400" b="1" dirty="0"/>
              <a:t> mezi dvěma </a:t>
            </a:r>
            <a:r>
              <a:rPr lang="cs-CZ" sz="1400" b="1" dirty="0" smtClean="0"/>
              <a:t>jevy:</a:t>
            </a:r>
            <a:endParaRPr lang="cs-CZ" sz="1400" b="1" dirty="0"/>
          </a:p>
          <a:p>
            <a:r>
              <a:rPr lang="cs-CZ" sz="1400" u="sng" dirty="0"/>
              <a:t>„ucho u džbánu“ se tvarem podobá </a:t>
            </a:r>
            <a:r>
              <a:rPr lang="cs-CZ" sz="1400" u="sng" dirty="0" smtClean="0"/>
              <a:t>zrakovému  orgánu. </a:t>
            </a:r>
            <a:r>
              <a:rPr lang="cs-CZ" sz="1400" dirty="0" smtClean="0"/>
              <a:t>Proč </a:t>
            </a:r>
            <a:r>
              <a:rPr lang="cs-CZ" sz="1400" dirty="0"/>
              <a:t>se zařízení v samočinném počítači, které má uchovávat kódované informace, nazývá paměť? </a:t>
            </a:r>
          </a:p>
          <a:p>
            <a:r>
              <a:rPr lang="cs-CZ" sz="1400" dirty="0"/>
              <a:t>→ obdobná funkce jako lidská paměť.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2132856"/>
            <a:ext cx="8352928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METONYMIE</a:t>
            </a:r>
            <a:r>
              <a:rPr lang="cs-CZ" sz="1400" dirty="0" smtClean="0"/>
              <a:t>- </a:t>
            </a:r>
            <a:r>
              <a:rPr lang="cs-CZ" sz="1400" dirty="0"/>
              <a:t>přenášení významů </a:t>
            </a:r>
            <a:r>
              <a:rPr lang="cs-CZ" sz="1400" b="1" u="sng" dirty="0"/>
              <a:t>na základě vnitřních souvislostí</a:t>
            </a:r>
            <a:r>
              <a:rPr lang="cs-CZ" sz="1400" b="1" dirty="0"/>
              <a:t> mezi dvěma </a:t>
            </a:r>
            <a:r>
              <a:rPr lang="cs-CZ" sz="1400" b="1" dirty="0" smtClean="0"/>
              <a:t>jevy:</a:t>
            </a:r>
            <a:endParaRPr lang="cs-CZ" sz="1400" b="1" dirty="0"/>
          </a:p>
          <a:p>
            <a:pPr lvl="0"/>
            <a:r>
              <a:rPr lang="cs-CZ" sz="1400" b="1" dirty="0" smtClean="0"/>
              <a:t>„</a:t>
            </a:r>
            <a:r>
              <a:rPr lang="cs-CZ" sz="1400" b="1" dirty="0"/>
              <a:t> </a:t>
            </a:r>
            <a:r>
              <a:rPr lang="cs-CZ" sz="1400" dirty="0"/>
              <a:t>kování</a:t>
            </a:r>
            <a:r>
              <a:rPr lang="cs-CZ" sz="1400" dirty="0" smtClean="0"/>
              <a:t>“-  </a:t>
            </a:r>
            <a:r>
              <a:rPr lang="cs-CZ" sz="1400" dirty="0"/>
              <a:t>nejen </a:t>
            </a:r>
            <a:r>
              <a:rPr lang="cs-CZ" sz="1400" b="1" dirty="0"/>
              <a:t>činnost</a:t>
            </a:r>
            <a:r>
              <a:rPr lang="cs-CZ" sz="1400" dirty="0"/>
              <a:t>- zpracovávání </a:t>
            </a:r>
            <a:r>
              <a:rPr lang="cs-CZ" sz="1400" dirty="0" smtClean="0"/>
              <a:t>kovů,</a:t>
            </a:r>
            <a:r>
              <a:rPr lang="cs-CZ" sz="1400" dirty="0"/>
              <a:t> ale i též následek této činnosti- kovové součástky </a:t>
            </a:r>
            <a:r>
              <a:rPr lang="cs-CZ" sz="1400" dirty="0" smtClean="0"/>
              <a:t>- </a:t>
            </a:r>
            <a:r>
              <a:rPr lang="cs-CZ" sz="1400" b="1" dirty="0" smtClean="0"/>
              <a:t>výrobek</a:t>
            </a:r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 smtClean="0"/>
              <a:t>Obdobně :</a:t>
            </a:r>
            <a:endParaRPr lang="cs-CZ" sz="1400" dirty="0"/>
          </a:p>
          <a:p>
            <a:pPr lvl="0"/>
            <a:r>
              <a:rPr lang="cs-CZ" sz="1400" dirty="0" smtClean="0"/>
              <a:t>„</a:t>
            </a:r>
            <a:r>
              <a:rPr lang="cs-CZ" sz="1400" dirty="0"/>
              <a:t>sběr“	- </a:t>
            </a:r>
            <a:r>
              <a:rPr lang="cs-CZ" sz="1400" dirty="0" smtClean="0"/>
              <a:t>činnost a výsledek činnosti </a:t>
            </a:r>
            <a:r>
              <a:rPr lang="cs-CZ" sz="1400" dirty="0"/>
              <a:t>- nasbíraný materiál</a:t>
            </a:r>
            <a:endParaRPr lang="cs-CZ" sz="1400" dirty="0" smtClean="0"/>
          </a:p>
          <a:p>
            <a:r>
              <a:rPr lang="cs-CZ" sz="1400" dirty="0" smtClean="0"/>
              <a:t>„</a:t>
            </a:r>
            <a:r>
              <a:rPr lang="cs-CZ" sz="1400" dirty="0"/>
              <a:t>psaní“	</a:t>
            </a:r>
            <a:r>
              <a:rPr lang="cs-CZ" sz="1400" dirty="0" smtClean="0"/>
              <a:t>  činnost  a  </a:t>
            </a:r>
            <a:r>
              <a:rPr lang="cs-CZ" sz="1400" dirty="0"/>
              <a:t>výsledek této činnosti = dopis, list</a:t>
            </a:r>
          </a:p>
          <a:p>
            <a:pPr lvl="0"/>
            <a:r>
              <a:rPr lang="cs-CZ" sz="1400" dirty="0"/>
              <a:t>	</a:t>
            </a:r>
          </a:p>
          <a:p>
            <a:pPr lvl="0"/>
            <a:r>
              <a:rPr lang="cs-CZ" sz="1400" dirty="0"/>
              <a:t>četli </a:t>
            </a:r>
            <a:r>
              <a:rPr lang="cs-CZ" sz="1400" dirty="0" smtClean="0"/>
              <a:t>jsme“ Jiráska“  - </a:t>
            </a:r>
            <a:r>
              <a:rPr lang="cs-CZ" sz="1400" b="1" dirty="0" smtClean="0"/>
              <a:t>vztah mezi autorem a jeho dílem </a:t>
            </a:r>
            <a:endParaRPr lang="cs-CZ" sz="1400" b="1" dirty="0"/>
          </a:p>
          <a:p>
            <a:r>
              <a:rPr lang="cs-CZ" sz="1400" dirty="0"/>
              <a:t>poslouchali Smetanu	</a:t>
            </a:r>
            <a:endParaRPr lang="cs-CZ" sz="1400" dirty="0" smtClean="0"/>
          </a:p>
          <a:p>
            <a:r>
              <a:rPr lang="cs-CZ" sz="1400" i="1" dirty="0"/>
              <a:t>I malé dítě už zná Ladu a Alše.</a:t>
            </a:r>
            <a:endParaRPr lang="cs-CZ" sz="1400" dirty="0"/>
          </a:p>
          <a:p>
            <a:r>
              <a:rPr lang="cs-CZ" sz="1400" dirty="0"/>
              <a:t>		</a:t>
            </a:r>
          </a:p>
          <a:p>
            <a:r>
              <a:rPr lang="cs-CZ" sz="1400" dirty="0"/>
              <a:t> Praha uvítala milé </a:t>
            </a:r>
            <a:r>
              <a:rPr lang="cs-CZ" sz="1400" dirty="0" smtClean="0"/>
              <a:t>hosty.                          Praha </a:t>
            </a:r>
            <a:r>
              <a:rPr lang="cs-CZ" sz="1400" dirty="0"/>
              <a:t>= obyvatelé Prahy</a:t>
            </a:r>
            <a:r>
              <a:rPr lang="cs-CZ" sz="1400" dirty="0" smtClean="0"/>
              <a:t> </a:t>
            </a:r>
            <a:endParaRPr lang="cs-CZ" sz="1400" dirty="0"/>
          </a:p>
          <a:p>
            <a:r>
              <a:rPr lang="cs-CZ" sz="1400" dirty="0"/>
              <a:t> Vypít celou láhev.			</a:t>
            </a:r>
            <a:r>
              <a:rPr lang="cs-CZ" sz="1400" dirty="0" smtClean="0"/>
              <a:t>Láhev = její obsah .</a:t>
            </a:r>
          </a:p>
          <a:p>
            <a:r>
              <a:rPr lang="cs-CZ" sz="1400" u="sng" dirty="0" smtClean="0"/>
              <a:t> </a:t>
            </a:r>
            <a:r>
              <a:rPr lang="cs-CZ" sz="1400" b="1" u="sng" dirty="0" smtClean="0"/>
              <a:t>Vztah mezi </a:t>
            </a:r>
            <a:r>
              <a:rPr lang="cs-CZ" sz="1400" b="1" u="sng" dirty="0"/>
              <a:t>částí a celkem (celým obsahem)</a:t>
            </a:r>
            <a:r>
              <a:rPr lang="cs-CZ" sz="1400" b="1" dirty="0"/>
              <a:t> a </a:t>
            </a:r>
            <a:r>
              <a:rPr lang="cs-CZ" sz="1400" b="1" dirty="0" smtClean="0"/>
              <a:t>obráceně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 smtClean="0"/>
              <a:t>Vysvětli : 1. Celé město se hrnulo na náměstí.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2. Ani vlas nezůstal suchý.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3. Mladičká gymnastka provedla dokonalý most. </a:t>
            </a:r>
            <a:r>
              <a:rPr lang="cs-CZ" sz="1400" dirty="0"/>
              <a:t>	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575070"/>
            <a:ext cx="77048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</a:t>
            </a:r>
            <a:r>
              <a:rPr lang="cs-CZ" dirty="0" smtClean="0"/>
              <a:t>                 hudební - </a:t>
            </a:r>
            <a:r>
              <a:rPr lang="cs-CZ" dirty="0"/>
              <a:t>hoboj</a:t>
            </a:r>
          </a:p>
          <a:p>
            <a:r>
              <a:rPr lang="cs-CZ" dirty="0"/>
              <a:t>			</a:t>
            </a:r>
            <a:r>
              <a:rPr lang="cs-CZ" dirty="0" smtClean="0"/>
              <a:t>gynekologický – lékařsky -  vyšetřovací </a:t>
            </a:r>
            <a:r>
              <a:rPr lang="cs-CZ" dirty="0"/>
              <a:t>stůl</a:t>
            </a:r>
          </a:p>
          <a:p>
            <a:r>
              <a:rPr lang="cs-CZ" dirty="0"/>
              <a:t>			</a:t>
            </a:r>
            <a:r>
              <a:rPr lang="cs-CZ" dirty="0" smtClean="0"/>
              <a:t>myslivecký - </a:t>
            </a:r>
            <a:r>
              <a:rPr lang="cs-CZ" dirty="0"/>
              <a:t>brokovnice s hlavněmi nad sebou</a:t>
            </a:r>
          </a:p>
          <a:p>
            <a:r>
              <a:rPr lang="cs-CZ" dirty="0"/>
              <a:t>„koza“			</a:t>
            </a:r>
            <a:r>
              <a:rPr lang="cs-CZ" dirty="0" smtClean="0"/>
              <a:t>sportovní  význam -  </a:t>
            </a:r>
            <a:r>
              <a:rPr lang="cs-CZ" dirty="0"/>
              <a:t>nářadí</a:t>
            </a:r>
          </a:p>
          <a:p>
            <a:r>
              <a:rPr lang="cs-CZ" dirty="0"/>
              <a:t>			</a:t>
            </a:r>
            <a:r>
              <a:rPr lang="cs-CZ" dirty="0" smtClean="0"/>
              <a:t>železničářský- malá  </a:t>
            </a:r>
            <a:r>
              <a:rPr lang="cs-CZ" dirty="0" err="1" smtClean="0"/>
              <a:t>seřazovací</a:t>
            </a:r>
            <a:r>
              <a:rPr lang="cs-CZ" dirty="0" smtClean="0"/>
              <a:t> lokomotiva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			</a:t>
            </a:r>
            <a:r>
              <a:rPr lang="cs-CZ" dirty="0" smtClean="0"/>
              <a:t>rybnikářský - </a:t>
            </a:r>
            <a:r>
              <a:rPr lang="cs-CZ" dirty="0"/>
              <a:t>zábrana úniku ryb</a:t>
            </a:r>
          </a:p>
          <a:p>
            <a:r>
              <a:rPr lang="cs-CZ" dirty="0"/>
              <a:t>„koš“			</a:t>
            </a:r>
            <a:r>
              <a:rPr lang="cs-CZ" dirty="0" smtClean="0"/>
              <a:t>sportovní - </a:t>
            </a:r>
            <a:r>
              <a:rPr lang="cs-CZ" dirty="0"/>
              <a:t>druh </a:t>
            </a:r>
            <a:r>
              <a:rPr lang="cs-CZ" dirty="0" smtClean="0"/>
              <a:t>brankářského zákroku</a:t>
            </a:r>
            <a:endParaRPr lang="cs-CZ" dirty="0"/>
          </a:p>
          <a:p>
            <a:r>
              <a:rPr lang="cs-CZ" dirty="0"/>
              <a:t>			</a:t>
            </a:r>
            <a:r>
              <a:rPr lang="cs-CZ" dirty="0" smtClean="0"/>
              <a:t>textilní - </a:t>
            </a:r>
            <a:r>
              <a:rPr lang="cs-CZ" dirty="0"/>
              <a:t>železná vložka v </a:t>
            </a:r>
            <a:r>
              <a:rPr lang="cs-CZ" dirty="0" smtClean="0"/>
              <a:t>plechové bedně </a:t>
            </a:r>
            <a:r>
              <a:rPr lang="cs-CZ" dirty="0"/>
              <a:t>na sušení 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                                                   Vyberte  ve Slovníku současné češtiny významy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následujících slov : chlap, hlava, koruna, houba. 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475874" y="1772816"/>
            <a:ext cx="208801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475874" y="2060848"/>
            <a:ext cx="223203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475874" y="2312876"/>
            <a:ext cx="2232030" cy="2520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405977" y="2564904"/>
            <a:ext cx="22320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547664" y="2564904"/>
            <a:ext cx="2090343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331640" y="3645024"/>
            <a:ext cx="22322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331640" y="4005064"/>
            <a:ext cx="23063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405977" y="4005064"/>
            <a:ext cx="215791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971600" y="4437112"/>
            <a:ext cx="24482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Úkol: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83768" y="1268760"/>
            <a:ext cx="360663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90387" y="2492896"/>
            <a:ext cx="669652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91680" y="2636912"/>
            <a:ext cx="187220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597648" y="2564904"/>
            <a:ext cx="306023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Slovník současné češtiny</a:t>
            </a:r>
            <a:endParaRPr lang="cs-CZ" dirty="0"/>
          </a:p>
        </p:txBody>
      </p:sp>
      <p:cxnSp>
        <p:nvCxnSpPr>
          <p:cNvPr id="13" name="Přímá spojnice se šipkou 12"/>
          <p:cNvCxnSpPr>
            <a:stCxn id="3" idx="2"/>
            <a:endCxn id="6" idx="0"/>
          </p:cNvCxnSpPr>
          <p:nvPr/>
        </p:nvCxnSpPr>
        <p:spPr>
          <a:xfrm flipH="1">
            <a:off x="2627784" y="1988840"/>
            <a:ext cx="1659303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" idx="2"/>
          </p:cNvCxnSpPr>
          <p:nvPr/>
        </p:nvCxnSpPr>
        <p:spPr>
          <a:xfrm>
            <a:off x="4287087" y="1988840"/>
            <a:ext cx="1509049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00375" y="292494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Lingea s.r.o. </a:t>
            </a:r>
          </a:p>
          <a:p>
            <a:r>
              <a:rPr lang="cs-CZ" sz="1400" dirty="0" smtClean="0"/>
              <a:t>ISBN 978 – 080- 087471- 27 -2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55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1512</TotalTime>
  <Words>425</Words>
  <Application>Microsoft Office PowerPoint</Application>
  <PresentationFormat>Předvádění na obrazovce (4:3)</PresentationFormat>
  <Paragraphs>203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115</cp:revision>
  <cp:lastPrinted>2013-12-05T08:02:20Z</cp:lastPrinted>
  <dcterms:created xsi:type="dcterms:W3CDTF">2010-11-01T23:40:31Z</dcterms:created>
  <dcterms:modified xsi:type="dcterms:W3CDTF">2013-12-10T10:58:42Z</dcterms:modified>
</cp:coreProperties>
</file>