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0" r:id="rId3"/>
    <p:sldId id="261" r:id="rId4"/>
    <p:sldId id="274" r:id="rId5"/>
    <p:sldId id="272" r:id="rId6"/>
    <p:sldId id="266" r:id="rId7"/>
    <p:sldId id="277" r:id="rId8"/>
    <p:sldId id="276" r:id="rId9"/>
    <p:sldId id="257" r:id="rId10"/>
    <p:sldId id="269" r:id="rId11"/>
    <p:sldId id="268" r:id="rId12"/>
    <p:sldId id="270" r:id="rId13"/>
    <p:sldId id="271" r:id="rId14"/>
    <p:sldId id="267" r:id="rId15"/>
    <p:sldId id="265" r:id="rId16"/>
    <p:sldId id="273" r:id="rId17"/>
    <p:sldId id="259" r:id="rId18"/>
    <p:sldId id="258" r:id="rId19"/>
    <p:sldId id="275" r:id="rId20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94660"/>
  </p:normalViewPr>
  <p:slideViewPr>
    <p:cSldViewPr>
      <p:cViewPr>
        <p:scale>
          <a:sx n="119" d="100"/>
          <a:sy n="119" d="100"/>
        </p:scale>
        <p:origin x="-130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10. 12. 2013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8536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10. 12. 2013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10. 12. 2013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10. 12. 2013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10. 12. 2013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10. 12. 2013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10. 12. 2013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10. 12. 2013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10. 12. 2013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10. 12. 2013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10. 12. 2013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10. 12. 2013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10. 12. 2013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451542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 –  význam slova – homonyma, synonyma, antonyma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</a:t>
                      </a: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Homonyma, synonyma, synonymní řady,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 antonyma( opozita)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Český jazyk a literatura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dataprojektor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 ročník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maturitního studia  – Mechanik seřizovač, Stavebnictví, Podnikání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nebo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materiály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8766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Homonyma, synonyma a antonyma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VY_32_INOVACE_34_678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 flipH="1">
            <a:off x="323527" y="1412776"/>
            <a:ext cx="849694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                                 </a:t>
            </a:r>
            <a:r>
              <a:rPr lang="cs-CZ" b="1" u="sng" dirty="0" smtClean="0"/>
              <a:t>HOMONYMA- SYNONYMA – ANTONYMA </a:t>
            </a:r>
          </a:p>
          <a:p>
            <a:endParaRPr lang="cs-CZ" dirty="0"/>
          </a:p>
          <a:p>
            <a:r>
              <a:rPr lang="cs-CZ" b="1" dirty="0" smtClean="0"/>
              <a:t>   </a:t>
            </a:r>
            <a:r>
              <a:rPr lang="cs-CZ" b="1" u="sng" dirty="0" smtClean="0"/>
              <a:t>HOMONYMA</a:t>
            </a:r>
            <a:r>
              <a:rPr lang="cs-CZ" b="1" dirty="0" smtClean="0"/>
              <a:t> = </a:t>
            </a:r>
            <a:r>
              <a:rPr lang="cs-CZ" b="1" dirty="0"/>
              <a:t>	</a:t>
            </a:r>
            <a:r>
              <a:rPr lang="cs-CZ" sz="1400" b="1" dirty="0" smtClean="0"/>
              <a:t>slova </a:t>
            </a:r>
            <a:r>
              <a:rPr lang="cs-CZ" sz="1400" b="1" dirty="0"/>
              <a:t>souzvučná- stejně znějící, většinou mají jiný původ; významem zcela </a:t>
            </a:r>
            <a:endParaRPr lang="cs-CZ" sz="1400" dirty="0"/>
          </a:p>
          <a:p>
            <a:r>
              <a:rPr lang="cs-CZ" sz="1400" b="1" dirty="0" smtClean="0"/>
              <a:t>                                              odlišná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</a:t>
            </a:r>
            <a:r>
              <a:rPr lang="cs-CZ" sz="1400" dirty="0" smtClean="0"/>
              <a:t>příklad :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z latiny -             </a:t>
            </a:r>
            <a:r>
              <a:rPr lang="cs-CZ" sz="1400" b="1" dirty="0"/>
              <a:t>koleje</a:t>
            </a:r>
            <a:r>
              <a:rPr lang="cs-CZ" sz="1400" dirty="0"/>
              <a:t> (</a:t>
            </a:r>
            <a:r>
              <a:rPr lang="cs-CZ" sz="1400" dirty="0" smtClean="0"/>
              <a:t>ubytovna pro studenty)</a:t>
            </a:r>
          </a:p>
          <a:p>
            <a:r>
              <a:rPr lang="cs-CZ" sz="1400" dirty="0" smtClean="0"/>
              <a:t>                                              domácí slovo:    </a:t>
            </a:r>
            <a:r>
              <a:rPr lang="cs-CZ" sz="1400" b="1" dirty="0" smtClean="0"/>
              <a:t>koleje</a:t>
            </a:r>
            <a:r>
              <a:rPr lang="cs-CZ" sz="1400" dirty="0" smtClean="0"/>
              <a:t> </a:t>
            </a:r>
            <a:r>
              <a:rPr lang="cs-CZ" sz="1400" dirty="0"/>
              <a:t>= dopravní </a:t>
            </a:r>
            <a:r>
              <a:rPr lang="cs-CZ" sz="1400" dirty="0" smtClean="0"/>
              <a:t>koleje, stopy </a:t>
            </a:r>
            <a:r>
              <a:rPr lang="cs-CZ" sz="1400" dirty="0"/>
              <a:t>od </a:t>
            </a:r>
            <a:r>
              <a:rPr lang="cs-CZ" sz="1400" dirty="0" smtClean="0"/>
              <a:t>kol</a:t>
            </a:r>
          </a:p>
          <a:p>
            <a:endParaRPr lang="cs-CZ" sz="1400" dirty="0"/>
          </a:p>
          <a:p>
            <a:r>
              <a:rPr lang="cs-CZ" sz="1400" dirty="0" smtClean="0"/>
              <a:t>                                              domácí slovo:    </a:t>
            </a:r>
            <a:r>
              <a:rPr lang="cs-CZ" sz="1400" b="1" dirty="0" smtClean="0"/>
              <a:t>role</a:t>
            </a:r>
            <a:r>
              <a:rPr lang="cs-CZ" sz="1400" dirty="0" smtClean="0"/>
              <a:t> =  (</a:t>
            </a:r>
            <a:r>
              <a:rPr lang="cs-CZ" sz="1400" dirty="0"/>
              <a:t>orné pole- rolník)</a:t>
            </a:r>
          </a:p>
          <a:p>
            <a:r>
              <a:rPr lang="cs-CZ" sz="1400" dirty="0" smtClean="0"/>
              <a:t>                                              z</a:t>
            </a:r>
            <a:r>
              <a:rPr lang="cs-CZ" sz="1400" dirty="0"/>
              <a:t> </a:t>
            </a:r>
            <a:r>
              <a:rPr lang="cs-CZ" sz="1400" dirty="0" smtClean="0"/>
              <a:t>němčiny</a:t>
            </a:r>
            <a:r>
              <a:rPr lang="cs-CZ" sz="1400" dirty="0"/>
              <a:t>	</a:t>
            </a:r>
            <a:r>
              <a:rPr lang="cs-CZ" sz="1400" dirty="0" smtClean="0"/>
              <a:t>-     </a:t>
            </a:r>
            <a:r>
              <a:rPr lang="cs-CZ" sz="1400" b="1" dirty="0" smtClean="0"/>
              <a:t>role</a:t>
            </a:r>
            <a:r>
              <a:rPr lang="cs-CZ" sz="1400" dirty="0" smtClean="0"/>
              <a:t> </a:t>
            </a:r>
            <a:r>
              <a:rPr lang="cs-CZ" sz="1400" dirty="0"/>
              <a:t>= svitek, </a:t>
            </a:r>
            <a:r>
              <a:rPr lang="cs-CZ" sz="1400" dirty="0" smtClean="0"/>
              <a:t>kotouč papíru </a:t>
            </a:r>
            <a:endParaRPr lang="cs-CZ" sz="1400" dirty="0"/>
          </a:p>
          <a:p>
            <a:r>
              <a:rPr lang="cs-CZ" sz="1400" dirty="0" smtClean="0"/>
              <a:t>                                              z</a:t>
            </a:r>
            <a:r>
              <a:rPr lang="cs-CZ" sz="1400" dirty="0"/>
              <a:t> </a:t>
            </a:r>
            <a:r>
              <a:rPr lang="cs-CZ" sz="1400" dirty="0" smtClean="0"/>
              <a:t>francouzštiny -   </a:t>
            </a:r>
            <a:r>
              <a:rPr lang="cs-CZ" sz="1400" b="1" dirty="0" smtClean="0"/>
              <a:t>role</a:t>
            </a:r>
            <a:r>
              <a:rPr lang="cs-CZ" sz="1400" dirty="0" smtClean="0"/>
              <a:t> </a:t>
            </a:r>
            <a:r>
              <a:rPr lang="cs-CZ" sz="1400" dirty="0"/>
              <a:t>= divadelní úloha</a:t>
            </a:r>
          </a:p>
          <a:p>
            <a:r>
              <a:rPr lang="cs-CZ" sz="1400" dirty="0"/>
              <a:t> </a:t>
            </a:r>
            <a:r>
              <a:rPr lang="cs-CZ" sz="1400" dirty="0" smtClean="0"/>
              <a:t>                                          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domácí slovo :     </a:t>
            </a:r>
            <a:r>
              <a:rPr lang="cs-CZ" sz="1400" b="1" dirty="0" smtClean="0"/>
              <a:t>klika = </a:t>
            </a:r>
            <a:r>
              <a:rPr lang="cs-CZ" sz="1400" dirty="0" smtClean="0"/>
              <a:t>držadlo u dveří </a:t>
            </a:r>
            <a:endParaRPr lang="cs-CZ" sz="1400" dirty="0"/>
          </a:p>
          <a:p>
            <a:r>
              <a:rPr lang="cs-CZ" sz="1400" dirty="0" smtClean="0"/>
              <a:t>                                             z němčiny -          </a:t>
            </a:r>
            <a:r>
              <a:rPr lang="cs-CZ" sz="1400" b="1" dirty="0" smtClean="0"/>
              <a:t>klika</a:t>
            </a:r>
            <a:r>
              <a:rPr lang="cs-CZ" sz="1400" dirty="0" smtClean="0"/>
              <a:t> = štěstí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z francouzštiny -  </a:t>
            </a:r>
            <a:r>
              <a:rPr lang="cs-CZ" sz="1400" b="1" dirty="0" smtClean="0"/>
              <a:t>klika</a:t>
            </a:r>
            <a:r>
              <a:rPr lang="cs-CZ" sz="1400" dirty="0" smtClean="0"/>
              <a:t> =  skupina lidí, podporujících se  ve svých sobeckých cílech</a:t>
            </a:r>
            <a:endParaRPr lang="cs-CZ" sz="1400" dirty="0"/>
          </a:p>
          <a:p>
            <a:r>
              <a:rPr lang="cs-CZ" sz="1400" b="1" dirty="0" smtClean="0"/>
              <a:t>    POZOR-  </a:t>
            </a:r>
            <a:r>
              <a:rPr lang="cs-CZ" sz="1400" dirty="0" smtClean="0"/>
              <a:t>neplést s mnohoznačnými slovy- zde se jedná o  dvě ( tři) stejně znějící slova, zatímco  slovo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mnohoznačné je slovo jediné s mnoha významy.   </a:t>
            </a:r>
            <a:endParaRPr lang="cs-CZ" sz="1400" dirty="0"/>
          </a:p>
          <a:p>
            <a:r>
              <a:rPr lang="cs-CZ" sz="1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12" name="TextovéPole 11"/>
          <p:cNvSpPr txBox="1"/>
          <p:nvPr/>
        </p:nvSpPr>
        <p:spPr>
          <a:xfrm flipH="1">
            <a:off x="248477" y="1589878"/>
            <a:ext cx="813690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                                           </a:t>
            </a:r>
            <a:r>
              <a:rPr lang="cs-CZ" b="1" dirty="0"/>
              <a:t> </a:t>
            </a:r>
            <a:r>
              <a:rPr lang="cs-CZ" sz="1400" b="1" u="sng" dirty="0" smtClean="0"/>
              <a:t>další druhy homonymity  - příklady </a:t>
            </a:r>
          </a:p>
          <a:p>
            <a:r>
              <a:rPr lang="cs-CZ" b="1" dirty="0"/>
              <a:t>	</a:t>
            </a:r>
            <a:r>
              <a:rPr lang="cs-CZ" sz="1400" b="1" dirty="0" smtClean="0"/>
              <a:t>homonymita vzniklá při odvozování slov  od základových slov </a:t>
            </a:r>
            <a:endParaRPr lang="cs-CZ" sz="1400" b="1" dirty="0"/>
          </a:p>
          <a:p>
            <a:r>
              <a:rPr lang="cs-CZ" sz="1400" dirty="0" smtClean="0"/>
              <a:t>                      pálit </a:t>
            </a:r>
            <a:r>
              <a:rPr lang="cs-CZ" sz="1400" dirty="0"/>
              <a:t>→ palič → </a:t>
            </a:r>
            <a:r>
              <a:rPr lang="cs-CZ" sz="1400" b="1" dirty="0"/>
              <a:t>palička </a:t>
            </a:r>
            <a:r>
              <a:rPr lang="cs-CZ" sz="1400" dirty="0"/>
              <a:t>(J. K. Tyl: Paličova dcera)</a:t>
            </a:r>
          </a:p>
          <a:p>
            <a:r>
              <a:rPr lang="cs-CZ" sz="1400" dirty="0" smtClean="0"/>
              <a:t>                      palice </a:t>
            </a:r>
            <a:r>
              <a:rPr lang="cs-CZ" sz="1400" dirty="0"/>
              <a:t>→ </a:t>
            </a:r>
            <a:r>
              <a:rPr lang="cs-CZ" sz="1400" b="1" dirty="0"/>
              <a:t>palička</a:t>
            </a:r>
            <a:r>
              <a:rPr lang="cs-CZ" sz="1400" dirty="0"/>
              <a:t> (zdrobnělina)</a:t>
            </a:r>
          </a:p>
          <a:p>
            <a:r>
              <a:rPr lang="cs-CZ" sz="1400" dirty="0"/>
              <a:t> </a:t>
            </a:r>
          </a:p>
          <a:p>
            <a:r>
              <a:rPr lang="cs-CZ" sz="1400" b="1" dirty="0" smtClean="0"/>
              <a:t>                      homonyma </a:t>
            </a:r>
            <a:r>
              <a:rPr lang="cs-CZ" sz="1400" b="1" dirty="0"/>
              <a:t>(jen v psané podobě)</a:t>
            </a:r>
          </a:p>
          <a:p>
            <a:r>
              <a:rPr lang="cs-CZ" sz="1400" b="1" dirty="0" smtClean="0"/>
              <a:t>                      </a:t>
            </a:r>
            <a:r>
              <a:rPr lang="cs-CZ" sz="1400" dirty="0" smtClean="0"/>
              <a:t>panic </a:t>
            </a:r>
            <a:r>
              <a:rPr lang="cs-CZ" sz="1400" dirty="0"/>
              <a:t>→ oblek panice </a:t>
            </a:r>
            <a:r>
              <a:rPr lang="cs-CZ" sz="1400" b="1" dirty="0"/>
              <a:t>= panický </a:t>
            </a:r>
            <a:r>
              <a:rPr lang="cs-CZ" sz="1400" dirty="0" smtClean="0"/>
              <a:t>šat</a:t>
            </a:r>
            <a:endParaRPr lang="cs-CZ" sz="1400" dirty="0"/>
          </a:p>
          <a:p>
            <a:r>
              <a:rPr lang="cs-CZ" sz="1400" dirty="0" smtClean="0"/>
              <a:t>                      zmatený </a:t>
            </a:r>
            <a:r>
              <a:rPr lang="cs-CZ" sz="1400" dirty="0"/>
              <a:t>útěk </a:t>
            </a:r>
            <a:r>
              <a:rPr lang="cs-CZ" sz="1400" dirty="0" smtClean="0"/>
              <a:t>=</a:t>
            </a:r>
            <a:r>
              <a:rPr lang="cs-CZ" sz="1400" dirty="0"/>
              <a:t>zmatek → </a:t>
            </a:r>
            <a:r>
              <a:rPr lang="cs-CZ" sz="1400" dirty="0" smtClean="0"/>
              <a:t>panika= </a:t>
            </a:r>
            <a:r>
              <a:rPr lang="cs-CZ" sz="1400" b="1" dirty="0" smtClean="0"/>
              <a:t>panický</a:t>
            </a:r>
            <a:r>
              <a:rPr lang="cs-CZ" sz="1400" dirty="0" smtClean="0"/>
              <a:t> </a:t>
            </a:r>
            <a:r>
              <a:rPr lang="cs-CZ" sz="1400" dirty="0"/>
              <a:t>útěk </a:t>
            </a:r>
            <a:r>
              <a:rPr lang="en-US" sz="1400" dirty="0"/>
              <a:t>[</a:t>
            </a:r>
            <a:r>
              <a:rPr lang="cs-CZ" sz="1400" dirty="0" err="1"/>
              <a:t>panycký</a:t>
            </a:r>
            <a:r>
              <a:rPr lang="en-US" sz="1400" dirty="0"/>
              <a:t>]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 smtClean="0"/>
              <a:t>                      </a:t>
            </a:r>
            <a:r>
              <a:rPr lang="cs-CZ" sz="1400" b="1" dirty="0" smtClean="0"/>
              <a:t>homonyma </a:t>
            </a:r>
            <a:r>
              <a:rPr lang="cs-CZ" sz="1400" b="1" dirty="0"/>
              <a:t>(jen v mluvené </a:t>
            </a:r>
            <a:r>
              <a:rPr lang="cs-CZ" sz="1400" b="1" dirty="0" smtClean="0"/>
              <a:t>podobě)</a:t>
            </a:r>
          </a:p>
          <a:p>
            <a:r>
              <a:rPr lang="cs-CZ" sz="1400" b="1" dirty="0" smtClean="0"/>
              <a:t>                      </a:t>
            </a:r>
            <a:r>
              <a:rPr lang="cs-CZ" sz="1400" dirty="0" smtClean="0"/>
              <a:t>pilovat – </a:t>
            </a:r>
            <a:r>
              <a:rPr lang="cs-CZ" sz="1400" b="1" dirty="0" smtClean="0"/>
              <a:t>opilovat </a:t>
            </a:r>
            <a:r>
              <a:rPr lang="cs-CZ" sz="1400" dirty="0" smtClean="0"/>
              <a:t>pilníkem</a:t>
            </a:r>
            <a:endParaRPr lang="cs-CZ" sz="1400" b="1" dirty="0"/>
          </a:p>
          <a:p>
            <a:r>
              <a:rPr lang="cs-CZ" sz="1400" smtClean="0"/>
              <a:t>                      pyl- </a:t>
            </a:r>
            <a:r>
              <a:rPr lang="cs-CZ" sz="1400" b="1" dirty="0"/>
              <a:t>opylovat</a:t>
            </a:r>
            <a:r>
              <a:rPr lang="cs-CZ" sz="1400" dirty="0"/>
              <a:t> (květ)</a:t>
            </a:r>
          </a:p>
          <a:p>
            <a:endParaRPr lang="cs-CZ" b="1" dirty="0"/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smtClean="0"/>
              <a:t>4</a:t>
            </a:r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 flipH="1" flipV="1">
            <a:off x="1115616" y="1844824"/>
            <a:ext cx="7736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9552" y="1473751"/>
            <a:ext cx="7273914" cy="587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SYNONYMA		= slova souznačná</a:t>
            </a:r>
          </a:p>
          <a:p>
            <a:r>
              <a:rPr lang="cs-CZ" b="1" dirty="0"/>
              <a:t>(SYNONYMUM)		= </a:t>
            </a:r>
            <a:r>
              <a:rPr lang="cs-CZ" b="1" dirty="0" smtClean="0"/>
              <a:t>se </a:t>
            </a:r>
            <a:r>
              <a:rPr lang="cs-CZ" b="1" dirty="0"/>
              <a:t>stejným nebo podobným významem</a:t>
            </a:r>
          </a:p>
          <a:p>
            <a:r>
              <a:rPr lang="cs-CZ" dirty="0"/>
              <a:t> </a:t>
            </a:r>
            <a:endParaRPr lang="cs-CZ" sz="1400" dirty="0"/>
          </a:p>
          <a:p>
            <a:r>
              <a:rPr lang="cs-CZ" sz="1400" dirty="0"/>
              <a:t>Hezký- pěkný- pohledný- krásný- nádherný</a:t>
            </a:r>
          </a:p>
          <a:p>
            <a:r>
              <a:rPr lang="cs-CZ" sz="1400" dirty="0"/>
              <a:t>Kouř- dým- čmoud</a:t>
            </a:r>
          </a:p>
          <a:p>
            <a:r>
              <a:rPr lang="cs-CZ" sz="1400" dirty="0"/>
              <a:t>Kopaná- fotbal</a:t>
            </a:r>
          </a:p>
          <a:p>
            <a:r>
              <a:rPr lang="cs-CZ" sz="1400" dirty="0"/>
              <a:t>Zesnul- zemřel- navždy odešel- opustil nás- skonal- skončil svůj život- došel na konec své cesty</a:t>
            </a:r>
          </a:p>
          <a:p>
            <a:r>
              <a:rPr lang="cs-CZ" sz="1400" dirty="0"/>
              <a:t>Pomsta- odveta</a:t>
            </a:r>
          </a:p>
          <a:p>
            <a:r>
              <a:rPr lang="cs-CZ" sz="1400" dirty="0" smtClean="0"/>
              <a:t>Tato slova tvoří tzv. </a:t>
            </a:r>
            <a:r>
              <a:rPr lang="cs-CZ" sz="1400" b="1" dirty="0" smtClean="0"/>
              <a:t>synonymní řady. </a:t>
            </a:r>
            <a:r>
              <a:rPr lang="cs-CZ" sz="1400" dirty="0" smtClean="0"/>
              <a:t>Slova  v těchto řadách nejsou však  vždy zcela zastupitelná. </a:t>
            </a:r>
          </a:p>
          <a:p>
            <a:r>
              <a:rPr lang="cs-CZ" sz="1400" u="sng" dirty="0"/>
              <a:t>Synonym s významem zcela totožným je velmi </a:t>
            </a:r>
            <a:r>
              <a:rPr lang="cs-CZ" sz="1400" u="sng" dirty="0" smtClean="0"/>
              <a:t>málo.</a:t>
            </a:r>
            <a:endParaRPr lang="cs-CZ" sz="1400" dirty="0"/>
          </a:p>
          <a:p>
            <a:r>
              <a:rPr lang="cs-CZ" sz="1400" dirty="0" smtClean="0"/>
              <a:t>např.                     </a:t>
            </a:r>
            <a:r>
              <a:rPr lang="cs-CZ" sz="1400" dirty="0"/>
              <a:t>Odbíjená = volejbal</a:t>
            </a:r>
          </a:p>
          <a:p>
            <a:r>
              <a:rPr lang="cs-CZ" sz="1400" dirty="0" smtClean="0"/>
              <a:t>                              Gramatika </a:t>
            </a:r>
            <a:r>
              <a:rPr lang="cs-CZ" sz="1400" dirty="0"/>
              <a:t>= mluvnice</a:t>
            </a:r>
          </a:p>
          <a:p>
            <a:r>
              <a:rPr lang="cs-CZ" sz="1400" dirty="0" smtClean="0"/>
              <a:t>                               Zcela </a:t>
            </a:r>
            <a:r>
              <a:rPr lang="cs-CZ" sz="1400" dirty="0"/>
              <a:t>= </a:t>
            </a:r>
            <a:r>
              <a:rPr lang="cs-CZ" sz="1400" dirty="0" smtClean="0"/>
              <a:t>docela</a:t>
            </a:r>
          </a:p>
          <a:p>
            <a:endParaRPr lang="cs-CZ" sz="1400" dirty="0"/>
          </a:p>
          <a:p>
            <a:r>
              <a:rPr lang="cs-CZ" sz="1400" dirty="0"/>
              <a:t> </a:t>
            </a:r>
            <a:endParaRPr lang="cs-CZ" sz="1400" b="1" dirty="0"/>
          </a:p>
          <a:p>
            <a:r>
              <a:rPr lang="cs-CZ" sz="1400" b="1" u="sng" dirty="0"/>
              <a:t>V </a:t>
            </a:r>
            <a:r>
              <a:rPr lang="cs-CZ" sz="1400" b="1" u="sng" dirty="0" smtClean="0"/>
              <a:t> ČEM </a:t>
            </a:r>
            <a:r>
              <a:rPr lang="cs-CZ" sz="1400" b="1" u="sng" dirty="0"/>
              <a:t>SE MOHOU SYNONYMA V </a:t>
            </a:r>
            <a:r>
              <a:rPr lang="cs-CZ" sz="1400" b="1" u="sng" dirty="0" smtClean="0"/>
              <a:t>SYNONYMNÍ  </a:t>
            </a:r>
            <a:r>
              <a:rPr lang="cs-CZ" sz="1400" b="1" u="sng" dirty="0"/>
              <a:t>ŘADĚ LIŠIT</a:t>
            </a:r>
            <a:r>
              <a:rPr lang="cs-CZ" sz="1400" b="1" u="sng" dirty="0" smtClean="0"/>
              <a:t>? </a:t>
            </a:r>
          </a:p>
          <a:p>
            <a:pPr lvl="0"/>
            <a:r>
              <a:rPr lang="cs-CZ" sz="1400" b="1" u="sng" dirty="0" smtClean="0"/>
              <a:t>a) </a:t>
            </a:r>
            <a:r>
              <a:rPr lang="cs-CZ" sz="1400" b="1" dirty="0" smtClean="0"/>
              <a:t>ve </a:t>
            </a:r>
            <a:r>
              <a:rPr lang="cs-CZ" sz="1400" b="1" dirty="0"/>
              <a:t>významu- </a:t>
            </a:r>
            <a:r>
              <a:rPr lang="cs-CZ" sz="1400" dirty="0"/>
              <a:t>není totožný (nelze je libovolně zaměňovat)</a:t>
            </a:r>
          </a:p>
          <a:p>
            <a:r>
              <a:rPr lang="cs-CZ" sz="1400" dirty="0" smtClean="0"/>
              <a:t>    např. </a:t>
            </a:r>
            <a:r>
              <a:rPr lang="cs-CZ" sz="1400" dirty="0"/>
              <a:t> </a:t>
            </a:r>
            <a:r>
              <a:rPr lang="cs-CZ" sz="1400" dirty="0" smtClean="0"/>
              <a:t>pyšný-  povýšený - domýšlivý</a:t>
            </a:r>
            <a:r>
              <a:rPr lang="cs-CZ" sz="1400" dirty="0"/>
              <a:t>	= záporné hodnocení</a:t>
            </a:r>
          </a:p>
          <a:p>
            <a:r>
              <a:rPr lang="cs-CZ" sz="1400" dirty="0" smtClean="0"/>
              <a:t>   	       hrdý </a:t>
            </a:r>
            <a:r>
              <a:rPr lang="cs-CZ" sz="1400" dirty="0"/>
              <a:t>(dotyčný </a:t>
            </a:r>
            <a:r>
              <a:rPr lang="cs-CZ" sz="1400" dirty="0" smtClean="0"/>
              <a:t>člověk si </a:t>
            </a:r>
            <a:r>
              <a:rPr lang="cs-CZ" sz="1400" dirty="0"/>
              <a:t>právem na něčem </a:t>
            </a:r>
            <a:r>
              <a:rPr lang="cs-CZ" sz="1400" dirty="0" smtClean="0"/>
              <a:t>zakládá</a:t>
            </a:r>
            <a:r>
              <a:rPr lang="cs-CZ" sz="1400" dirty="0"/>
              <a:t>→ např. hrdý na své </a:t>
            </a:r>
            <a:r>
              <a:rPr lang="cs-CZ" sz="1400" dirty="0" smtClean="0"/>
              <a:t>vědomosti)</a:t>
            </a:r>
            <a:endParaRPr lang="cs-CZ" sz="1400" b="1" dirty="0"/>
          </a:p>
          <a:p>
            <a:endParaRPr lang="cs-CZ" sz="1400" dirty="0"/>
          </a:p>
          <a:p>
            <a:r>
              <a:rPr lang="cs-CZ" sz="1400" dirty="0"/>
              <a:t>	</a:t>
            </a:r>
            <a:br>
              <a:rPr lang="cs-CZ" sz="1400" dirty="0"/>
            </a:br>
            <a:endParaRPr lang="cs-CZ" sz="1400" dirty="0"/>
          </a:p>
          <a:p>
            <a:r>
              <a:rPr lang="cs-CZ" sz="1400" dirty="0"/>
              <a:t> </a:t>
            </a:r>
          </a:p>
          <a:p>
            <a:r>
              <a:rPr lang="cs-CZ" sz="1400" dirty="0"/>
              <a:t> </a:t>
            </a:r>
          </a:p>
          <a:p>
            <a:endParaRPr lang="cs-CZ" sz="1400" dirty="0" smtClean="0"/>
          </a:p>
          <a:p>
            <a:r>
              <a:rPr lang="cs-CZ" sz="1400" b="1" dirty="0" smtClean="0"/>
              <a:t>                )</a:t>
            </a:r>
            <a:endParaRPr lang="cs-CZ" sz="1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3296" y="1537605"/>
            <a:ext cx="8105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16632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3223642" y="1431044"/>
            <a:ext cx="640084" cy="371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 ČEM SE MOHOU SYNONYMA V SYNON. ŘADĚ LIŠIT?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Ve významu- není totožný (nelze je libovolně zaměňovat)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avá složená závorka 10"/>
          <p:cNvSpPr/>
          <p:nvPr/>
        </p:nvSpPr>
        <p:spPr>
          <a:xfrm>
            <a:off x="1981200" y="5857875"/>
            <a:ext cx="190500" cy="28575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3403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0695" y="1038672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řadě: nehoda- neštěstí- pohroma- katastrofa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nehoda-  např. zlomení ruky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neštěstí- 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ztráta zraku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pohroma- 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krupobití, povodeň		</a:t>
            </a: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katastrofa- 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zemětřesení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někdy:              </a:t>
            </a:r>
            <a:r>
              <a:rPr lang="cs-CZ" sz="12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omezená schopnost </a:t>
            </a:r>
            <a:r>
              <a:rPr lang="cs-CZ" sz="1200" b="1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pojit se </a:t>
            </a:r>
            <a:r>
              <a:rPr lang="cs-CZ" sz="12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s jinými slovy</a:t>
            </a:r>
            <a:endParaRPr lang="cs-CZ" sz="1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černý- 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vraný kůň (kobyla, hřebec, klisna, valach, hříbě 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, ale nelze užít ve spojení: 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kocour, kos)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leknout 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= zhynout → pouze o rybách (lekl nám kapr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přeneseně 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o žíznících lidech → 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m</a:t>
            </a: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álem bych lekl žízní X ne u jiných 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živočichů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3087013"/>
            <a:ext cx="784887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/>
              <a:t> </a:t>
            </a:r>
            <a:r>
              <a:rPr lang="cs-CZ" sz="1400" b="1" u="sng" dirty="0" smtClean="0"/>
              <a:t>Rozdíly v citovém zabarvení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Pes- </a:t>
            </a:r>
            <a:r>
              <a:rPr lang="cs-CZ" sz="1400" dirty="0"/>
              <a:t>psisko- pejsek</a:t>
            </a:r>
          </a:p>
          <a:p>
            <a:r>
              <a:rPr lang="cs-CZ" sz="1400" dirty="0"/>
              <a:t>Spát- chrnět- chrápat- spinkat- hajat</a:t>
            </a:r>
          </a:p>
          <a:p>
            <a:r>
              <a:rPr lang="cs-CZ" sz="1400" dirty="0"/>
              <a:t>Žrát- </a:t>
            </a:r>
            <a:r>
              <a:rPr lang="cs-CZ" sz="1400" dirty="0" err="1"/>
              <a:t>lemtat</a:t>
            </a:r>
            <a:r>
              <a:rPr lang="cs-CZ" sz="1400" dirty="0"/>
              <a:t>- jíst- papat</a:t>
            </a:r>
          </a:p>
          <a:p>
            <a:r>
              <a:rPr lang="cs-CZ" sz="1400" dirty="0"/>
              <a:t> </a:t>
            </a:r>
          </a:p>
          <a:p>
            <a:pPr lvl="0"/>
            <a:r>
              <a:rPr lang="cs-CZ" sz="1400" dirty="0"/>
              <a:t>Slova citově neutrální- pes, spát, jíst, otec, matka, Josef, děda,…</a:t>
            </a:r>
          </a:p>
          <a:p>
            <a:pPr lvl="0"/>
            <a:r>
              <a:rPr lang="cs-CZ" sz="1400" dirty="0"/>
              <a:t>Slova citově zabarvená- pejsek, spinkat, hajat, papat, tatínek, taťka, maminka, Pepa, dědeček,…</a:t>
            </a:r>
          </a:p>
          <a:p>
            <a:r>
              <a:rPr lang="cs-CZ" sz="1400" dirty="0"/>
              <a:t>V kladném smyslu = lichotivá, zdrobněliny, dětská, domácí</a:t>
            </a:r>
          </a:p>
          <a:p>
            <a:r>
              <a:rPr lang="cs-CZ" sz="1400" dirty="0"/>
              <a:t> </a:t>
            </a:r>
          </a:p>
          <a:p>
            <a:pPr lvl="0"/>
            <a:r>
              <a:rPr lang="cs-CZ" sz="1400" dirty="0"/>
              <a:t>Slova citově zabarvená- psisko, chrnět, chrápat, žrát, </a:t>
            </a:r>
            <a:r>
              <a:rPr lang="cs-CZ" sz="1400" dirty="0" err="1"/>
              <a:t>lemtat</a:t>
            </a:r>
            <a:r>
              <a:rPr lang="cs-CZ" sz="1400" dirty="0"/>
              <a:t>, chlapisko, barák</a:t>
            </a:r>
          </a:p>
          <a:p>
            <a:r>
              <a:rPr lang="cs-CZ" sz="1400" dirty="0"/>
              <a:t>V záporném smyslu, hanlivá, zveličující, vulgární,…</a:t>
            </a:r>
          </a:p>
          <a:p>
            <a:r>
              <a:rPr lang="cs-CZ" sz="1400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196752"/>
            <a:ext cx="835292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1400" b="1" u="sng" dirty="0"/>
              <a:t>Rozdíly ve slohovém zabarvení </a:t>
            </a:r>
            <a:r>
              <a:rPr lang="cs-CZ" sz="1400" b="1" dirty="0"/>
              <a:t>(ve stylovém zabarvení)</a:t>
            </a:r>
            <a:endParaRPr lang="cs-CZ" sz="1400" dirty="0"/>
          </a:p>
          <a:p>
            <a:r>
              <a:rPr lang="cs-CZ" sz="1400" dirty="0"/>
              <a:t>Slova stylově nezabarvená:	</a:t>
            </a:r>
          </a:p>
          <a:p>
            <a:r>
              <a:rPr lang="cs-CZ" sz="1400" dirty="0"/>
              <a:t> </a:t>
            </a:r>
          </a:p>
          <a:p>
            <a:r>
              <a:rPr lang="cs-CZ" sz="1400" dirty="0"/>
              <a:t>	Štěstí, tvář, krabice, velice, ptát se, podvádět, láhev, směna, učit se, žákovská knížka, matematika,…</a:t>
            </a:r>
          </a:p>
          <a:p>
            <a:r>
              <a:rPr lang="cs-CZ" sz="1400" dirty="0"/>
              <a:t> </a:t>
            </a:r>
          </a:p>
          <a:p>
            <a:r>
              <a:rPr lang="cs-CZ" sz="1400" dirty="0"/>
              <a:t>Slova knižní:			štěstěna, líce, tázat se,…</a:t>
            </a:r>
          </a:p>
          <a:p>
            <a:r>
              <a:rPr lang="cs-CZ" sz="1400" dirty="0"/>
              <a:t>Slova básnická:			luna, vesna</a:t>
            </a:r>
          </a:p>
          <a:p>
            <a:r>
              <a:rPr lang="cs-CZ" sz="1400" dirty="0"/>
              <a:t>Slova hovorová:		škatule, moc, koukat se</a:t>
            </a:r>
          </a:p>
          <a:p>
            <a:r>
              <a:rPr lang="cs-CZ" sz="1400" dirty="0"/>
              <a:t>Slova obecná:			švindlovat, flaška, šichta</a:t>
            </a:r>
          </a:p>
          <a:p>
            <a:r>
              <a:rPr lang="cs-CZ" sz="1400" dirty="0"/>
              <a:t>Slova slangová:			šprtat, </a:t>
            </a:r>
            <a:r>
              <a:rPr lang="cs-CZ" sz="1400" dirty="0" err="1"/>
              <a:t>žákajda</a:t>
            </a:r>
            <a:r>
              <a:rPr lang="cs-CZ" sz="1400" dirty="0"/>
              <a:t>, matika</a:t>
            </a:r>
          </a:p>
          <a:p>
            <a:r>
              <a:rPr lang="cs-CZ" sz="1400" dirty="0"/>
              <a:t>Slova nářeční:			</a:t>
            </a:r>
            <a:r>
              <a:rPr lang="cs-CZ" sz="1400" dirty="0" err="1"/>
              <a:t>šuhaj</a:t>
            </a:r>
            <a:r>
              <a:rPr lang="cs-CZ" sz="1400" dirty="0"/>
              <a:t>, zemáky (kobzole)</a:t>
            </a:r>
          </a:p>
          <a:p>
            <a:r>
              <a:rPr lang="cs-CZ" sz="1400" dirty="0"/>
              <a:t>Slova odborná:			hmotnost, čerpadlo</a:t>
            </a:r>
          </a:p>
          <a:p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089851"/>
            <a:ext cx="835292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u="sng" dirty="0"/>
              <a:t>ANTONYMA	</a:t>
            </a:r>
            <a:r>
              <a:rPr lang="cs-CZ" sz="1400" b="1" dirty="0"/>
              <a:t>	= opozita</a:t>
            </a:r>
          </a:p>
          <a:p>
            <a:r>
              <a:rPr lang="cs-CZ" sz="1400" b="1" dirty="0"/>
              <a:t>ANTONYMUM		- slova protikladná</a:t>
            </a:r>
          </a:p>
          <a:p>
            <a:r>
              <a:rPr lang="cs-CZ" sz="1400" dirty="0"/>
              <a:t>			- slova opačného významu</a:t>
            </a:r>
          </a:p>
          <a:p>
            <a:r>
              <a:rPr lang="cs-CZ" sz="1400" dirty="0"/>
              <a:t> </a:t>
            </a:r>
          </a:p>
          <a:p>
            <a:r>
              <a:rPr lang="cs-CZ" sz="1400" dirty="0"/>
              <a:t>Světlo- tma; malý- velký; pospíchat- loudat se; den- noc; začátek- konec</a:t>
            </a:r>
          </a:p>
          <a:p>
            <a:r>
              <a:rPr lang="cs-CZ" sz="1400" dirty="0"/>
              <a:t> </a:t>
            </a:r>
          </a:p>
          <a:p>
            <a:r>
              <a:rPr lang="cs-CZ" sz="1400" u="sng" dirty="0"/>
              <a:t>Záporka (záporná předpona):</a:t>
            </a:r>
            <a:r>
              <a:rPr lang="cs-CZ" sz="1400" dirty="0"/>
              <a:t>		</a:t>
            </a:r>
            <a:r>
              <a:rPr lang="cs-CZ" sz="1400" b="1" dirty="0"/>
              <a:t>NE- </a:t>
            </a:r>
            <a:r>
              <a:rPr lang="cs-CZ" sz="1400" dirty="0"/>
              <a:t>nevodič, nevratné obaly</a:t>
            </a:r>
          </a:p>
          <a:p>
            <a:r>
              <a:rPr lang="cs-CZ" sz="1400" dirty="0"/>
              <a:t>					</a:t>
            </a:r>
            <a:r>
              <a:rPr lang="cs-CZ" sz="1400" b="1" dirty="0"/>
              <a:t>BEZ- </a:t>
            </a:r>
            <a:r>
              <a:rPr lang="cs-CZ" sz="1400" dirty="0"/>
              <a:t>beztížný stav, bezmotorový,…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16632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3223642" y="1431044"/>
            <a:ext cx="640084" cy="371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 ČEM SE MOHOU SYNONYMA V SYNON. ŘADĚ LIŠIT?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Ve významu- není totožný (nelze je libovolně zaměňovat)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avá složená závorka 10"/>
          <p:cNvSpPr/>
          <p:nvPr/>
        </p:nvSpPr>
        <p:spPr>
          <a:xfrm>
            <a:off x="1981200" y="5857875"/>
            <a:ext cx="190500" cy="28575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3403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0695" y="1038672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340768"/>
            <a:ext cx="8136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 </a:t>
            </a:r>
          </a:p>
          <a:p>
            <a:r>
              <a:rPr lang="cs-CZ" sz="1400" dirty="0"/>
              <a:t>		Nový kabát</a:t>
            </a:r>
          </a:p>
          <a:p>
            <a:r>
              <a:rPr lang="cs-CZ" sz="1400" dirty="0"/>
              <a:t>STARÝ		mladý muž (člověk)</a:t>
            </a:r>
          </a:p>
          <a:p>
            <a:r>
              <a:rPr lang="cs-CZ" sz="1400" dirty="0"/>
              <a:t>		Nemladý- využívá se jako </a:t>
            </a:r>
            <a:r>
              <a:rPr lang="cs-CZ" sz="1400" b="1" dirty="0"/>
              <a:t>eufemismus</a:t>
            </a:r>
          </a:p>
          <a:p>
            <a:r>
              <a:rPr lang="cs-CZ" sz="1400" dirty="0"/>
              <a:t> </a:t>
            </a:r>
          </a:p>
          <a:p>
            <a:r>
              <a:rPr lang="cs-CZ" sz="1400" u="sng" dirty="0"/>
              <a:t>Antonyma nemají</a:t>
            </a:r>
            <a:endParaRPr lang="cs-CZ" sz="1400" dirty="0"/>
          </a:p>
          <a:p>
            <a:r>
              <a:rPr lang="cs-CZ" sz="1400" dirty="0"/>
              <a:t>Termíny:		ampérmetr, věta, žárovka,…</a:t>
            </a:r>
          </a:p>
          <a:p>
            <a:r>
              <a:rPr lang="cs-CZ" sz="1400" dirty="0"/>
              <a:t>Běžná slova:		pes, židle, strom,…</a:t>
            </a:r>
          </a:p>
          <a:p>
            <a:endParaRPr lang="cs-CZ" sz="1400" dirty="0"/>
          </a:p>
        </p:txBody>
      </p:sp>
      <p:cxnSp>
        <p:nvCxnSpPr>
          <p:cNvPr id="12" name="Přímá spojnice se šipkou 11"/>
          <p:cNvCxnSpPr/>
          <p:nvPr/>
        </p:nvCxnSpPr>
        <p:spPr>
          <a:xfrm flipV="1">
            <a:off x="1259632" y="1700808"/>
            <a:ext cx="115212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1259632" y="1916832"/>
            <a:ext cx="122413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259632" y="1916832"/>
            <a:ext cx="122413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77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16632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3223642" y="1431044"/>
            <a:ext cx="640084" cy="371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 ČEM SE MOHOU SYNONYMA V SYNON. ŘADĚ LIŠIT?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Ve významu- není totožný (nelze je libovolně zaměňovat)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avá složená závorka 10"/>
          <p:cNvSpPr/>
          <p:nvPr/>
        </p:nvSpPr>
        <p:spPr>
          <a:xfrm>
            <a:off x="1981200" y="5857875"/>
            <a:ext cx="190500" cy="28575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3403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0695" y="1038672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dirty="0" smtClean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15616" y="1268760"/>
            <a:ext cx="32255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12" name="Šipka doprava 11"/>
          <p:cNvSpPr/>
          <p:nvPr/>
        </p:nvSpPr>
        <p:spPr>
          <a:xfrm>
            <a:off x="1115616" y="2204864"/>
            <a:ext cx="242806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881986" y="2101566"/>
            <a:ext cx="413241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Ivo Martinec, Jana Marie </a:t>
            </a:r>
            <a:r>
              <a:rPr lang="cs-CZ" sz="1400" b="1" dirty="0" err="1" smtClean="0"/>
              <a:t>Tušková</a:t>
            </a:r>
            <a:r>
              <a:rPr lang="cs-CZ" sz="1400" b="1" dirty="0" smtClean="0"/>
              <a:t>, Ludmila Zimová</a:t>
            </a:r>
          </a:p>
          <a:p>
            <a:r>
              <a:rPr lang="cs-CZ" sz="1400" b="1" dirty="0"/>
              <a:t>Mluvnice  - učebnice českého jazyka pro střední školy</a:t>
            </a:r>
          </a:p>
          <a:p>
            <a:r>
              <a:rPr lang="cs-CZ" sz="1400" b="1" dirty="0" smtClean="0"/>
              <a:t>Nakladatelství Fraus , Plzeň ,2009</a:t>
            </a:r>
            <a:endParaRPr lang="cs-CZ" sz="1400" b="1" dirty="0"/>
          </a:p>
          <a:p>
            <a:r>
              <a:rPr lang="cs-CZ" sz="1400" b="1" smtClean="0"/>
              <a:t>ISBN   978- 80- 7238- 779- 3</a:t>
            </a:r>
            <a:endParaRPr lang="cs-CZ" sz="1400" b="1" dirty="0" smtClean="0"/>
          </a:p>
          <a:p>
            <a:endParaRPr lang="cs-CZ" sz="1400" b="1" dirty="0"/>
          </a:p>
          <a:p>
            <a:r>
              <a:rPr lang="cs-CZ" sz="1400" b="1" dirty="0" smtClean="0"/>
              <a:t>vlastní zdroje </a:t>
            </a:r>
            <a:endParaRPr lang="cs-CZ" sz="1400" b="1" dirty="0"/>
          </a:p>
        </p:txBody>
      </p:sp>
      <p:sp>
        <p:nvSpPr>
          <p:cNvPr id="14" name="Šipka doprava 13"/>
          <p:cNvSpPr/>
          <p:nvPr/>
        </p:nvSpPr>
        <p:spPr>
          <a:xfrm>
            <a:off x="1115616" y="3140968"/>
            <a:ext cx="230425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7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3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552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1587</TotalTime>
  <Words>288</Words>
  <Application>Microsoft Office PowerPoint</Application>
  <PresentationFormat>Předvádění na obrazovce (4:3)</PresentationFormat>
  <Paragraphs>270</Paragraphs>
  <Slides>19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106</cp:revision>
  <cp:lastPrinted>2013-12-04T14:14:14Z</cp:lastPrinted>
  <dcterms:created xsi:type="dcterms:W3CDTF">2010-11-01T23:40:31Z</dcterms:created>
  <dcterms:modified xsi:type="dcterms:W3CDTF">2013-12-10T11:01:57Z</dcterms:modified>
</cp:coreProperties>
</file>