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60" r:id="rId3"/>
    <p:sldId id="261" r:id="rId4"/>
    <p:sldId id="274" r:id="rId5"/>
    <p:sldId id="272" r:id="rId6"/>
    <p:sldId id="266" r:id="rId7"/>
    <p:sldId id="257" r:id="rId8"/>
  </p:sldIdLst>
  <p:sldSz cx="9144000" cy="6858000" type="screen4x3"/>
  <p:notesSz cx="6811963" cy="994568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92" autoAdjust="0"/>
    <p:restoredTop sz="94522" autoAdjust="0"/>
  </p:normalViewPr>
  <p:slideViewPr>
    <p:cSldViewPr>
      <p:cViewPr>
        <p:scale>
          <a:sx n="119" d="100"/>
          <a:sy n="119" d="100"/>
        </p:scale>
        <p:origin x="-1308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51851" cy="4972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58536" y="0"/>
            <a:ext cx="2951851" cy="4972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10. 12. 2013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20750" y="746125"/>
            <a:ext cx="4970463" cy="372903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1197" y="4724202"/>
            <a:ext cx="5449570" cy="447556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46678"/>
            <a:ext cx="2951851" cy="4972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58536" y="9446678"/>
            <a:ext cx="2951851" cy="4972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Klllllll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693337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Iba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724922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Iba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724922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51683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10. 12. 2013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10. 12. 2013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10. 12. 2013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10. 12. 2013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10. 12. 2013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10. 12. 2013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10. 12. 2013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10. 12. 2013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10. 12. 2013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10. 12. 2013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10. 12. 2013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10. 12. 2013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29792035"/>
              </p:ext>
            </p:extLst>
          </p:nvPr>
        </p:nvGraphicFramePr>
        <p:xfrm>
          <a:off x="750310" y="2060848"/>
          <a:ext cx="7926145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093498"/>
                <a:gridCol w="5832647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EU peníze středním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</a:rPr>
                        <a:t>školám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ICT do života školy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CZ.1.07/1.5.00/34.0771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III/2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34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 – zvuková stránka jazyka 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Fonetika, fonologie, ortoepie, samohlásky, dvojhlásky, souhlásky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Český jazyk a literatura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PhDr. Jaroslav Svoboda 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 výklad, 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PC, dataprojektor 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V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ýklad 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pomocí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ročník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maturitního 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studia, 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Mechanik seřizovač, Stavebnictví, Podnikání </a:t>
                      </a:r>
                      <a:endParaRPr lang="cs-CZ" sz="1200" kern="120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</a:t>
                      </a:r>
                      <a:r>
                        <a:rPr lang="cs-CZ" sz="1200" b="1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snímek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60258"/>
            <a:ext cx="7560840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800" b="1" dirty="0" smtClean="0"/>
              <a:t>Zvuková stránka jazyka</a:t>
            </a:r>
            <a:endParaRPr lang="cs-CZ" sz="28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VY_32_INOVACE_34_683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Zástupný symbol pro obsah 2"/>
          <p:cNvSpPr txBox="1">
            <a:spLocks/>
          </p:cNvSpPr>
          <p:nvPr/>
        </p:nvSpPr>
        <p:spPr>
          <a:xfrm>
            <a:off x="457200" y="1960240"/>
            <a:ext cx="8229600" cy="24768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987824" y="1541382"/>
            <a:ext cx="18473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763688" y="1340768"/>
            <a:ext cx="5976664" cy="66227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ZVUKOVÁ STRÁNKA  JAZYKA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863588" y="2321781"/>
            <a:ext cx="7776864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                                             Nauka o zvukové stránce</a:t>
            </a:r>
            <a:r>
              <a:rPr lang="cs-CZ" dirty="0" smtClean="0"/>
              <a:t> </a:t>
            </a:r>
            <a:r>
              <a:rPr lang="cs-CZ" sz="1400" dirty="0" smtClean="0"/>
              <a:t>jazyka – </a:t>
            </a:r>
            <a:r>
              <a:rPr lang="cs-CZ" sz="1400" b="1" u="sng" dirty="0" smtClean="0"/>
              <a:t>hláskosloví </a:t>
            </a:r>
            <a:endParaRPr lang="cs-CZ" sz="1400" b="1" u="sng" dirty="0"/>
          </a:p>
          <a:p>
            <a:r>
              <a:rPr lang="cs-CZ" sz="1400" dirty="0" smtClean="0"/>
              <a:t>Má tyto </a:t>
            </a:r>
            <a:r>
              <a:rPr lang="cs-CZ" sz="1400" b="1" u="sng" dirty="0" smtClean="0"/>
              <a:t>dílčí </a:t>
            </a:r>
            <a:r>
              <a:rPr lang="cs-CZ" sz="1400" b="1" u="sng" dirty="0" err="1" smtClean="0"/>
              <a:t>dicipliny</a:t>
            </a:r>
            <a:r>
              <a:rPr lang="cs-CZ" sz="1400" b="1" u="sng" dirty="0" smtClean="0"/>
              <a:t>:</a:t>
            </a:r>
          </a:p>
          <a:p>
            <a:pPr marL="342900" indent="-342900">
              <a:buAutoNum type="arabicPeriod"/>
            </a:pPr>
            <a:r>
              <a:rPr lang="cs-CZ" sz="1400" dirty="0" smtClean="0"/>
              <a:t>Zabývá se jednotkami řeči –</a:t>
            </a:r>
            <a:r>
              <a:rPr lang="cs-CZ" sz="1400" b="1" dirty="0" smtClean="0"/>
              <a:t>hláskami,</a:t>
            </a:r>
            <a:r>
              <a:rPr lang="cs-CZ" sz="1400" dirty="0" smtClean="0"/>
              <a:t>  </a:t>
            </a:r>
            <a:r>
              <a:rPr lang="cs-CZ" sz="1400" b="1" dirty="0" smtClean="0"/>
              <a:t>jejich tvořením </a:t>
            </a:r>
            <a:r>
              <a:rPr lang="cs-CZ" sz="1400" dirty="0" smtClean="0"/>
              <a:t>) hláska = foném – </a:t>
            </a:r>
            <a:r>
              <a:rPr lang="cs-CZ" sz="1400" b="1" dirty="0" smtClean="0"/>
              <a:t>FONETIKA</a:t>
            </a:r>
          </a:p>
          <a:p>
            <a:pPr marL="342900" indent="-342900">
              <a:buAutoNum type="arabicPeriod"/>
            </a:pPr>
            <a:r>
              <a:rPr lang="cs-CZ" sz="1400" b="1" dirty="0" smtClean="0"/>
              <a:t>funkcí hlásek  = fonémy </a:t>
            </a:r>
            <a:r>
              <a:rPr lang="cs-CZ" sz="1600" b="1" dirty="0" smtClean="0"/>
              <a:t>–</a:t>
            </a:r>
            <a:r>
              <a:rPr lang="cs-CZ" sz="1400" dirty="0" smtClean="0"/>
              <a:t>hlásky, které mají v jazyce schopnost vytvářet a odlišovat význam slov</a:t>
            </a:r>
            <a:endParaRPr lang="cs-CZ" sz="1400" u="sng" dirty="0" smtClean="0"/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např. b, p, v, l ,… b-</a:t>
            </a:r>
            <a:r>
              <a:rPr lang="cs-CZ" sz="1400" dirty="0" err="1" smtClean="0"/>
              <a:t>eru</a:t>
            </a:r>
            <a:r>
              <a:rPr lang="cs-CZ" sz="1400" dirty="0" smtClean="0"/>
              <a:t>, p-</a:t>
            </a:r>
            <a:r>
              <a:rPr lang="cs-CZ" sz="1400" dirty="0" err="1" smtClean="0"/>
              <a:t>eru</a:t>
            </a:r>
            <a:endParaRPr lang="cs-CZ" sz="1400" dirty="0" smtClean="0"/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                     p-es, l-es, v- es…                                          - </a:t>
            </a:r>
            <a:r>
              <a:rPr lang="cs-CZ" sz="1400" b="1" dirty="0" smtClean="0"/>
              <a:t>FONOLOGIE</a:t>
            </a:r>
          </a:p>
          <a:p>
            <a:pPr marL="342900" indent="-342900">
              <a:buAutoNum type="arabicPeriod" startAt="3"/>
            </a:pPr>
            <a:r>
              <a:rPr lang="cs-CZ" sz="1400" b="1" dirty="0" smtClean="0"/>
              <a:t>Pravidly spisovné výslovnosti                                                                             - ORTOEPIE</a:t>
            </a:r>
          </a:p>
          <a:p>
            <a:pPr marL="342900" indent="-342900">
              <a:buAutoNum type="arabicPeriod" startAt="3"/>
            </a:pPr>
            <a:endParaRPr lang="cs-CZ" sz="1400" b="1" dirty="0"/>
          </a:p>
          <a:p>
            <a:endParaRPr lang="cs-CZ" sz="1400" b="1" dirty="0" smtClean="0"/>
          </a:p>
          <a:p>
            <a:r>
              <a:rPr lang="cs-CZ" sz="1400" b="1" dirty="0" smtClean="0"/>
              <a:t>                                                                                                                  </a:t>
            </a:r>
          </a:p>
          <a:p>
            <a:r>
              <a:rPr lang="cs-CZ" sz="1400" b="1" dirty="0" smtClean="0"/>
              <a:t>Ú</a:t>
            </a:r>
            <a:r>
              <a:rPr lang="cs-CZ" sz="1400" dirty="0" smtClean="0"/>
              <a:t>činnost mluveného projevu závisí na využívání hlasu.</a:t>
            </a:r>
          </a:p>
          <a:p>
            <a:r>
              <a:rPr lang="cs-CZ" sz="1400" b="1" dirty="0" smtClean="0"/>
              <a:t>Základní složky hlasu :  a) dýchání  (respirace)</a:t>
            </a:r>
          </a:p>
          <a:p>
            <a:r>
              <a:rPr lang="cs-CZ" sz="1400" b="1" dirty="0"/>
              <a:t> </a:t>
            </a:r>
            <a:r>
              <a:rPr lang="cs-CZ" sz="1400" b="1" dirty="0" smtClean="0"/>
              <a:t>                                          b) tvorba hlasu (fonace)</a:t>
            </a:r>
          </a:p>
          <a:p>
            <a:r>
              <a:rPr lang="cs-CZ" sz="1400" b="1" dirty="0"/>
              <a:t> </a:t>
            </a:r>
            <a:r>
              <a:rPr lang="cs-CZ" sz="1400" b="1" dirty="0" smtClean="0"/>
              <a:t>                                          c) článkování (artikulace)</a:t>
            </a:r>
          </a:p>
          <a:p>
            <a:r>
              <a:rPr lang="cs-CZ" sz="1400" b="1" u="sng" dirty="0" smtClean="0"/>
              <a:t>Hlasovým orgánům je nutno věnovat potřebnou péči </a:t>
            </a:r>
            <a:r>
              <a:rPr lang="cs-CZ" sz="1400" b="1" dirty="0" smtClean="0"/>
              <a:t>.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1115616" y="4176893"/>
            <a:ext cx="2119525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Využívání  hlasu 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355976" y="16288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222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88224" y="4972050"/>
            <a:ext cx="18473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436096" y="2060848"/>
            <a:ext cx="20313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		</a:t>
            </a:r>
          </a:p>
        </p:txBody>
      </p:sp>
      <p:sp>
        <p:nvSpPr>
          <p:cNvPr id="5" name="Obdélník 4"/>
          <p:cNvSpPr/>
          <p:nvPr/>
        </p:nvSpPr>
        <p:spPr>
          <a:xfrm>
            <a:off x="467544" y="1412776"/>
            <a:ext cx="3672408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Soustava českých hlásek 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467544" y="1988840"/>
            <a:ext cx="1512168" cy="25667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samohlásky 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4139952" y="1986931"/>
            <a:ext cx="1512168" cy="25667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souhlásky</a:t>
            </a:r>
            <a:endParaRPr lang="cs-CZ" dirty="0"/>
          </a:p>
        </p:txBody>
      </p:sp>
      <p:cxnSp>
        <p:nvCxnSpPr>
          <p:cNvPr id="14" name="Přímá spojnice se šipkou 13"/>
          <p:cNvCxnSpPr>
            <a:stCxn id="5" idx="2"/>
          </p:cNvCxnSpPr>
          <p:nvPr/>
        </p:nvCxnSpPr>
        <p:spPr>
          <a:xfrm flipH="1">
            <a:off x="1691680" y="1700808"/>
            <a:ext cx="612068" cy="28612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>
            <a:stCxn id="5" idx="2"/>
          </p:cNvCxnSpPr>
          <p:nvPr/>
        </p:nvCxnSpPr>
        <p:spPr>
          <a:xfrm>
            <a:off x="2303748" y="1700808"/>
            <a:ext cx="2196244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314607" y="2278928"/>
            <a:ext cx="699987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Vokály = jsou tóny,</a:t>
            </a:r>
            <a:r>
              <a:rPr lang="cs-CZ" sz="1400" dirty="0"/>
              <a:t> můžeme je zpívat</a:t>
            </a:r>
          </a:p>
          <a:p>
            <a:r>
              <a:rPr lang="cs-CZ" sz="2000" b="1" dirty="0" smtClean="0"/>
              <a:t>a(á),e(é),i(í),o(ó),u(ú)</a:t>
            </a:r>
          </a:p>
          <a:p>
            <a:r>
              <a:rPr lang="cs-CZ" sz="1400" dirty="0" smtClean="0"/>
              <a:t> </a:t>
            </a:r>
            <a:endParaRPr lang="cs-CZ" sz="1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139952" y="2243605"/>
            <a:ext cx="3327469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konsonanty = šumy, nemůžeme je zpívat  </a:t>
            </a:r>
          </a:p>
          <a:p>
            <a:r>
              <a:rPr lang="cs-CZ" sz="1400" dirty="0" smtClean="0"/>
              <a:t>Při jejich vzniku se staví do cesty</a:t>
            </a:r>
          </a:p>
          <a:p>
            <a:r>
              <a:rPr lang="cs-CZ" sz="1400" dirty="0" smtClean="0"/>
              <a:t>výdechovému proudu překážky </a:t>
            </a:r>
            <a:endParaRPr lang="cs-CZ" sz="1400" dirty="0"/>
          </a:p>
          <a:p>
            <a:r>
              <a:rPr lang="cs-CZ" sz="1400" dirty="0" err="1" smtClean="0"/>
              <a:t>např.při</a:t>
            </a:r>
            <a:r>
              <a:rPr lang="cs-CZ" sz="1400" dirty="0" smtClean="0"/>
              <a:t> vyslovování </a:t>
            </a:r>
            <a:r>
              <a:rPr lang="cs-CZ" sz="2400" b="1" dirty="0" smtClean="0"/>
              <a:t>p, t, k,…</a:t>
            </a:r>
            <a:endParaRPr lang="cs-CZ" sz="2400" b="1" dirty="0"/>
          </a:p>
        </p:txBody>
      </p:sp>
      <p:sp>
        <p:nvSpPr>
          <p:cNvPr id="23" name="Obdélník 22"/>
          <p:cNvSpPr/>
          <p:nvPr/>
        </p:nvSpPr>
        <p:spPr>
          <a:xfrm>
            <a:off x="2051720" y="3429000"/>
            <a:ext cx="194421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dvojhlásky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1967789" y="3724402"/>
            <a:ext cx="2376264" cy="21544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diftongy     </a:t>
            </a:r>
          </a:p>
          <a:p>
            <a:r>
              <a:rPr lang="cs-CZ" sz="1400" dirty="0" smtClean="0"/>
              <a:t>Dvojhláska je spojení dvou samohlásek v jedné slabice. </a:t>
            </a:r>
            <a:endParaRPr lang="cs-CZ" sz="1400" dirty="0"/>
          </a:p>
          <a:p>
            <a:r>
              <a:rPr lang="cs-CZ" sz="1400" dirty="0" smtClean="0"/>
              <a:t>Čeština má jedinou domácí</a:t>
            </a:r>
          </a:p>
          <a:p>
            <a:r>
              <a:rPr lang="cs-CZ" sz="1400" dirty="0" smtClean="0"/>
              <a:t>dvojhlásku:   </a:t>
            </a:r>
            <a:r>
              <a:rPr lang="cs-CZ" sz="2400" b="1" dirty="0" smtClean="0"/>
              <a:t>ou</a:t>
            </a:r>
          </a:p>
          <a:p>
            <a:r>
              <a:rPr lang="cs-CZ" sz="1400" dirty="0" smtClean="0"/>
              <a:t>Dvojhlásky au, </a:t>
            </a:r>
            <a:r>
              <a:rPr lang="cs-CZ" sz="1400" dirty="0" err="1" smtClean="0"/>
              <a:t>eu</a:t>
            </a:r>
            <a:r>
              <a:rPr lang="cs-CZ" sz="1400" dirty="0" smtClean="0"/>
              <a:t>, </a:t>
            </a:r>
            <a:r>
              <a:rPr lang="cs-CZ" sz="1400" dirty="0" err="1" smtClean="0"/>
              <a:t>ie</a:t>
            </a:r>
            <a:r>
              <a:rPr lang="cs-CZ" sz="1400" dirty="0" smtClean="0"/>
              <a:t>- jsou typické pro slova cizí - autobus, euro, siesta,…</a:t>
            </a:r>
          </a:p>
          <a:p>
            <a:r>
              <a:rPr lang="cs-CZ" sz="1200" dirty="0" smtClean="0"/>
              <a:t>Au – pouze v domácím citoslovci. </a:t>
            </a:r>
          </a:p>
        </p:txBody>
      </p:sp>
      <p:cxnSp>
        <p:nvCxnSpPr>
          <p:cNvPr id="26" name="Přímá spojnice se šipkou 25"/>
          <p:cNvCxnSpPr/>
          <p:nvPr/>
        </p:nvCxnSpPr>
        <p:spPr>
          <a:xfrm>
            <a:off x="2304630" y="1666595"/>
            <a:ext cx="612068" cy="165618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830119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187624" y="1196752"/>
            <a:ext cx="18473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1200" dirty="0"/>
          </a:p>
        </p:txBody>
      </p:sp>
      <p:sp>
        <p:nvSpPr>
          <p:cNvPr id="6" name="Obdélník 5"/>
          <p:cNvSpPr/>
          <p:nvPr/>
        </p:nvSpPr>
        <p:spPr>
          <a:xfrm>
            <a:off x="1763688" y="1196752"/>
            <a:ext cx="4176464" cy="2973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Třídění českých samohlásek – vokálů 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58910" y="1851094"/>
            <a:ext cx="6497741" cy="54784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sz="1400" dirty="0" smtClean="0"/>
              <a:t>Systém českých samohlásek se dá graficky znázornit tzv. </a:t>
            </a:r>
            <a:r>
              <a:rPr lang="cs-CZ" sz="1400" b="1" u="sng" dirty="0" smtClean="0"/>
              <a:t>vokalickým trojúhelníkem. </a:t>
            </a:r>
          </a:p>
          <a:p>
            <a:r>
              <a:rPr lang="cs-CZ" sz="1400" b="1" dirty="0"/>
              <a:t> </a:t>
            </a:r>
            <a:r>
              <a:rPr lang="cs-CZ" sz="1400" b="1" dirty="0" smtClean="0"/>
              <a:t>   </a:t>
            </a:r>
            <a:r>
              <a:rPr lang="cs-CZ" sz="1400" b="1" u="sng" dirty="0" smtClean="0"/>
              <a:t> Podle polohy jazyka  </a:t>
            </a:r>
            <a:r>
              <a:rPr lang="cs-CZ" sz="1400" b="1" dirty="0" smtClean="0"/>
              <a:t> </a:t>
            </a:r>
          </a:p>
          <a:p>
            <a:r>
              <a:rPr lang="cs-CZ" sz="1400" b="1" dirty="0" smtClean="0"/>
              <a:t>                                        </a:t>
            </a:r>
            <a:endParaRPr lang="cs-CZ" sz="1400" b="1" u="sng" dirty="0" smtClean="0"/>
          </a:p>
          <a:p>
            <a:r>
              <a:rPr lang="cs-CZ" sz="1400" b="1" dirty="0" smtClean="0"/>
              <a:t>	 	přední                                střední                                 zadní </a:t>
            </a:r>
          </a:p>
          <a:p>
            <a:r>
              <a:rPr lang="cs-CZ" sz="1400" b="1" dirty="0" smtClean="0"/>
              <a:t>  vysoké         </a:t>
            </a:r>
            <a:r>
              <a:rPr lang="cs-CZ" sz="1400" b="1" dirty="0"/>
              <a:t> </a:t>
            </a:r>
            <a:r>
              <a:rPr lang="cs-CZ" sz="1400" b="1" dirty="0" smtClean="0"/>
              <a:t>    </a:t>
            </a:r>
            <a:r>
              <a:rPr lang="cs-CZ" sz="2400" b="1" dirty="0" smtClean="0"/>
              <a:t>i  		                                          u</a:t>
            </a:r>
            <a:endParaRPr lang="cs-CZ" sz="2400" b="1" dirty="0"/>
          </a:p>
          <a:p>
            <a:endParaRPr lang="cs-CZ" sz="1400" b="1" u="sng" dirty="0" smtClean="0"/>
          </a:p>
          <a:p>
            <a:endParaRPr lang="cs-CZ" sz="1400" b="1" u="sng" dirty="0"/>
          </a:p>
          <a:p>
            <a:r>
              <a:rPr lang="cs-CZ" sz="1400" b="1" dirty="0" smtClean="0"/>
              <a:t> středové                            	   </a:t>
            </a:r>
            <a:r>
              <a:rPr lang="cs-CZ" sz="2400" b="1" dirty="0" smtClean="0"/>
              <a:t> e    		               o</a:t>
            </a:r>
          </a:p>
          <a:p>
            <a:endParaRPr lang="cs-CZ" sz="1400" b="1" dirty="0" smtClean="0"/>
          </a:p>
          <a:p>
            <a:endParaRPr lang="cs-CZ" sz="1400" b="1" dirty="0" smtClean="0"/>
          </a:p>
          <a:p>
            <a:endParaRPr lang="cs-CZ" sz="1400" b="1" dirty="0" smtClean="0"/>
          </a:p>
          <a:p>
            <a:r>
              <a:rPr lang="cs-CZ" sz="1400" b="1" dirty="0" smtClean="0"/>
              <a:t>nízká</a:t>
            </a:r>
          </a:p>
          <a:p>
            <a:r>
              <a:rPr lang="cs-CZ" sz="1400" b="1" dirty="0" smtClean="0"/>
              <a:t> </a:t>
            </a:r>
            <a:endParaRPr lang="cs-CZ" sz="1400" b="1" u="sng" dirty="0"/>
          </a:p>
          <a:p>
            <a:r>
              <a:rPr lang="cs-CZ" sz="1400" b="1" dirty="0"/>
              <a:t>              </a:t>
            </a:r>
            <a:r>
              <a:rPr lang="cs-CZ" sz="3200" b="1" dirty="0"/>
              <a:t>?  </a:t>
            </a:r>
            <a:r>
              <a:rPr lang="cs-CZ" sz="1400" b="1" dirty="0"/>
              <a:t>a)</a:t>
            </a:r>
            <a:r>
              <a:rPr lang="cs-CZ" sz="3200" b="1" dirty="0"/>
              <a:t> </a:t>
            </a:r>
            <a:r>
              <a:rPr lang="cs-CZ" sz="1400" dirty="0"/>
              <a:t>Uveď  chybějící vokál a popiš ho. </a:t>
            </a:r>
          </a:p>
          <a:p>
            <a:r>
              <a:rPr lang="cs-CZ" sz="1400" b="1" dirty="0"/>
              <a:t>                        b</a:t>
            </a:r>
            <a:r>
              <a:rPr lang="cs-CZ" sz="1400" dirty="0"/>
              <a:t>)  Kam se ztratilo   y ?</a:t>
            </a:r>
          </a:p>
          <a:p>
            <a:r>
              <a:rPr lang="cs-CZ" sz="1400" b="1" dirty="0"/>
              <a:t>                        c)  Vysvětli rozdíly mezi grafémem a </a:t>
            </a:r>
            <a:r>
              <a:rPr lang="cs-CZ" sz="1400" b="1" dirty="0" smtClean="0"/>
              <a:t>fonémem. </a:t>
            </a:r>
            <a:endParaRPr lang="cs-CZ" sz="3200" b="1" dirty="0"/>
          </a:p>
          <a:p>
            <a:endParaRPr lang="cs-CZ" sz="1400" b="1" u="sng" dirty="0"/>
          </a:p>
          <a:p>
            <a:endParaRPr lang="cs-CZ" sz="1400" b="1" u="sng" dirty="0" smtClean="0"/>
          </a:p>
          <a:p>
            <a:endParaRPr lang="cs-CZ" sz="1400" b="1" u="sng" dirty="0"/>
          </a:p>
          <a:p>
            <a:endParaRPr lang="cs-CZ" sz="1400" b="1" u="sng" dirty="0" smtClean="0"/>
          </a:p>
          <a:p>
            <a:endParaRPr lang="cs-CZ" sz="1400" b="1" u="sng" dirty="0"/>
          </a:p>
          <a:p>
            <a:endParaRPr lang="cs-CZ" sz="1400" b="1" u="sng" dirty="0"/>
          </a:p>
        </p:txBody>
      </p:sp>
      <p:cxnSp>
        <p:nvCxnSpPr>
          <p:cNvPr id="25" name="Přímá spojnice se šipkou 24"/>
          <p:cNvCxnSpPr/>
          <p:nvPr/>
        </p:nvCxnSpPr>
        <p:spPr>
          <a:xfrm>
            <a:off x="1691680" y="2564904"/>
            <a:ext cx="0" cy="19442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ovéPole 25"/>
          <p:cNvSpPr txBox="1"/>
          <p:nvPr/>
        </p:nvSpPr>
        <p:spPr>
          <a:xfrm>
            <a:off x="758912" y="278092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31" name="Obdélník 30"/>
          <p:cNvSpPr/>
          <p:nvPr/>
        </p:nvSpPr>
        <p:spPr>
          <a:xfrm>
            <a:off x="1043608" y="2204864"/>
            <a:ext cx="2232248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Podle polohy </a:t>
            </a:r>
            <a:endParaRPr lang="cs-CZ" dirty="0"/>
          </a:p>
        </p:txBody>
      </p:sp>
      <p:sp>
        <p:nvSpPr>
          <p:cNvPr id="32" name="Rovnoramenný trojúhelník 31"/>
          <p:cNvSpPr/>
          <p:nvPr/>
        </p:nvSpPr>
        <p:spPr>
          <a:xfrm rot="10800000">
            <a:off x="2123728" y="2624156"/>
            <a:ext cx="4680520" cy="1998311"/>
          </a:xfrm>
          <a:prstGeom prst="triangle">
            <a:avLst/>
          </a:prstGeom>
          <a:solidFill>
            <a:schemeClr val="accent1">
              <a:alpha val="77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69127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7" name="TextovéPole 36"/>
          <p:cNvSpPr txBox="1"/>
          <p:nvPr/>
        </p:nvSpPr>
        <p:spPr>
          <a:xfrm>
            <a:off x="1259632" y="141277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1484784"/>
            <a:ext cx="1847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1400" b="1" u="sng" dirty="0"/>
          </a:p>
        </p:txBody>
      </p:sp>
      <p:sp>
        <p:nvSpPr>
          <p:cNvPr id="21" name="Obdélník 20"/>
          <p:cNvSpPr/>
          <p:nvPr/>
        </p:nvSpPr>
        <p:spPr>
          <a:xfrm>
            <a:off x="755576" y="1340768"/>
            <a:ext cx="2808312" cy="25667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Podle délky- kvantity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267744" y="1469105"/>
            <a:ext cx="457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3" name="Obdélník 22"/>
          <p:cNvSpPr/>
          <p:nvPr/>
        </p:nvSpPr>
        <p:spPr>
          <a:xfrm>
            <a:off x="802432" y="1815358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Vokály</a:t>
            </a:r>
          </a:p>
          <a:p>
            <a:pPr algn="ctr"/>
            <a:r>
              <a:rPr lang="cs-CZ" dirty="0" smtClean="0"/>
              <a:t>krátké</a:t>
            </a:r>
            <a:endParaRPr lang="cs-CZ" dirty="0"/>
          </a:p>
        </p:txBody>
      </p:sp>
      <p:sp>
        <p:nvSpPr>
          <p:cNvPr id="25" name="Obdélník 24"/>
          <p:cNvSpPr/>
          <p:nvPr/>
        </p:nvSpPr>
        <p:spPr>
          <a:xfrm>
            <a:off x="2627784" y="1838437"/>
            <a:ext cx="1728192" cy="87048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Vokály dlouhé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669887" y="2928497"/>
            <a:ext cx="8208912" cy="14157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a, e, i, o, u,          á, é, </a:t>
            </a:r>
            <a:r>
              <a:rPr lang="cs-CZ" sz="2400" b="1" dirty="0" err="1" smtClean="0"/>
              <a:t>í,ó,ú</a:t>
            </a:r>
            <a:r>
              <a:rPr lang="cs-CZ" sz="2400" b="1" dirty="0" smtClean="0"/>
              <a:t>,</a:t>
            </a:r>
          </a:p>
          <a:p>
            <a:r>
              <a:rPr lang="cs-CZ" sz="1400" dirty="0" smtClean="0"/>
              <a:t>Pomoci délky samohlásky se rozlišují mnohá slova podle významu</a:t>
            </a:r>
            <a:r>
              <a:rPr lang="cs-CZ" sz="2400" b="1" dirty="0" smtClean="0"/>
              <a:t> </a:t>
            </a:r>
            <a:r>
              <a:rPr lang="cs-CZ" sz="1400" dirty="0" smtClean="0"/>
              <a:t>: vál x val , láska x laská </a:t>
            </a:r>
          </a:p>
          <a:p>
            <a:endParaRPr lang="cs-CZ" sz="1400" dirty="0"/>
          </a:p>
          <a:p>
            <a:r>
              <a:rPr lang="cs-CZ" sz="2400" b="1" dirty="0" smtClean="0"/>
              <a:t>?</a:t>
            </a:r>
            <a:r>
              <a:rPr lang="cs-CZ" sz="1400" b="1" dirty="0" smtClean="0"/>
              <a:t> </a:t>
            </a:r>
            <a:r>
              <a:rPr lang="cs-CZ" sz="1400" dirty="0" smtClean="0"/>
              <a:t>  Jak se jinak někdy </a:t>
            </a:r>
            <a:r>
              <a:rPr lang="cs-CZ" sz="1400" dirty="0" err="1" smtClean="0"/>
              <a:t>yyjadřuje</a:t>
            </a:r>
            <a:r>
              <a:rPr lang="cs-CZ" sz="1400" dirty="0" smtClean="0"/>
              <a:t> v písmu  délka </a:t>
            </a:r>
            <a:r>
              <a:rPr lang="cs-CZ" sz="1400" b="1" dirty="0" smtClean="0"/>
              <a:t>vokálu  u </a:t>
            </a:r>
            <a:r>
              <a:rPr lang="cs-CZ" sz="1400" dirty="0"/>
              <a:t>?</a:t>
            </a:r>
            <a:r>
              <a:rPr lang="cs-CZ" sz="1400" dirty="0" smtClean="0"/>
              <a:t> </a:t>
            </a:r>
            <a:endParaRPr lang="cs-CZ" sz="1400" dirty="0"/>
          </a:p>
        </p:txBody>
      </p:sp>
      <p:cxnSp>
        <p:nvCxnSpPr>
          <p:cNvPr id="30" name="Přímá spojnice se šipkou 29"/>
          <p:cNvCxnSpPr>
            <a:stCxn id="21" idx="2"/>
          </p:cNvCxnSpPr>
          <p:nvPr/>
        </p:nvCxnSpPr>
        <p:spPr>
          <a:xfrm flipH="1">
            <a:off x="1547664" y="1597442"/>
            <a:ext cx="612068" cy="18466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se šipkou 32"/>
          <p:cNvCxnSpPr>
            <a:stCxn id="21" idx="2"/>
          </p:cNvCxnSpPr>
          <p:nvPr/>
        </p:nvCxnSpPr>
        <p:spPr>
          <a:xfrm>
            <a:off x="2159732" y="1597442"/>
            <a:ext cx="1044116" cy="2179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Obdélník 33"/>
          <p:cNvSpPr/>
          <p:nvPr/>
        </p:nvSpPr>
        <p:spPr>
          <a:xfrm>
            <a:off x="755643" y="4653136"/>
            <a:ext cx="2880320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Podle postavení rtů </a:t>
            </a:r>
            <a:endParaRPr lang="cs-CZ" dirty="0"/>
          </a:p>
        </p:txBody>
      </p:sp>
      <p:sp>
        <p:nvSpPr>
          <p:cNvPr id="35" name="Obdélník 34"/>
          <p:cNvSpPr/>
          <p:nvPr/>
        </p:nvSpPr>
        <p:spPr>
          <a:xfrm>
            <a:off x="3203848" y="5877272"/>
            <a:ext cx="360040" cy="72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8" name="Přímá spojnice se šipkou 37"/>
          <p:cNvCxnSpPr>
            <a:stCxn id="34" idx="3"/>
          </p:cNvCxnSpPr>
          <p:nvPr/>
        </p:nvCxnSpPr>
        <p:spPr>
          <a:xfrm flipV="1">
            <a:off x="3635963" y="4509120"/>
            <a:ext cx="1224136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se šipkou 39"/>
          <p:cNvCxnSpPr>
            <a:stCxn id="34" idx="3"/>
          </p:cNvCxnSpPr>
          <p:nvPr/>
        </p:nvCxnSpPr>
        <p:spPr>
          <a:xfrm>
            <a:off x="3635963" y="4797152"/>
            <a:ext cx="1080053" cy="7920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Obdélník 41"/>
          <p:cNvSpPr/>
          <p:nvPr/>
        </p:nvSpPr>
        <p:spPr>
          <a:xfrm>
            <a:off x="4860099" y="4344269"/>
            <a:ext cx="2088165" cy="16485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zaokrouhlené</a:t>
            </a:r>
            <a:endParaRPr lang="cs-CZ" dirty="0"/>
          </a:p>
        </p:txBody>
      </p:sp>
      <p:sp>
        <p:nvSpPr>
          <p:cNvPr id="45" name="Obdélník 44"/>
          <p:cNvSpPr/>
          <p:nvPr/>
        </p:nvSpPr>
        <p:spPr>
          <a:xfrm>
            <a:off x="4716016" y="5445224"/>
            <a:ext cx="2101913" cy="1440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 nezaokrouhlené </a:t>
            </a:r>
            <a:endParaRPr lang="cs-CZ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5364088" y="4725144"/>
            <a:ext cx="85311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o </a:t>
            </a:r>
            <a:r>
              <a:rPr lang="cs-CZ" dirty="0" smtClean="0"/>
              <a:t> a  </a:t>
            </a:r>
            <a:r>
              <a:rPr lang="cs-CZ" sz="2400" b="1" dirty="0" smtClean="0"/>
              <a:t>u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42291348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1691680" y="1484784"/>
            <a:ext cx="4896544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Třídění českých souhlásek - konsonantů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2204864"/>
            <a:ext cx="8208912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České souhlásky třídíme podle několikerých hledisek ( podle místa artikulace, podle způsobů artikulace, podle znělosti.</a:t>
            </a:r>
          </a:p>
          <a:p>
            <a:endParaRPr lang="cs-CZ" sz="1400" dirty="0"/>
          </a:p>
          <a:p>
            <a:endParaRPr lang="cs-CZ" sz="1400" dirty="0" smtClean="0"/>
          </a:p>
          <a:p>
            <a:endParaRPr lang="cs-CZ" sz="1400" dirty="0"/>
          </a:p>
          <a:p>
            <a:r>
              <a:rPr lang="cs-CZ" sz="1400" dirty="0" smtClean="0"/>
              <a:t>Protiklad </a:t>
            </a:r>
            <a:r>
              <a:rPr lang="cs-CZ" sz="1400" b="1" dirty="0" smtClean="0"/>
              <a:t>znělost x neznělost  </a:t>
            </a:r>
            <a:r>
              <a:rPr lang="cs-CZ" sz="1400" dirty="0" smtClean="0"/>
              <a:t>je pro české hlásky typický. </a:t>
            </a:r>
          </a:p>
          <a:p>
            <a:r>
              <a:rPr lang="cs-CZ" sz="1400" dirty="0" smtClean="0"/>
              <a:t>Při artikulaci  znělých souhlásek se hlasivky chvějí- kmitají ( můžeme se o tom přesvědčit , sáhneme-li si při jejich vyslovování na hrdlo). Při artikulaci neznělých nekmitají, zůstávají v klidu.</a:t>
            </a:r>
            <a:endParaRPr lang="cs-CZ" sz="1400" dirty="0"/>
          </a:p>
          <a:p>
            <a:r>
              <a:rPr lang="cs-CZ" sz="1400" dirty="0" smtClean="0"/>
              <a:t>Podle znělosti dělíme souhlásky na </a:t>
            </a:r>
            <a:r>
              <a:rPr lang="cs-CZ" sz="1400" b="1" dirty="0" smtClean="0"/>
              <a:t>znělé a neznělé</a:t>
            </a:r>
            <a:r>
              <a:rPr lang="cs-CZ" sz="1400" dirty="0" smtClean="0"/>
              <a:t>. Většinou tvoří spolu  dvojici - pár = </a:t>
            </a:r>
            <a:r>
              <a:rPr lang="cs-CZ" sz="1400" b="1" u="sng" dirty="0" smtClean="0"/>
              <a:t>párové.</a:t>
            </a:r>
            <a:r>
              <a:rPr lang="cs-CZ" sz="1400" b="1" dirty="0" smtClean="0"/>
              <a:t> Jedna z nich je znělá a druhá je neznělá.  </a:t>
            </a:r>
          </a:p>
          <a:p>
            <a:r>
              <a:rPr lang="cs-CZ" sz="1400" b="1" dirty="0" smtClean="0"/>
              <a:t>                                    </a:t>
            </a:r>
            <a:endParaRPr lang="cs-CZ" sz="1400" b="1" dirty="0"/>
          </a:p>
          <a:p>
            <a:r>
              <a:rPr lang="cs-CZ" sz="1400" b="1" dirty="0" smtClean="0"/>
              <a:t>Znělá    :     </a:t>
            </a:r>
            <a:r>
              <a:rPr lang="cs-CZ" sz="2000" b="1" dirty="0" smtClean="0"/>
              <a:t>B     V     D    Ď    Z     Ž    G     H           N   Ň   R   M   J           ráz</a:t>
            </a:r>
          </a:p>
          <a:p>
            <a:r>
              <a:rPr lang="cs-CZ" sz="1400" b="1" dirty="0" smtClean="0"/>
              <a:t>                     </a:t>
            </a:r>
          </a:p>
          <a:p>
            <a:r>
              <a:rPr lang="cs-CZ" sz="1400" b="1" dirty="0" smtClean="0"/>
              <a:t>Neznělá:    </a:t>
            </a:r>
            <a:r>
              <a:rPr lang="cs-CZ" sz="2000" b="1" dirty="0" smtClean="0"/>
              <a:t>P     F      T     Ť    S     Š     K    CH</a:t>
            </a:r>
          </a:p>
          <a:p>
            <a:endParaRPr lang="cs-CZ" sz="1400" dirty="0" smtClean="0"/>
          </a:p>
          <a:p>
            <a:r>
              <a:rPr lang="cs-CZ" sz="2400" b="1" dirty="0" smtClean="0"/>
              <a:t>?</a:t>
            </a:r>
            <a:r>
              <a:rPr lang="cs-CZ" sz="1400" b="1" dirty="0" smtClean="0"/>
              <a:t>  Uveďte hlásky, které chybí v přehledu? Vyslovte : kouř, dřevo, keř, řepa, léčba</a:t>
            </a:r>
            <a:r>
              <a:rPr lang="cs-CZ" sz="1400" b="1" smtClean="0"/>
              <a:t>, výseč.</a:t>
            </a:r>
            <a:endParaRPr lang="cs-CZ" sz="1400" b="1" dirty="0" smtClean="0"/>
          </a:p>
          <a:p>
            <a:endParaRPr lang="cs-CZ" sz="1400" dirty="0" smtClean="0"/>
          </a:p>
        </p:txBody>
      </p:sp>
      <p:sp>
        <p:nvSpPr>
          <p:cNvPr id="6" name="Obdélník 5"/>
          <p:cNvSpPr/>
          <p:nvPr/>
        </p:nvSpPr>
        <p:spPr>
          <a:xfrm>
            <a:off x="827584" y="2780928"/>
            <a:ext cx="288032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podle znělosti 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1979712" y="4437112"/>
            <a:ext cx="1728192" cy="1440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Párové 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5796136" y="4509120"/>
            <a:ext cx="1872208" cy="1440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Nepárové </a:t>
            </a:r>
            <a:endParaRPr lang="cs-CZ" dirty="0"/>
          </a:p>
        </p:txBody>
      </p:sp>
      <p:sp>
        <p:nvSpPr>
          <p:cNvPr id="20" name="Šipka dolů 19"/>
          <p:cNvSpPr/>
          <p:nvPr/>
        </p:nvSpPr>
        <p:spPr>
          <a:xfrm>
            <a:off x="4860032" y="4581128"/>
            <a:ext cx="288032" cy="864096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9953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683568" y="1268760"/>
            <a:ext cx="8136904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3053593" y="1700808"/>
            <a:ext cx="3036813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Použité zdroje 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1331640" y="2636912"/>
            <a:ext cx="216024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Vlastní 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4511689" y="2564904"/>
            <a:ext cx="4320480" cy="31683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Mluvnice  -   učebnice českého jazyka</a:t>
            </a:r>
          </a:p>
          <a:p>
            <a:pPr algn="ctr"/>
            <a:r>
              <a:rPr lang="cs-CZ" dirty="0" smtClean="0"/>
              <a:t>	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860032" y="3068960"/>
            <a:ext cx="35283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cxnSp>
        <p:nvCxnSpPr>
          <p:cNvPr id="14" name="Přímá spojnice se šipkou 13"/>
          <p:cNvCxnSpPr/>
          <p:nvPr/>
        </p:nvCxnSpPr>
        <p:spPr>
          <a:xfrm flipH="1">
            <a:off x="3053593" y="2132856"/>
            <a:ext cx="1302383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>
            <a:off x="4355976" y="2132856"/>
            <a:ext cx="1440160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ovéPole 2"/>
          <p:cNvSpPr txBox="1"/>
          <p:nvPr/>
        </p:nvSpPr>
        <p:spPr>
          <a:xfrm>
            <a:off x="5004048" y="2924944"/>
            <a:ext cx="341016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Ivo Martinec, Jana Marie </a:t>
            </a:r>
            <a:r>
              <a:rPr lang="cs-CZ" dirty="0" err="1" smtClean="0"/>
              <a:t>Tušková</a:t>
            </a:r>
            <a:r>
              <a:rPr lang="cs-CZ" dirty="0" smtClean="0"/>
              <a:t>, </a:t>
            </a:r>
          </a:p>
          <a:p>
            <a:r>
              <a:rPr lang="cs-CZ" dirty="0" smtClean="0"/>
              <a:t>Ludmila Zimová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388424" y="4149080"/>
            <a:ext cx="457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8532440" y="407707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021875" y="4190398"/>
            <a:ext cx="324691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                  pro střední  školy</a:t>
            </a:r>
          </a:p>
          <a:p>
            <a:r>
              <a:rPr lang="cs-CZ" dirty="0" smtClean="0"/>
              <a:t>Nakladatelství Fraus, Plzeň 2009,</a:t>
            </a:r>
          </a:p>
          <a:p>
            <a:r>
              <a:rPr lang="cs-CZ" dirty="0" smtClean="0"/>
              <a:t>ISBN 978- 80-7238 -779-3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1647</TotalTime>
  <Words>634</Words>
  <Application>Microsoft Office PowerPoint</Application>
  <PresentationFormat>Předvádění na obrazovce (4:3)</PresentationFormat>
  <Paragraphs>182</Paragraphs>
  <Slides>7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Karel Filas, Ing.</cp:lastModifiedBy>
  <cp:revision>113</cp:revision>
  <cp:lastPrinted>2013-12-04T14:44:44Z</cp:lastPrinted>
  <dcterms:created xsi:type="dcterms:W3CDTF">2010-11-01T23:40:31Z</dcterms:created>
  <dcterms:modified xsi:type="dcterms:W3CDTF">2013-12-10T11:11:38Z</dcterms:modified>
</cp:coreProperties>
</file>