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57" r:id="rId2"/>
    <p:sldId id="258" r:id="rId3"/>
    <p:sldId id="256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5ACF594-D520-44C8-83E7-D3BE303F9A5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1DAB5BF-D490-4F26-8C16-A0F1F8E6F9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ACF594-D520-44C8-83E7-D3BE303F9A5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DAB5BF-D490-4F26-8C16-A0F1F8E6F91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ACF594-D520-44C8-83E7-D3BE303F9A5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DAB5BF-D490-4F26-8C16-A0F1F8E6F91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ACF594-D520-44C8-83E7-D3BE303F9A5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DAB5BF-D490-4F26-8C16-A0F1F8E6F91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ACF594-D520-44C8-83E7-D3BE303F9A5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DAB5BF-D490-4F26-8C16-A0F1F8E6F91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ACF594-D520-44C8-83E7-D3BE303F9A5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DAB5BF-D490-4F26-8C16-A0F1F8E6F91F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ACF594-D520-44C8-83E7-D3BE303F9A5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DAB5BF-D490-4F26-8C16-A0F1F8E6F9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5ACF594-D520-44C8-83E7-D3BE303F9A5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DAB5BF-D490-4F26-8C16-A0F1F8E6F91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5ACF594-D520-44C8-83E7-D3BE303F9A5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1DAB5BF-D490-4F26-8C16-A0F1F8E6F91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ACF594-D520-44C8-83E7-D3BE303F9A5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DAB5BF-D490-4F26-8C16-A0F1F8E6F9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5ACF594-D520-44C8-83E7-D3BE303F9A5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DAB5BF-D490-4F26-8C16-A0F1F8E6F9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5ACF594-D520-44C8-83E7-D3BE303F9A5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1DAB5BF-D490-4F26-8C16-A0F1F8E6F91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8936963"/>
              </p:ext>
            </p:extLst>
          </p:nvPr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: VY_62_INOVACE_0102_DEPOZITA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Pojem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_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Depozita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15. 3.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22. 4. 2013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970122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sz="2800" i="1" dirty="0">
                <a:latin typeface="Baskerville Old Face" pitchFamily="18" charset="0"/>
              </a:rPr>
              <a:t>Prezentace je určena pro žáky 6. – 9. ročníku., vzdělávací oblast finanční gramotnost, tematický okruh </a:t>
            </a:r>
            <a:r>
              <a:rPr lang="cs-CZ" sz="2800" i="1" dirty="0" smtClean="0">
                <a:latin typeface="Baskerville Old Face" pitchFamily="18" charset="0"/>
              </a:rPr>
              <a:t>Depozita. </a:t>
            </a:r>
            <a:r>
              <a:rPr lang="cs-CZ" sz="2800" i="1" dirty="0">
                <a:latin typeface="Baskerville Old Face" pitchFamily="18" charset="0"/>
              </a:rPr>
              <a:t>Cílem </a:t>
            </a:r>
            <a:r>
              <a:rPr lang="cs-CZ" sz="2800" i="1" dirty="0" smtClean="0">
                <a:latin typeface="Baskerville Old Face" pitchFamily="18" charset="0"/>
              </a:rPr>
              <a:t>prezentace je žáky seznámit, s bezhotovostními operacemi.</a:t>
            </a:r>
            <a:endParaRPr lang="cs-CZ" sz="2800" dirty="0" smtClean="0">
              <a:latin typeface="Baskerville Old Face" pitchFamily="18" charset="0"/>
            </a:endParaRPr>
          </a:p>
        </p:txBody>
      </p:sp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</p:spTree>
    <p:extLst>
      <p:ext uri="{BB962C8B-B14F-4D97-AF65-F5344CB8AC3E}">
        <p14:creationId xmlns:p14="http://schemas.microsoft.com/office/powerpoint/2010/main" val="3240024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i="1" dirty="0" smtClean="0">
                <a:latin typeface="Baskerville Old Face" pitchFamily="18" charset="0"/>
              </a:rPr>
              <a:t>	Rozvoj ekonomiky a růst trhu si vynutil vznik méně nákladné formy peněz – </a:t>
            </a:r>
            <a:r>
              <a:rPr lang="cs-CZ" sz="3600" i="1" dirty="0" smtClean="0">
                <a:solidFill>
                  <a:srgbClr val="FF0000"/>
                </a:solidFill>
                <a:latin typeface="Baskerville Old Face" pitchFamily="18" charset="0"/>
              </a:rPr>
              <a:t>bezhotovostních peněz.</a:t>
            </a:r>
          </a:p>
          <a:p>
            <a:pPr marL="0" indent="0">
              <a:buNone/>
            </a:pPr>
            <a:endParaRPr lang="cs-CZ" sz="3600" i="1" dirty="0" smtClean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3600" i="1" dirty="0" smtClean="0">
                <a:latin typeface="Baskerville Old Face" pitchFamily="18" charset="0"/>
              </a:rPr>
              <a:t>	Obíhají  v ekonomice, aniž by  </a:t>
            </a:r>
            <a:r>
              <a:rPr lang="cs-CZ" sz="3600" i="1" dirty="0" smtClean="0">
                <a:solidFill>
                  <a:srgbClr val="FF0000"/>
                </a:solidFill>
                <a:latin typeface="Baskerville Old Face" pitchFamily="18" charset="0"/>
              </a:rPr>
              <a:t>reálně existovaly </a:t>
            </a:r>
            <a:r>
              <a:rPr lang="cs-CZ" sz="3600" i="1" dirty="0" smtClean="0">
                <a:latin typeface="Baskerville Old Face" pitchFamily="18" charset="0"/>
              </a:rPr>
              <a:t>v podobě mincí  nebo bankovek.</a:t>
            </a:r>
            <a:endParaRPr lang="cs-CZ" sz="3600" i="1" dirty="0">
              <a:latin typeface="Baskerville Old Face" pitchFamily="18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i="1" dirty="0" smtClean="0">
                <a:latin typeface="Baskerville Old Face" pitchFamily="18" charset="0"/>
              </a:rPr>
              <a:t>Bezhotovostní peníze - Depozita</a:t>
            </a:r>
            <a:endParaRPr lang="cs-CZ" sz="4800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8091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sz="3600" i="1" dirty="0" smtClean="0">
              <a:latin typeface="Baskerville Old Face" pitchFamily="18" charset="0"/>
            </a:endParaRPr>
          </a:p>
          <a:p>
            <a:pPr marL="0" indent="0" algn="ctr">
              <a:buNone/>
            </a:pPr>
            <a:r>
              <a:rPr lang="cs-CZ" sz="3600" i="1" dirty="0" smtClean="0">
                <a:solidFill>
                  <a:srgbClr val="FFC000"/>
                </a:solidFill>
                <a:latin typeface="Baskerville Old Face" pitchFamily="18" charset="0"/>
              </a:rPr>
              <a:t>Víte jak vypadají Depozita???</a:t>
            </a:r>
          </a:p>
          <a:p>
            <a:pPr marL="0" indent="0" algn="ctr">
              <a:buNone/>
            </a:pPr>
            <a:endParaRPr lang="cs-CZ" sz="3600" i="1" dirty="0">
              <a:latin typeface="Baskerville Old Face" pitchFamily="18" charset="0"/>
            </a:endParaRPr>
          </a:p>
          <a:p>
            <a:pPr marL="0" indent="0" algn="ctr">
              <a:buNone/>
            </a:pPr>
            <a:r>
              <a:rPr lang="cs-CZ" sz="3600" i="1" dirty="0" smtClean="0">
                <a:latin typeface="Baskerville Old Face" pitchFamily="18" charset="0"/>
              </a:rPr>
              <a:t>Jsou to většinou vklady u bank, bezhotovostní převody atd.</a:t>
            </a:r>
          </a:p>
          <a:p>
            <a:pPr marL="0" indent="0" algn="ctr">
              <a:buNone/>
            </a:pPr>
            <a:endParaRPr lang="cs-CZ" sz="3600" i="1" dirty="0">
              <a:latin typeface="Baskerville Old Face" pitchFamily="18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i="1" dirty="0" smtClean="0">
                <a:latin typeface="Baskerville Old Face" pitchFamily="18" charset="0"/>
              </a:rPr>
              <a:t>Bezhotovostní peníze - Depozita</a:t>
            </a:r>
            <a:endParaRPr lang="cs-CZ" sz="4800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4495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600" i="1" dirty="0" smtClean="0">
                <a:latin typeface="Baskerville Old Face" pitchFamily="18" charset="0"/>
              </a:rPr>
              <a:t>Platby se uskutečňují </a:t>
            </a:r>
            <a:r>
              <a:rPr lang="cs-CZ" sz="3600" i="1" dirty="0" smtClean="0">
                <a:solidFill>
                  <a:srgbClr val="FF0000"/>
                </a:solidFill>
                <a:latin typeface="Baskerville Old Face" pitchFamily="18" charset="0"/>
              </a:rPr>
              <a:t>odepisováním </a:t>
            </a:r>
            <a:r>
              <a:rPr lang="cs-CZ" sz="3600" i="1" dirty="0" smtClean="0">
                <a:latin typeface="Baskerville Old Face" pitchFamily="18" charset="0"/>
              </a:rPr>
              <a:t>a </a:t>
            </a:r>
            <a:r>
              <a:rPr lang="cs-CZ" sz="3600" i="1" dirty="0" smtClean="0">
                <a:solidFill>
                  <a:srgbClr val="FF0000"/>
                </a:solidFill>
                <a:latin typeface="Baskerville Old Face" pitchFamily="18" charset="0"/>
              </a:rPr>
              <a:t>připisováním</a:t>
            </a:r>
            <a:r>
              <a:rPr lang="cs-CZ" sz="3600" i="1" dirty="0" smtClean="0">
                <a:latin typeface="Baskerville Old Face" pitchFamily="18" charset="0"/>
              </a:rPr>
              <a:t> peněz na účet klienta podle jeho příkazů.</a:t>
            </a:r>
          </a:p>
          <a:p>
            <a:pPr marL="109728" indent="0">
              <a:buNone/>
            </a:pPr>
            <a:endParaRPr lang="cs-CZ" sz="3600" i="1" dirty="0" smtClean="0">
              <a:latin typeface="Baskerville Old Face" pitchFamily="18" charset="0"/>
            </a:endParaRPr>
          </a:p>
          <a:p>
            <a:pPr marL="109728" indent="0">
              <a:buNone/>
            </a:pPr>
            <a:r>
              <a:rPr lang="cs-CZ" sz="3600" i="1" dirty="0" smtClean="0">
                <a:latin typeface="Baskerville Old Face" pitchFamily="18" charset="0"/>
              </a:rPr>
              <a:t>O pohybu peněz na účtu informuje banka klienta </a:t>
            </a:r>
            <a:r>
              <a:rPr lang="cs-CZ" sz="3600" i="1" dirty="0" smtClean="0">
                <a:solidFill>
                  <a:srgbClr val="FF0000"/>
                </a:solidFill>
                <a:latin typeface="Baskerville Old Face" pitchFamily="18" charset="0"/>
              </a:rPr>
              <a:t>výpisem z účtu.</a:t>
            </a:r>
            <a:endParaRPr lang="cs-CZ" sz="3600" i="1" dirty="0">
              <a:solidFill>
                <a:srgbClr val="FF0000"/>
              </a:solidFill>
              <a:latin typeface="Baskerville Old Face" pitchFamily="18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i="1" dirty="0" smtClean="0">
                <a:latin typeface="Baskerville Old Face" pitchFamily="18" charset="0"/>
              </a:rPr>
              <a:t>Bezhotovostní peníze - Depozita</a:t>
            </a:r>
            <a:endParaRPr lang="cs-CZ" sz="4800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244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286000" y="1859340"/>
            <a:ext cx="4572000" cy="31393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i="1" dirty="0"/>
              <a:t>Citace: </a:t>
            </a:r>
            <a:br>
              <a:rPr lang="cs-CZ" i="1" dirty="0"/>
            </a:br>
            <a:r>
              <a:rPr lang="cs-CZ" i="1" dirty="0"/>
              <a:t>STRECKOVÁ, Yvonne – MALÝ, Ivan a kol. Veřejná ekonomie pro školu i praxi. Praha : </a:t>
            </a:r>
            <a:r>
              <a:rPr lang="cs-CZ" i="1" dirty="0" err="1"/>
              <a:t>Computer</a:t>
            </a:r>
            <a:r>
              <a:rPr lang="cs-CZ" i="1" dirty="0"/>
              <a:t> </a:t>
            </a:r>
            <a:r>
              <a:rPr lang="cs-CZ" i="1" dirty="0" err="1"/>
              <a:t>Press</a:t>
            </a:r>
            <a:r>
              <a:rPr lang="cs-CZ" i="1" dirty="0"/>
              <a:t>, 1998. ISBN 80-7226-112-6.</a:t>
            </a:r>
            <a:br>
              <a:rPr lang="cs-CZ" i="1" dirty="0"/>
            </a:br>
            <a:r>
              <a:rPr lang="cs-CZ" i="1" dirty="0"/>
              <a:t>Petr </a:t>
            </a:r>
            <a:r>
              <a:rPr lang="cs-CZ" i="1" dirty="0" err="1"/>
              <a:t>Klínský</a:t>
            </a:r>
            <a:r>
              <a:rPr lang="cs-CZ" i="1" dirty="0"/>
              <a:t>, Danuše Chromá, Svatava Tesařová, Michal Janák – Finanční gramotnost obsah a příklady z praxe škol. Praha: Národní ústav odborného vzdělávání, 2008.</a:t>
            </a:r>
            <a:r>
              <a:rPr lang="cs-CZ" dirty="0"/>
              <a:t> </a:t>
            </a:r>
            <a:r>
              <a:rPr lang="cs-CZ" i="1" dirty="0"/>
              <a:t>ISBN 978‑80‑87063‑13‑2</a:t>
            </a:r>
            <a:br>
              <a:rPr lang="cs-CZ" i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8419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292</TotalTime>
  <Words>129</Words>
  <Application>Microsoft Office PowerPoint</Application>
  <PresentationFormat>Předvádění na obrazovce (4:3)</PresentationFormat>
  <Paragraphs>23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Prezentace aplikace PowerPoint</vt:lpstr>
      <vt:lpstr>Anotace</vt:lpstr>
      <vt:lpstr>Bezhotovostní peníze - Depozita</vt:lpstr>
      <vt:lpstr>Bezhotovostní peníze - Depozita</vt:lpstr>
      <vt:lpstr>Bezhotovostní peníze - Depozita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9</cp:revision>
  <dcterms:created xsi:type="dcterms:W3CDTF">2013-08-15T06:43:54Z</dcterms:created>
  <dcterms:modified xsi:type="dcterms:W3CDTF">2013-11-14T09:08:04Z</dcterms:modified>
</cp:coreProperties>
</file>