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61" r:id="rId4"/>
    <p:sldId id="274" r:id="rId5"/>
    <p:sldId id="272" r:id="rId6"/>
    <p:sldId id="266" r:id="rId7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287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91929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stylistika - obecně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Stylistika, styl a jeho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činitelé, jazykový projev, mluvený, písemný, veřejný,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neveřejný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 dataprojektor ,učebnice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studia,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seřizovač, Stavebnictví,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Stylistika </a:t>
            </a:r>
            <a:r>
              <a:rPr lang="cs-CZ" sz="2800" b="1" dirty="0" smtClean="0"/>
              <a:t>- </a:t>
            </a:r>
            <a:r>
              <a:rPr lang="cs-CZ" sz="2800" b="1" dirty="0" smtClean="0"/>
              <a:t>slohoví činitelé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41382"/>
            <a:ext cx="820891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5772" y="900000"/>
            <a:ext cx="86409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2267744" y="1196752"/>
            <a:ext cx="4536504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Stylistika – nauka o slohu ( stylu)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84512" y="2095380"/>
            <a:ext cx="571220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                            Stylistika –</a:t>
            </a:r>
            <a:r>
              <a:rPr lang="cs-CZ" sz="1400" dirty="0" smtClean="0"/>
              <a:t> část jazykovědy, která se zabývá slohem( stylem).</a:t>
            </a:r>
          </a:p>
          <a:p>
            <a:r>
              <a:rPr lang="cs-CZ" sz="1400" dirty="0" smtClean="0"/>
              <a:t>Pojednává : 1.    o  podstatě slohu,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2.     o jeho druzích 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3.    o slohové výstavbě jazykových projevů,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4.    o slohovém rozvrstvení jazykových prostředků,…</a:t>
            </a:r>
            <a:endParaRPr lang="cs-CZ" sz="1400" dirty="0"/>
          </a:p>
          <a:p>
            <a:r>
              <a:rPr lang="cs-CZ" sz="1400" b="1" dirty="0"/>
              <a:t>Účel slohu-  vytvořit jazykový projev ( tvorba textu</a:t>
            </a:r>
            <a:r>
              <a:rPr lang="cs-CZ" sz="1400" b="1" dirty="0" smtClean="0"/>
              <a:t>). </a:t>
            </a:r>
          </a:p>
          <a:p>
            <a:endParaRPr lang="cs-CZ" sz="1400" b="1" dirty="0"/>
          </a:p>
          <a:p>
            <a:r>
              <a:rPr lang="cs-CZ" sz="1400" b="1" dirty="0" smtClean="0"/>
              <a:t> </a:t>
            </a:r>
            <a:endParaRPr lang="cs-CZ" sz="1400" b="1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b="1" dirty="0" smtClean="0"/>
              <a:t>                           </a:t>
            </a:r>
            <a:endParaRPr lang="cs-CZ" sz="1400" b="1" dirty="0"/>
          </a:p>
        </p:txBody>
      </p:sp>
      <p:sp>
        <p:nvSpPr>
          <p:cNvPr id="17" name="Obdélník 16"/>
          <p:cNvSpPr/>
          <p:nvPr/>
        </p:nvSpPr>
        <p:spPr>
          <a:xfrm>
            <a:off x="1259632" y="3649651"/>
            <a:ext cx="6264696" cy="2834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Činitelé, kteří ovlivňují  úroveň slohu - slohotvorní  činitelé  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020272" y="1340768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259632" y="4437112"/>
            <a:ext cx="22322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Subjektivní </a:t>
            </a:r>
            <a:endParaRPr lang="cs-CZ" dirty="0"/>
          </a:p>
        </p:txBody>
      </p:sp>
      <p:cxnSp>
        <p:nvCxnSpPr>
          <p:cNvPr id="31" name="Přímá spojnice se šipkou 30"/>
          <p:cNvCxnSpPr>
            <a:stCxn id="22" idx="3"/>
          </p:cNvCxnSpPr>
          <p:nvPr/>
        </p:nvCxnSpPr>
        <p:spPr>
          <a:xfrm>
            <a:off x="3491880" y="4617132"/>
            <a:ext cx="9001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4535996" y="4437112"/>
            <a:ext cx="20522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Subjekt 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331640" y="4941168"/>
            <a:ext cx="712879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souvislost úrovně slohu s každým jednotlivým autorem, s jeho věkem,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s jeho vzděláním,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s jeho profesí,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s jeho zálibami,                         	                                                                                              s jeho temperamentem,…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1400" dirty="0" smtClean="0"/>
              <a:t>Každý autor je jinou osobností  -  </a:t>
            </a:r>
            <a:r>
              <a:rPr lang="cs-CZ" sz="1400" b="1" dirty="0" smtClean="0"/>
              <a:t>jiná individualita </a:t>
            </a:r>
            <a:r>
              <a:rPr lang="cs-CZ" sz="1400" dirty="0" smtClean="0"/>
              <a:t>– má horší ( lepší) vyjadřovací schopnosti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		</a:t>
            </a:r>
            <a:r>
              <a:rPr lang="cs-CZ" sz="1400" b="1" dirty="0" smtClean="0"/>
              <a:t>individuální sloh  </a:t>
            </a:r>
            <a:endParaRPr lang="cs-CZ" sz="1400" b="1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899592" y="142206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827584" y="1844824"/>
            <a:ext cx="3240360" cy="4006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objektivní  činitelé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6646" y="2342426"/>
            <a:ext cx="806489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mají obecnou platnost – každý autor  k nim musí přihlížet  bez ohledu na jeho osobnost </a:t>
            </a:r>
          </a:p>
          <a:p>
            <a:pPr marL="342900" indent="-342900">
              <a:buAutoNum type="arabicPeriod"/>
            </a:pPr>
            <a:r>
              <a:rPr lang="cs-CZ" sz="1400" b="1" dirty="0" smtClean="0"/>
              <a:t>forma projevu                                             projev mluvený (ústní)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projev písemný(psaný) </a:t>
            </a:r>
          </a:p>
          <a:p>
            <a:endParaRPr lang="cs-CZ" sz="1400" b="1" dirty="0"/>
          </a:p>
          <a:p>
            <a:r>
              <a:rPr lang="cs-CZ" sz="1400" dirty="0" smtClean="0"/>
              <a:t>                                       Uveďte rozdíly mezi těmito dvěma formami.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Co je výhodou a nevýhodou těchto forem projevu?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Kdy, v které situaci se jednotlivé formy hlavně využívají. 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2</a:t>
            </a:r>
            <a:r>
              <a:rPr lang="cs-CZ" sz="1400" b="1" dirty="0" smtClean="0"/>
              <a:t>.    situace a prostředí                                     projev veřejný (oficiální)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projev neveřejný (soukromý)   </a:t>
            </a:r>
          </a:p>
          <a:p>
            <a:endParaRPr lang="cs-CZ" sz="1400" b="1" dirty="0"/>
          </a:p>
          <a:p>
            <a:r>
              <a:rPr lang="cs-CZ" sz="1400" b="1" dirty="0" smtClean="0"/>
              <a:t>                                        </a:t>
            </a:r>
            <a:r>
              <a:rPr lang="cs-CZ" sz="1400" dirty="0" smtClean="0"/>
              <a:t>Uveďte příklady užití těchto projevů.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Kdy a jak můžeme používat  spisovného ( nespisovného ) jazyka? </a:t>
            </a:r>
          </a:p>
          <a:p>
            <a:r>
              <a:rPr lang="cs-CZ" sz="1400" dirty="0" smtClean="0"/>
              <a:t>   </a:t>
            </a:r>
            <a:endParaRPr lang="cs-CZ" sz="14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195736" y="2708920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ěticípá hvězda 24"/>
          <p:cNvSpPr/>
          <p:nvPr/>
        </p:nvSpPr>
        <p:spPr>
          <a:xfrm>
            <a:off x="1115616" y="306896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se šipkou 27"/>
          <p:cNvCxnSpPr/>
          <p:nvPr/>
        </p:nvCxnSpPr>
        <p:spPr>
          <a:xfrm>
            <a:off x="2555776" y="443711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ěticípá hvězda 30"/>
          <p:cNvSpPr/>
          <p:nvPr/>
        </p:nvSpPr>
        <p:spPr>
          <a:xfrm>
            <a:off x="1115616" y="465313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04848"/>
            <a:ext cx="849694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cs-CZ" sz="1400" b="1" dirty="0" smtClean="0"/>
              <a:t>kontakt s adresátem                                                         přímý kontakt</a:t>
            </a:r>
          </a:p>
          <a:p>
            <a:r>
              <a:rPr lang="cs-CZ" sz="1400" b="1" dirty="0" smtClean="0"/>
              <a:t>                                                                                                       nepřímý kontakt</a:t>
            </a:r>
          </a:p>
          <a:p>
            <a:endParaRPr lang="cs-CZ" sz="1400" b="1" dirty="0"/>
          </a:p>
          <a:p>
            <a:r>
              <a:rPr lang="cs-CZ" sz="1400" dirty="0" smtClean="0"/>
              <a:t>                                                            Uveďte příklady.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Které přednosti  mají jednotlivé formy kontaktu?   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b="1" dirty="0" smtClean="0"/>
              <a:t>4.   čas na přípravu  daného projevu                                      projev připravený  (zčásti připravený)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projev nepřipravený </a:t>
            </a:r>
          </a:p>
          <a:p>
            <a:endParaRPr lang="cs-CZ" sz="1400" b="1" dirty="0"/>
          </a:p>
          <a:p>
            <a:r>
              <a:rPr lang="cs-CZ" sz="1400" dirty="0" smtClean="0"/>
              <a:t>                                                          Uveďte příklady.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Které naprosto zřejmé  jsou rozdíly mezi těmito typy projevu?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 </a:t>
            </a:r>
            <a:r>
              <a:rPr lang="cs-CZ" sz="1400" b="1" dirty="0" smtClean="0"/>
              <a:t>5. další  okolnosti                                               střídání mluvčích ( monolog –dialog)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</a:t>
            </a:r>
            <a:r>
              <a:rPr lang="cs-CZ" sz="1400" dirty="0" smtClean="0"/>
              <a:t>komu je projev </a:t>
            </a:r>
            <a:r>
              <a:rPr lang="cs-CZ" sz="1400" b="1" dirty="0" smtClean="0"/>
              <a:t>určen – </a:t>
            </a:r>
            <a:r>
              <a:rPr lang="cs-CZ" sz="1400" dirty="0" smtClean="0"/>
              <a:t>dětem, studentům odborníkům,…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autorův vztah k tématu – </a:t>
            </a:r>
            <a:r>
              <a:rPr lang="cs-CZ" sz="1400" dirty="0" smtClean="0"/>
              <a:t>projev  zdůrazňující  rozumovou stránku –</a:t>
            </a:r>
            <a:r>
              <a:rPr lang="cs-CZ" sz="1400" b="1" dirty="0" smtClean="0"/>
              <a:t>    	                                                                                                                                                                         poučit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</a:t>
            </a:r>
            <a:r>
              <a:rPr lang="cs-CZ" sz="1400" dirty="0" smtClean="0"/>
              <a:t>citovou stránku </a:t>
            </a:r>
            <a:r>
              <a:rPr lang="cs-CZ" sz="1400" b="1" dirty="0" smtClean="0"/>
              <a:t>– pobavit, získat adresáta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 smtClean="0"/>
              <a:t>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 smtClean="0"/>
              <a:t> </a:t>
            </a:r>
            <a:endParaRPr lang="cs-CZ" sz="1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339752" y="1335251"/>
            <a:ext cx="2088232" cy="153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ěticípá hvězda 11"/>
          <p:cNvSpPr/>
          <p:nvPr/>
        </p:nvSpPr>
        <p:spPr>
          <a:xfrm>
            <a:off x="899592" y="1628800"/>
            <a:ext cx="1387163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275856" y="3429000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ěticípá hvězda 17"/>
          <p:cNvSpPr/>
          <p:nvPr/>
        </p:nvSpPr>
        <p:spPr>
          <a:xfrm>
            <a:off x="960664" y="3789040"/>
            <a:ext cx="823381" cy="72008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2051720" y="5085184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50099" y="1196752"/>
            <a:ext cx="705678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Nejdůležitějším  objektivním činitelem  je funkce (cíl) projevu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563888" y="1597442"/>
            <a:ext cx="0" cy="6074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784682" y="2204864"/>
            <a:ext cx="39604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FUNKČNÍ  STYL Y                 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6733" y="2872968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1025" y="2780928"/>
            <a:ext cx="808235" cy="57246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9600" dirty="0"/>
              <a:t>6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1475874" y="3284984"/>
            <a:ext cx="71986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302542" y="2996952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Styl prostě sdělovací – hovorový</a:t>
            </a:r>
          </a:p>
          <a:p>
            <a:r>
              <a:rPr lang="cs-CZ" b="1" dirty="0" smtClean="0"/>
              <a:t>Styl odborný </a:t>
            </a:r>
          </a:p>
          <a:p>
            <a:r>
              <a:rPr lang="cs-CZ" b="1" dirty="0" smtClean="0"/>
              <a:t>Styl publicistický</a:t>
            </a:r>
          </a:p>
          <a:p>
            <a:r>
              <a:rPr lang="cs-CZ" b="1" dirty="0" smtClean="0"/>
              <a:t>Styl administrativní</a:t>
            </a:r>
          </a:p>
          <a:p>
            <a:r>
              <a:rPr lang="cs-CZ" b="1" dirty="0" smtClean="0"/>
              <a:t>Styl řečnický</a:t>
            </a:r>
          </a:p>
          <a:p>
            <a:r>
              <a:rPr lang="cs-CZ" b="1" dirty="0" smtClean="0"/>
              <a:t>Styl umělecký </a:t>
            </a:r>
            <a:endParaRPr lang="cs-CZ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444363" y="3429000"/>
            <a:ext cx="96739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444363" y="3789040"/>
            <a:ext cx="1039405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444363" y="4077072"/>
            <a:ext cx="1039405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475874" y="4149080"/>
            <a:ext cx="100789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475874" y="4149080"/>
            <a:ext cx="93588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475874" y="3212976"/>
            <a:ext cx="935886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ěticípá hvězda 30"/>
          <p:cNvSpPr/>
          <p:nvPr/>
        </p:nvSpPr>
        <p:spPr>
          <a:xfrm>
            <a:off x="667725" y="4485528"/>
            <a:ext cx="1616298" cy="15624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351997" y="5266764"/>
            <a:ext cx="195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7784" y="5368314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27784" y="4941168"/>
            <a:ext cx="60638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Pokuste se o charakteristiku jednotlivých funkčních stylů.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63587" y="930471"/>
            <a:ext cx="7416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1484784"/>
            <a:ext cx="41764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644008" y="2060848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304325" y="2965594"/>
            <a:ext cx="87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779912" y="2677524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1328</TotalTime>
  <Words>507</Words>
  <Application>Microsoft Office PowerPoint</Application>
  <PresentationFormat>Předvádění na obrazovce (4:3)</PresentationFormat>
  <Paragraphs>223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98</cp:revision>
  <cp:lastPrinted>2013-12-09T05:51:44Z</cp:lastPrinted>
  <dcterms:created xsi:type="dcterms:W3CDTF">2010-11-01T23:40:31Z</dcterms:created>
  <dcterms:modified xsi:type="dcterms:W3CDTF">2013-12-10T11:14:51Z</dcterms:modified>
</cp:coreProperties>
</file>