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E4C0DE7-0D0A-445C-94A4-5A541E61B17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38E6DF75-2567-4B73-9E08-17EE077660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6672264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Název:VY_62_INOVACE_0202_HOTOVOSTNÍ P.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HOTOVOSTNÍ PLTBY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22.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8827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Hotovostní platby.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znamená Hotovostní platba, jak a kde probíhá. Dále se žáci seznámí s pravidly </a:t>
            </a:r>
            <a:r>
              <a:rPr lang="cs-CZ" sz="2800" i="1" smtClean="0">
                <a:latin typeface="Baskerville Old Face" pitchFamily="18" charset="0"/>
              </a:rPr>
              <a:t>reklamačního řádu.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79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Hotovostní platby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Občané platí za běžné nákupy zpravidla hotovými penězi, nebo (bezhotovostně platební kartou).</a:t>
            </a:r>
          </a:p>
          <a:p>
            <a:pPr marL="0" indent="0"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Při běžném placení v obchodech, nebo za služby je dobré převzít a zkontrolovat doklad o prodeji (??????).</a:t>
            </a:r>
          </a:p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	</a:t>
            </a:r>
            <a:r>
              <a:rPr lang="cs-CZ" sz="2800" i="1" dirty="0" smtClean="0">
                <a:latin typeface="Baskerville Old Face" pitchFamily="18" charset="0"/>
              </a:rPr>
              <a:t>					</a:t>
            </a:r>
            <a:r>
              <a:rPr lang="cs-CZ" sz="2800" i="1" dirty="0" smtClean="0">
                <a:solidFill>
                  <a:srgbClr val="FF0000"/>
                </a:solidFill>
                <a:latin typeface="Baskerville Old Face" pitchFamily="18" charset="0"/>
              </a:rPr>
              <a:t>PARAGON</a:t>
            </a: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Doklad je třeba uložit pro případ</a:t>
            </a:r>
          </a:p>
          <a:p>
            <a:pPr marL="0" indent="0"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>
                <a:solidFill>
                  <a:srgbClr val="FF0000"/>
                </a:solidFill>
                <a:latin typeface="Baskerville Old Face" pitchFamily="18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                                          Reklamace</a:t>
            </a:r>
            <a:endParaRPr lang="cs-CZ" sz="36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76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Hotovostní platby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Co víte o reklamaci???</a:t>
            </a:r>
          </a:p>
          <a:p>
            <a:pPr marL="0" indent="0">
              <a:buNone/>
            </a:pPr>
            <a:endParaRPr lang="cs-CZ" sz="3600" i="1" dirty="0">
              <a:solidFill>
                <a:srgbClr val="FF000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1/ Záruční doba je stanovena zákonem a prodejce určí zda reklamaci přijme, nebo ne. Pokud s prodejcem nesouhlasíte, když reklamaci nechce přijmout, můžete podat stížnost na ČOI – Česká obchodní inspekce, nebo na nějakou spotřebitelskou organizaci, kterou najdete na </a:t>
            </a:r>
            <a:r>
              <a:rPr lang="cs-CZ" sz="3200" i="1" u="sng" dirty="0" smtClean="0">
                <a:solidFill>
                  <a:schemeClr val="bg2">
                    <a:lumMod val="25000"/>
                  </a:schemeClr>
                </a:solidFill>
                <a:latin typeface="Baskerville Old Face" pitchFamily="18" charset="0"/>
              </a:rPr>
              <a:t>www.spotrebitel.net</a:t>
            </a:r>
            <a:endParaRPr lang="cs-CZ" sz="3200" i="1" dirty="0">
              <a:solidFill>
                <a:schemeClr val="bg2">
                  <a:lumMod val="25000"/>
                </a:schemeClr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endParaRPr lang="cs-CZ" sz="3200" i="1" dirty="0">
              <a:solidFill>
                <a:schemeClr val="accent1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28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Hotovostní platby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Co víte o reklamaci???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2/ Reklamace </a:t>
            </a:r>
            <a:r>
              <a:rPr lang="cs-CZ" sz="3600" i="1" dirty="0">
                <a:latin typeface="Baskerville Old Face" pitchFamily="18" charset="0"/>
              </a:rPr>
              <a:t>se uplatňuje u prodejce, u kterého bylo zboží zakoupeno nebo v servisní opravně, která je pro záruční opravy uvedena v záručním </a:t>
            </a:r>
            <a:r>
              <a:rPr lang="cs-CZ" sz="3600" i="1" dirty="0" smtClean="0">
                <a:latin typeface="Baskerville Old Face" pitchFamily="18" charset="0"/>
              </a:rPr>
              <a:t>listě.</a:t>
            </a:r>
            <a:endParaRPr lang="cs-CZ" sz="36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616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Hotovostní platby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Co víte o reklamaci???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2/ </a:t>
            </a:r>
            <a:r>
              <a:rPr lang="cs-CZ" sz="3600" i="1" dirty="0">
                <a:latin typeface="Baskerville Old Face" pitchFamily="18" charset="0"/>
              </a:rPr>
              <a:t>Pokud reklamace není vyřízena, včetně opravy do 30 dnů od jejího podání (</a:t>
            </a:r>
            <a:r>
              <a:rPr lang="cs-CZ" sz="3600" i="1" dirty="0" smtClean="0">
                <a:latin typeface="Baskerville Old Face" pitchFamily="18" charset="0"/>
              </a:rPr>
              <a:t>nebylo- </a:t>
            </a:r>
            <a:r>
              <a:rPr lang="cs-CZ" sz="3600" i="1" dirty="0" err="1">
                <a:latin typeface="Baskerville Old Face" pitchFamily="18" charset="0"/>
              </a:rPr>
              <a:t>li</a:t>
            </a:r>
            <a:r>
              <a:rPr lang="cs-CZ" sz="3600" i="1" dirty="0">
                <a:latin typeface="Baskerville Old Face" pitchFamily="18" charset="0"/>
              </a:rPr>
              <a:t> dohodnuto jinak), je reklamovaná vada posuzována za objektivně neodstranitelnou a kupujícímu vznikají nároky, jako by se jednalo o vadu neodstranitelnou – § 19 zákona č. 634/1992 Sb</a:t>
            </a:r>
            <a:r>
              <a:rPr lang="cs-CZ" sz="3600" i="1" dirty="0" smtClean="0">
                <a:latin typeface="Baskerville Old Face" pitchFamily="18" charset="0"/>
              </a:rPr>
              <a:t>. </a:t>
            </a:r>
            <a:endParaRPr lang="cs-CZ" sz="36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50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75000"/>
                  </a:schemeClr>
                </a:solidFill>
                <a:latin typeface="Baskerville Old Face" pitchFamily="18" charset="0"/>
              </a:rPr>
              <a:t>Hotovostní platby</a:t>
            </a:r>
            <a:endParaRPr lang="cs-CZ" sz="4400" i="1" dirty="0">
              <a:solidFill>
                <a:schemeClr val="accent3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5400" b="1" i="1" dirty="0" smtClean="0">
                <a:solidFill>
                  <a:schemeClr val="bg2">
                    <a:lumMod val="25000"/>
                  </a:schemeClr>
                </a:solidFill>
                <a:latin typeface="Baskerville Old Face" pitchFamily="18" charset="0"/>
              </a:rPr>
              <a:t>Máte vy, nebo vaši rodiče zkušenosti s reklamací</a:t>
            </a:r>
            <a:r>
              <a:rPr lang="cs-CZ" sz="5400" b="1" i="1" dirty="0" smtClean="0">
                <a:solidFill>
                  <a:schemeClr val="bg2">
                    <a:lumMod val="25000"/>
                  </a:schemeClr>
                </a:solidFill>
                <a:latin typeface="Baskerville Old Face" pitchFamily="18" charset="0"/>
              </a:rPr>
              <a:t>???</a:t>
            </a:r>
          </a:p>
          <a:p>
            <a:pPr marL="0" indent="0" algn="ctr">
              <a:buNone/>
            </a:pPr>
            <a:endParaRPr lang="cs-CZ" sz="5400" b="1" i="1" dirty="0">
              <a:solidFill>
                <a:schemeClr val="bg2">
                  <a:lumMod val="25000"/>
                </a:schemeClr>
              </a:solidFill>
              <a:latin typeface="Baskerville Old Face" pitchFamily="18" charset="0"/>
            </a:endParaRPr>
          </a:p>
          <a:p>
            <a:pPr marL="0" indent="0" algn="ctr">
              <a:buNone/>
            </a:pPr>
            <a:endParaRPr lang="cs-CZ" sz="5400" b="1" i="1" dirty="0" smtClean="0">
              <a:solidFill>
                <a:schemeClr val="bg2">
                  <a:lumMod val="25000"/>
                </a:schemeClr>
              </a:solidFill>
              <a:latin typeface="Baskerville Old Face" pitchFamily="18" charset="0"/>
            </a:endParaRPr>
          </a:p>
          <a:p>
            <a:pPr marL="0" indent="0" algn="ctr">
              <a:buNone/>
            </a:pPr>
            <a:r>
              <a:rPr lang="cs-CZ" sz="1400" i="1" dirty="0"/>
              <a:t>Citace: </a:t>
            </a:r>
            <a:br>
              <a:rPr lang="cs-CZ" sz="1400" i="1" dirty="0"/>
            </a:br>
            <a:r>
              <a:rPr lang="cs-CZ" sz="1400" i="1" dirty="0"/>
              <a:t>STRECKOVÁ, Yvonne – MALÝ, Ivan a kol. Veřejná ekonomie pro školu i praxi. Praha : </a:t>
            </a:r>
            <a:r>
              <a:rPr lang="cs-CZ" sz="1400" i="1" dirty="0" err="1"/>
              <a:t>Computer</a:t>
            </a:r>
            <a:r>
              <a:rPr lang="cs-CZ" sz="1400" i="1" dirty="0"/>
              <a:t> </a:t>
            </a:r>
            <a:r>
              <a:rPr lang="cs-CZ" sz="1400" i="1" dirty="0" err="1"/>
              <a:t>Press</a:t>
            </a:r>
            <a:r>
              <a:rPr lang="cs-CZ" sz="1400" i="1" dirty="0"/>
              <a:t>, 1998. ISBN 80-7226-112-6.</a:t>
            </a:r>
            <a:br>
              <a:rPr lang="cs-CZ" sz="1400" i="1" dirty="0"/>
            </a:br>
            <a:r>
              <a:rPr lang="cs-CZ" sz="1400" i="1" dirty="0"/>
              <a:t>Petr </a:t>
            </a:r>
            <a:r>
              <a:rPr lang="cs-CZ" sz="1400" i="1" dirty="0" err="1"/>
              <a:t>Klínský</a:t>
            </a:r>
            <a:r>
              <a:rPr lang="cs-CZ" sz="14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400" dirty="0"/>
              <a:t> </a:t>
            </a:r>
            <a:r>
              <a:rPr lang="cs-CZ" sz="1400" i="1" dirty="0"/>
              <a:t>ISBN 978‑80‑87063‑13‑2</a:t>
            </a:r>
            <a:r>
              <a:rPr lang="cs-CZ" sz="5400" i="1" dirty="0"/>
              <a:t/>
            </a:r>
            <a:br>
              <a:rPr lang="cs-CZ" sz="5400" i="1" dirty="0"/>
            </a:br>
            <a:endParaRPr lang="cs-CZ" sz="5400" b="1" i="1" dirty="0">
              <a:solidFill>
                <a:schemeClr val="bg2">
                  <a:lumMod val="2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47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3139</TotalTime>
  <Words>285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Anotace</vt:lpstr>
      <vt:lpstr>Hotovostní platby</vt:lpstr>
      <vt:lpstr>Hotovostní platby</vt:lpstr>
      <vt:lpstr>Hotovostní platby</vt:lpstr>
      <vt:lpstr>Hotovostní platby</vt:lpstr>
      <vt:lpstr>Hotovostní platby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10</cp:revision>
  <dcterms:created xsi:type="dcterms:W3CDTF">2013-08-15T11:53:10Z</dcterms:created>
  <dcterms:modified xsi:type="dcterms:W3CDTF">2013-11-14T09:09:27Z</dcterms:modified>
</cp:coreProperties>
</file>