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61" r:id="rId4"/>
    <p:sldId id="274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26521"/>
              </p:ext>
            </p:extLst>
          </p:nvPr>
        </p:nvGraphicFramePr>
        <p:xfrm>
          <a:off x="750310" y="2060848"/>
          <a:ext cx="7926145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Světová literatura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meziválečné době – německy psaná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Meziválečné období, charakteristika doby , umělecké směry v próze,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Remarque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</a:p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H.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Mann, T. Mann,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Feuchtwanger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Zweig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Brecht, Kafka,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Kisch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dataprojektor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oborů Mechanik seřizovač,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Stavebnictví,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ročník- 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Světová meziválečná tvorba – německy  </a:t>
            </a:r>
            <a:r>
              <a:rPr lang="cs-CZ" sz="2800" b="1" dirty="0" smtClean="0"/>
              <a:t>psaná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VY_32_INOVACE_34_694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342" y="1577542"/>
            <a:ext cx="86044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6" y="1628800"/>
            <a:ext cx="58326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Světová literatura v meziválečné době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636912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08551" y="2204864"/>
            <a:ext cx="70151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           meziválečné období = doba mezi 1. a 2. světovou válkou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=  2. a 30. léta  20. století  ( 1918 – 1939)</a:t>
            </a:r>
          </a:p>
          <a:p>
            <a:endParaRPr lang="cs-CZ" sz="1400" dirty="0"/>
          </a:p>
          <a:p>
            <a:r>
              <a:rPr lang="cs-CZ" sz="1400" dirty="0" smtClean="0"/>
              <a:t>                   </a:t>
            </a:r>
          </a:p>
          <a:p>
            <a:r>
              <a:rPr lang="cs-CZ" sz="1400" dirty="0" smtClean="0"/>
              <a:t>              - rozvoj techniky a civilizace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- úsilí o nový řád –  procesy demokratizace života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-   vítězství fašismu ( Itálie, Německo)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-  vítězství komunismu ( Rusko- SSSR)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-  poválečná konjunktura byla vystřídána světovou krizí  ve 30. letech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-  příprava nové války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-  2.světová válka (1939 – 1945)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</a:t>
            </a:r>
          </a:p>
          <a:p>
            <a:endParaRPr lang="cs-CZ" sz="1400" dirty="0"/>
          </a:p>
          <a:p>
            <a:r>
              <a:rPr lang="cs-CZ" sz="1400" dirty="0" smtClean="0"/>
              <a:t>                </a:t>
            </a:r>
            <a:r>
              <a:rPr lang="cs-CZ" sz="1400" b="1" dirty="0" smtClean="0"/>
              <a:t>- proud realistický – </a:t>
            </a:r>
            <a:r>
              <a:rPr lang="cs-CZ" sz="1400" dirty="0" smtClean="0"/>
              <a:t>spisovatelé do určité míry  dodržovali tradiční umělecké schéma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klasického románu, i když s jistými odlišnostmi 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</a:t>
            </a:r>
            <a:r>
              <a:rPr lang="cs-CZ" sz="1400" b="1" dirty="0" err="1" smtClean="0"/>
              <a:t>Hemingway</a:t>
            </a:r>
            <a:r>
              <a:rPr lang="cs-CZ" sz="1400" b="1" dirty="0" smtClean="0"/>
              <a:t>,  </a:t>
            </a:r>
            <a:r>
              <a:rPr lang="cs-CZ" sz="1400" b="1" dirty="0" err="1" smtClean="0"/>
              <a:t>Feutchwanger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Galsworthy</a:t>
            </a:r>
            <a:r>
              <a:rPr lang="cs-CZ" sz="1400" dirty="0" smtClean="0"/>
              <a:t>, …</a:t>
            </a:r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1907704" y="2821578"/>
            <a:ext cx="2304256" cy="2473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Charakteristika doby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979712" y="4653136"/>
            <a:ext cx="3096344" cy="229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Umělecké směry  v próze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40814" y="1268760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  -  proud experimentální (moderní próza) –  základní  rysy</a:t>
            </a:r>
            <a:r>
              <a:rPr lang="cs-CZ" sz="1400" dirty="0" smtClean="0"/>
              <a:t>: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„bourání dějové linie“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prolínání mnoha časových i významových rovin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složitá symbolika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experimentování s jazykem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svým obsahem </a:t>
            </a:r>
            <a:r>
              <a:rPr lang="cs-CZ" sz="1400" dirty="0" err="1" smtClean="0"/>
              <a:t>detaibuzuje</a:t>
            </a:r>
            <a:r>
              <a:rPr lang="cs-CZ" sz="1400" dirty="0" smtClean="0"/>
              <a:t> (tabu)některé sféry lidského života ,např.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porušuje konvence v oblasti sexuality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</a:t>
            </a:r>
            <a:r>
              <a:rPr lang="cs-CZ" sz="1400" b="1" dirty="0" smtClean="0"/>
              <a:t>Kafka, </a:t>
            </a:r>
            <a:r>
              <a:rPr lang="cs-CZ" sz="1400" b="1" dirty="0" err="1" smtClean="0"/>
              <a:t>Jouyce</a:t>
            </a:r>
            <a:r>
              <a:rPr lang="cs-CZ" sz="1400" b="1" dirty="0" smtClean="0"/>
              <a:t>,…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 smtClean="0"/>
              <a:t>                                                                                                                                      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/>
          </a:p>
          <a:p>
            <a:endParaRPr lang="cs-CZ" sz="1400" dirty="0" smtClean="0"/>
          </a:p>
          <a:p>
            <a:r>
              <a:rPr lang="cs-CZ" sz="1400" dirty="0" smtClean="0"/>
              <a:t>     (1898 – 1970)                                             (1871- 1950)                                             (1875 – 1955)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400" b="1" dirty="0" smtClean="0"/>
              <a:t>Na západní frontě klid                              Profesor Neřád                                        </a:t>
            </a:r>
            <a:r>
              <a:rPr lang="cs-CZ" sz="1400" b="1" dirty="0" err="1" smtClean="0"/>
              <a:t>Budddenbrookovi</a:t>
            </a:r>
            <a:r>
              <a:rPr lang="cs-CZ" sz="1400" b="1" dirty="0" smtClean="0"/>
              <a:t>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Cesta zpátky                                                Císařství                                                    Josef a bratří jeho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Tři kamarádi                             </a:t>
            </a:r>
            <a:r>
              <a:rPr lang="cs-CZ" sz="1400" dirty="0" smtClean="0"/>
              <a:t>                   Mládí krále Jindřicha  IV.                        Doktor </a:t>
            </a:r>
            <a:r>
              <a:rPr lang="cs-CZ" sz="1400" dirty="0" err="1" smtClean="0"/>
              <a:t>Faustus</a:t>
            </a:r>
            <a:r>
              <a:rPr lang="cs-CZ" sz="1400" dirty="0" smtClean="0"/>
              <a:t>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Černý obelisk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400" smtClean="0"/>
              <a:t>Vítězný oblouk </a:t>
            </a:r>
            <a:endParaRPr lang="cs-CZ" sz="1400" b="1" dirty="0"/>
          </a:p>
        </p:txBody>
      </p:sp>
      <p:sp>
        <p:nvSpPr>
          <p:cNvPr id="6" name="Obdélník 5"/>
          <p:cNvSpPr/>
          <p:nvPr/>
        </p:nvSpPr>
        <p:spPr>
          <a:xfrm>
            <a:off x="827585" y="3429000"/>
            <a:ext cx="5112568" cy="517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 Německy psaná literatura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27585" y="4293096"/>
            <a:ext cx="208823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563888" y="4293096"/>
            <a:ext cx="22322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Heinrich Mann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86670" y="4311171"/>
            <a:ext cx="20882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Thomas Mann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27585" y="4365104"/>
            <a:ext cx="208823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E. M. </a:t>
            </a:r>
            <a:r>
              <a:rPr lang="cs-CZ" dirty="0" err="1" smtClean="0"/>
              <a:t>Remarque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6996" y="2490070"/>
            <a:ext cx="8590520" cy="4830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0259" y="1579271"/>
            <a:ext cx="2147600" cy="3626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Lion </a:t>
            </a:r>
            <a:r>
              <a:rPr lang="cs-CZ" dirty="0" err="1" smtClean="0"/>
              <a:t>Feuchtwanger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75856" y="158187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Arnold </a:t>
            </a:r>
            <a:r>
              <a:rPr lang="cs-CZ" dirty="0" err="1" smtClean="0"/>
              <a:t>Zweig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24128" y="1569241"/>
            <a:ext cx="2088232" cy="3710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Bertold Brecht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00392" y="1700808"/>
            <a:ext cx="3962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6996" y="2060848"/>
            <a:ext cx="7687145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</a:t>
            </a:r>
            <a:r>
              <a:rPr lang="cs-CZ" sz="1400" dirty="0" smtClean="0"/>
              <a:t>1884 – 1958</a:t>
            </a:r>
            <a:r>
              <a:rPr lang="cs-CZ" dirty="0" smtClean="0"/>
              <a:t>)                               (</a:t>
            </a:r>
            <a:r>
              <a:rPr lang="cs-CZ" sz="1600" dirty="0" smtClean="0"/>
              <a:t>1887- 1968</a:t>
            </a:r>
            <a:r>
              <a:rPr lang="cs-CZ" sz="1400" dirty="0" smtClean="0"/>
              <a:t>)                                         (1898 – 1956</a:t>
            </a:r>
            <a:r>
              <a:rPr lang="cs-CZ" dirty="0" smtClean="0"/>
              <a:t>)                </a:t>
            </a:r>
          </a:p>
          <a:p>
            <a:r>
              <a:rPr lang="cs-CZ" sz="1400" dirty="0" smtClean="0"/>
              <a:t>židovský spisovatel                              </a:t>
            </a:r>
            <a:r>
              <a:rPr lang="cs-CZ" sz="1400" b="1" dirty="0" smtClean="0"/>
              <a:t>Spor o seržanta Gríšu                              </a:t>
            </a:r>
            <a:r>
              <a:rPr lang="cs-CZ" sz="1400" dirty="0" smtClean="0"/>
              <a:t>dramatik</a:t>
            </a:r>
          </a:p>
          <a:p>
            <a:r>
              <a:rPr lang="cs-CZ" sz="1400" dirty="0" smtClean="0"/>
              <a:t>Ošklivá  vévodkyně                                                                                                   </a:t>
            </a:r>
            <a:r>
              <a:rPr lang="cs-CZ" sz="1400" b="1" dirty="0" smtClean="0"/>
              <a:t>Matka Kuráž a její děti</a:t>
            </a:r>
          </a:p>
          <a:p>
            <a:r>
              <a:rPr lang="cs-CZ" sz="1400" b="1" dirty="0" smtClean="0"/>
              <a:t>Lišky na vinici                                                                                                            Strach a bída třetí říše</a:t>
            </a:r>
          </a:p>
          <a:p>
            <a:r>
              <a:rPr lang="cs-CZ" sz="1400" b="1" dirty="0" err="1" smtClean="0"/>
              <a:t>Goya</a:t>
            </a:r>
            <a:endParaRPr lang="cs-CZ" sz="1400" b="1" dirty="0" smtClean="0"/>
          </a:p>
          <a:p>
            <a:r>
              <a:rPr lang="cs-CZ" sz="1400" b="1" dirty="0" smtClean="0"/>
              <a:t>Bláznova moudrost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Židovka z Toleda</a:t>
            </a:r>
            <a:endParaRPr lang="cs-CZ" b="1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105273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11560" y="4077072"/>
            <a:ext cx="56166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Pražská  německá literatura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98496" y="4725144"/>
            <a:ext cx="1979533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Franc Kafka            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98496" y="5229200"/>
            <a:ext cx="851000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</a:t>
            </a:r>
            <a:r>
              <a:rPr lang="cs-CZ" sz="1400" dirty="0" smtClean="0"/>
              <a:t>1883 – 1924)                                                                         (1885 – 1948) -        „ zuřivý reportér“</a:t>
            </a:r>
          </a:p>
          <a:p>
            <a:r>
              <a:rPr lang="cs-CZ" sz="1400" dirty="0" smtClean="0"/>
              <a:t>Romány : </a:t>
            </a:r>
            <a:r>
              <a:rPr lang="cs-CZ" sz="1400" b="1" dirty="0" smtClean="0"/>
              <a:t>Proces       </a:t>
            </a:r>
            <a:r>
              <a:rPr lang="cs-CZ" sz="1400" dirty="0" smtClean="0"/>
              <a:t>Povídky </a:t>
            </a:r>
            <a:r>
              <a:rPr lang="cs-CZ" sz="1400" b="1" dirty="0" smtClean="0"/>
              <a:t>:  </a:t>
            </a:r>
            <a:r>
              <a:rPr lang="cs-CZ" sz="1400" b="1" u="sng" dirty="0" smtClean="0"/>
              <a:t>Proměna</a:t>
            </a:r>
            <a:r>
              <a:rPr lang="cs-CZ" sz="1400" b="1" dirty="0" smtClean="0"/>
              <a:t>                           Pražské dobrodružství </a:t>
            </a:r>
          </a:p>
          <a:p>
            <a:r>
              <a:rPr lang="cs-CZ" sz="1400" b="1" dirty="0" smtClean="0"/>
              <a:t>                  Zámek                                                                     Pražský pitaval                  Tržiště senzací – </a:t>
            </a:r>
            <a:r>
              <a:rPr lang="cs-CZ" sz="1400" dirty="0" err="1" smtClean="0"/>
              <a:t>autob</a:t>
            </a:r>
            <a:r>
              <a:rPr lang="cs-CZ" sz="1400" dirty="0" smtClean="0"/>
              <a:t>. </a:t>
            </a:r>
            <a:r>
              <a:rPr lang="cs-CZ" sz="1400" b="1" dirty="0" smtClean="0"/>
              <a:t>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4571999" y="4793595"/>
            <a:ext cx="3240361" cy="4356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Egon Ervín </a:t>
            </a:r>
            <a:r>
              <a:rPr lang="cs-CZ" dirty="0" err="1" smtClean="0"/>
              <a:t>Kisch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31352"/>
            <a:ext cx="741682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    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3131840" y="1700808"/>
            <a:ext cx="26642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Užité zdroje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547664" y="2852936"/>
            <a:ext cx="5760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91526" y="2704274"/>
            <a:ext cx="444006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Přehled světové literatury 20. století </a:t>
            </a:r>
          </a:p>
          <a:p>
            <a:r>
              <a:rPr lang="cs-CZ" b="1" dirty="0" smtClean="0"/>
              <a:t>       pro výuku literatury na středních školách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Vladimír  Prokop </a:t>
            </a:r>
          </a:p>
          <a:p>
            <a:r>
              <a:rPr lang="cs-CZ" b="1" dirty="0" smtClean="0"/>
              <a:t>       vydavatelství  </a:t>
            </a:r>
            <a:r>
              <a:rPr lang="cs-CZ" b="1" smtClean="0"/>
              <a:t>není uvedeno </a:t>
            </a:r>
            <a:endParaRPr lang="cs-CZ" b="1" dirty="0"/>
          </a:p>
          <a:p>
            <a:r>
              <a:rPr lang="cs-CZ" b="1" dirty="0" smtClean="0"/>
              <a:t>2.   Vlastní zdroje  </a:t>
            </a: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10" name="Šipka doprava 9"/>
          <p:cNvSpPr/>
          <p:nvPr/>
        </p:nvSpPr>
        <p:spPr>
          <a:xfrm>
            <a:off x="1475874" y="4005064"/>
            <a:ext cx="64785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1551</TotalTime>
  <Words>543</Words>
  <Application>Microsoft Office PowerPoint</Application>
  <PresentationFormat>Předvádění na obrazovce (4:3)</PresentationFormat>
  <Paragraphs>193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98</cp:revision>
  <dcterms:created xsi:type="dcterms:W3CDTF">2010-11-01T23:40:31Z</dcterms:created>
  <dcterms:modified xsi:type="dcterms:W3CDTF">2013-12-10T11:17:13Z</dcterms:modified>
</cp:coreProperties>
</file>