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C1CF90-B2A7-4A42-A532-73CD3DDE4D35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D0655CE-B79E-4773-81B6-FAC64361F0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7366967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VY_62_INOVACE_0502_PLATEBNÍ K.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Platební karty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20.8.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0328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</a:t>
            </a:r>
            <a:r>
              <a:rPr lang="cs-CZ" sz="2800" i="1" dirty="0" smtClean="0">
                <a:latin typeface="Baskerville Old Face" pitchFamily="18" charset="0"/>
              </a:rPr>
              <a:t>okruh Platební karty.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s druhem platebních karet a jaké jsou mezi mima rozdíly a varovat před neuváženým používáním kreditních karet.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64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Platební karty umožňují držitelům vybírat hotovost z bankomatů, platit za zboží a služby v obchodech, restauracích, hotelech, na internetu atd. Banky je nabízejí svým klientům.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00B0F0"/>
                </a:solidFill>
                <a:latin typeface="Baskerville Old Face" pitchFamily="18" charset="0"/>
              </a:rPr>
              <a:t>Karty se dělí dle zabezpečení a použití na:</a:t>
            </a:r>
          </a:p>
          <a:p>
            <a:pPr marL="0" indent="0">
              <a:buNone/>
            </a:pPr>
            <a:endParaRPr lang="cs-CZ" sz="2800" i="1" dirty="0" smtClean="0">
              <a:solidFill>
                <a:srgbClr val="00B0F0"/>
              </a:solidFill>
              <a:latin typeface="Baskerville Old Face" pitchFamily="18" charset="0"/>
            </a:endParaRPr>
          </a:p>
          <a:p>
            <a:pPr>
              <a:buFontTx/>
              <a:buChar char="-"/>
            </a:pP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Embosované,</a:t>
            </a:r>
            <a:r>
              <a:rPr lang="cs-CZ" i="1" dirty="0" smtClean="0">
                <a:latin typeface="Baskerville Old Face" pitchFamily="18" charset="0"/>
              </a:rPr>
              <a:t> mají  vystupující reliéf písma /stačí podpis/</a:t>
            </a:r>
          </a:p>
          <a:p>
            <a:pPr>
              <a:buFontTx/>
              <a:buChar char="-"/>
            </a:pP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Čipové</a:t>
            </a:r>
            <a:r>
              <a:rPr lang="cs-CZ" i="1" dirty="0" smtClean="0">
                <a:latin typeface="Baskerville Old Face" pitchFamily="18" charset="0"/>
              </a:rPr>
              <a:t>, nutno zadat PIN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62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Dále dělíme platební karty na: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B0F0"/>
                </a:solidFill>
                <a:latin typeface="Baskerville Old Face" pitchFamily="18" charset="0"/>
              </a:rPr>
              <a:t>Debetní 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Umožňují platit a vybírat hotovost do výše </a:t>
            </a: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zůstatku</a:t>
            </a:r>
            <a:r>
              <a:rPr lang="cs-CZ" i="1" dirty="0" smtClean="0">
                <a:latin typeface="Baskerville Old Face" pitchFamily="18" charset="0"/>
              </a:rPr>
              <a:t> na účtu. Peněžní částka je odepsána z účtu kupujícího na účet prodávajícího.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Na kartě si lze zvolit týdenní, nebo denní limit výběru, pouze v případě, že máme k účtu sjednaný </a:t>
            </a: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kontokorent</a:t>
            </a:r>
            <a:r>
              <a:rPr lang="cs-CZ" i="1" dirty="0" smtClean="0">
                <a:latin typeface="Baskerville Old Face" pitchFamily="18" charset="0"/>
              </a:rPr>
              <a:t>, můžeme  prostředky čerpat i do mínusu.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86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Dále dělíme platební karty na:</a:t>
            </a:r>
          </a:p>
          <a:p>
            <a:pPr marL="0" indent="0">
              <a:buNone/>
            </a:pPr>
            <a:endParaRPr lang="cs-CZ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rgbClr val="00B0F0"/>
                </a:solidFill>
                <a:latin typeface="Baskerville Old Face" pitchFamily="18" charset="0"/>
              </a:rPr>
              <a:t>Kreditní (úrokové)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Slouží jako nástroje čerpání </a:t>
            </a: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úvěru</a:t>
            </a:r>
            <a:r>
              <a:rPr lang="cs-CZ" i="1" dirty="0" smtClean="0">
                <a:latin typeface="Baskerville Old Face" pitchFamily="18" charset="0"/>
              </a:rPr>
              <a:t> od banky do výše dohodnutého limitu. Toto čerpání je automatické a může se libovolně opakovat.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Ale pozor</a:t>
            </a:r>
            <a:r>
              <a:rPr lang="cs-CZ" i="1" dirty="0" smtClean="0">
                <a:latin typeface="Baskerville Old Face" pitchFamily="18" charset="0"/>
              </a:rPr>
              <a:t>, u kreditní karty se dluh musí </a:t>
            </a: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splácet,</a:t>
            </a:r>
            <a:r>
              <a:rPr lang="cs-CZ" i="1" dirty="0" smtClean="0">
                <a:latin typeface="Baskerville Old Face" pitchFamily="18" charset="0"/>
              </a:rPr>
              <a:t> do určité doby může být  splátka bez navýšení, pokud doba překročí stanovenou bezúročnou dobu,  platí se dosti velké úroky. 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  <a:latin typeface="Baskerville Old Face" pitchFamily="18" charset="0"/>
              </a:rPr>
              <a:t>Pozor!!!!   Hrozí nebezpečí, že dlužník není schopný 				dluhy splácet.</a:t>
            </a:r>
            <a:endParaRPr lang="cs-CZ" sz="28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673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Většina karet má </a:t>
            </a:r>
            <a:r>
              <a:rPr lang="cs-CZ" sz="3200" i="1" dirty="0" smtClean="0">
                <a:solidFill>
                  <a:srgbClr val="00B0F0"/>
                </a:solidFill>
                <a:latin typeface="Baskerville Old Face" pitchFamily="18" charset="0"/>
              </a:rPr>
              <a:t>mezinárodní platnost</a:t>
            </a: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. Platby v cizině jsou pro majitele karet výhodné, protože cizí měna se přepočítává při platbě kartou  kurzem </a:t>
            </a:r>
            <a:r>
              <a:rPr lang="cs-CZ" sz="3200" i="1" dirty="0" smtClean="0">
                <a:solidFill>
                  <a:srgbClr val="00B0F0"/>
                </a:solidFill>
                <a:latin typeface="Baskerville Old Face" pitchFamily="18" charset="0"/>
              </a:rPr>
              <a:t>střed</a:t>
            </a: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sz="3200" i="1" dirty="0">
              <a:solidFill>
                <a:schemeClr val="bg1">
                  <a:lumMod val="50000"/>
                </a:schemeClr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Platební karty jsou chráněny proti zneužití?????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Osobním identifikačním číslem ( </a:t>
            </a:r>
            <a:r>
              <a:rPr lang="cs-CZ" sz="3200" i="1" dirty="0" err="1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Personal</a:t>
            </a: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i="1" dirty="0" err="1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Identification</a:t>
            </a: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i="1" dirty="0" err="1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Number</a:t>
            </a:r>
            <a:r>
              <a:rPr lang="cs-CZ" sz="32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)</a:t>
            </a:r>
          </a:p>
          <a:p>
            <a:pPr marL="0" indent="0" algn="ctr">
              <a:buNone/>
            </a:pPr>
            <a:r>
              <a:rPr lang="cs-CZ" sz="3600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  </a:t>
            </a:r>
            <a:r>
              <a:rPr lang="cs-CZ" sz="4000" i="1" dirty="0" smtClean="0">
                <a:solidFill>
                  <a:srgbClr val="FF0000"/>
                </a:solidFill>
                <a:latin typeface="Baskerville Old Face" pitchFamily="18" charset="0"/>
              </a:rPr>
              <a:t>PIN .</a:t>
            </a:r>
            <a:endParaRPr lang="cs-CZ" sz="40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015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62</TotalTime>
  <Words>327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Anotace</vt:lpstr>
      <vt:lpstr>Platební karty</vt:lpstr>
      <vt:lpstr>Platební karty</vt:lpstr>
      <vt:lpstr>Platební karty</vt:lpstr>
      <vt:lpstr>Platební karty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11</cp:revision>
  <dcterms:created xsi:type="dcterms:W3CDTF">2013-08-20T17:09:59Z</dcterms:created>
  <dcterms:modified xsi:type="dcterms:W3CDTF">2013-09-11T12:31:09Z</dcterms:modified>
</cp:coreProperties>
</file>