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8485478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Občanská nauka – filozofie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Středověká filozofie, patristika, edikt Milánský,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církevní dogmata, sv. Augustin, scholastika, </a:t>
                      </a:r>
                    </a:p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Tomáš Akvinský, novotomismus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studia Mechanik seřizovač, 2. ročník 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27584" y="98072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Středověká filozofie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VY_32_INOVACE_35_703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92088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STŘEDOVĚKÁ </a:t>
            </a:r>
            <a:r>
              <a:rPr lang="cs-CZ" dirty="0"/>
              <a:t>FILOZOFIE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sz="1400" dirty="0" smtClean="0"/>
              <a:t>                                        </a:t>
            </a:r>
            <a:r>
              <a:rPr lang="cs-CZ" sz="1400" u="sng" dirty="0" smtClean="0"/>
              <a:t>bytostně </a:t>
            </a:r>
            <a:r>
              <a:rPr lang="cs-CZ" sz="1400" u="sng" dirty="0"/>
              <a:t>spjata s křesťanstvím + dědictvím antické kultury</a:t>
            </a:r>
          </a:p>
          <a:p>
            <a:pPr lvl="0"/>
            <a:r>
              <a:rPr lang="cs-CZ" sz="1400" dirty="0" smtClean="0"/>
              <a:t>                splývání </a:t>
            </a:r>
            <a:r>
              <a:rPr lang="cs-CZ" sz="1400" dirty="0"/>
              <a:t>křesťanství s dědictvím antické kultury- spojení víry s filozofickou tradicí</a:t>
            </a:r>
          </a:p>
          <a:p>
            <a:r>
              <a:rPr lang="cs-CZ" sz="1400" dirty="0"/>
              <a:t> </a:t>
            </a:r>
            <a:endParaRPr lang="cs-CZ" sz="1400" dirty="0" smtClean="0"/>
          </a:p>
          <a:p>
            <a:pPr lvl="0"/>
            <a:r>
              <a:rPr lang="cs-CZ" sz="1400" dirty="0" smtClean="0"/>
              <a:t>                                                         =        </a:t>
            </a:r>
            <a:r>
              <a:rPr lang="cs-CZ" b="1" dirty="0" smtClean="0"/>
              <a:t>1 .perioda středověké filozofie</a:t>
            </a:r>
          </a:p>
          <a:p>
            <a:r>
              <a:rPr lang="cs-CZ" sz="1400" b="1" dirty="0" smtClean="0"/>
              <a:t>               </a:t>
            </a:r>
            <a:r>
              <a:rPr lang="cs-CZ" sz="1400" b="1" dirty="0"/>
              <a:t> 2. stol</a:t>
            </a:r>
            <a:r>
              <a:rPr lang="cs-CZ" sz="1400" dirty="0"/>
              <a:t>. </a:t>
            </a:r>
            <a:r>
              <a:rPr lang="cs-CZ" sz="1400" dirty="0" smtClean="0"/>
              <a:t>                          období </a:t>
            </a:r>
            <a:r>
              <a:rPr lang="cs-CZ" sz="1400" dirty="0"/>
              <a:t>raného středověku, již na konci starověku- úsilí o vytvoření soustavy </a:t>
            </a:r>
            <a:r>
              <a:rPr lang="cs-CZ" sz="1400" dirty="0" smtClean="0"/>
              <a:t>                         	                                křesťanství</a:t>
            </a:r>
            <a:endParaRPr lang="cs-CZ" sz="1400" dirty="0"/>
          </a:p>
          <a:p>
            <a:pPr lvl="0"/>
            <a:r>
              <a:rPr lang="cs-CZ" sz="1200" dirty="0" smtClean="0"/>
              <a:t>                                                               </a:t>
            </a:r>
            <a:r>
              <a:rPr lang="cs-CZ" sz="1200" dirty="0" err="1" smtClean="0"/>
              <a:t>Patres</a:t>
            </a:r>
            <a:r>
              <a:rPr lang="cs-CZ" sz="1200" dirty="0" smtClean="0"/>
              <a:t> </a:t>
            </a:r>
            <a:r>
              <a:rPr lang="cs-CZ" sz="1200" dirty="0" err="1"/>
              <a:t>ecolesiastici</a:t>
            </a:r>
            <a:r>
              <a:rPr lang="cs-CZ" sz="1200" dirty="0"/>
              <a:t> = církevní otcové</a:t>
            </a:r>
          </a:p>
          <a:p>
            <a:r>
              <a:rPr lang="cs-CZ" sz="1400" dirty="0"/>
              <a:t> </a:t>
            </a:r>
            <a:r>
              <a:rPr lang="cs-CZ" sz="1400" dirty="0" smtClean="0"/>
              <a:t>                                                      Pater </a:t>
            </a:r>
            <a:r>
              <a:rPr lang="cs-CZ" sz="1400" dirty="0"/>
              <a:t>= otec → </a:t>
            </a:r>
            <a:r>
              <a:rPr lang="cs-CZ" sz="1400" u="sng" dirty="0"/>
              <a:t>patristika </a:t>
            </a:r>
          </a:p>
          <a:p>
            <a:r>
              <a:rPr lang="cs-CZ" sz="1400" dirty="0" smtClean="0"/>
              <a:t>                                                        = </a:t>
            </a:r>
            <a:r>
              <a:rPr lang="cs-CZ" sz="1400" b="1" dirty="0"/>
              <a:t>učení církevních otců jako velkých autorit</a:t>
            </a:r>
          </a:p>
          <a:p>
            <a:pPr lvl="0"/>
            <a:r>
              <a:rPr lang="cs-CZ" sz="1400" dirty="0" smtClean="0"/>
              <a:t>                                                        zpočátku </a:t>
            </a:r>
            <a:r>
              <a:rPr lang="cs-CZ" sz="1400" dirty="0"/>
              <a:t>převládá </a:t>
            </a:r>
            <a:r>
              <a:rPr lang="cs-CZ" sz="1400" u="sng" dirty="0"/>
              <a:t>apologetika </a:t>
            </a:r>
            <a:r>
              <a:rPr lang="cs-CZ" sz="1400" dirty="0"/>
              <a:t>(</a:t>
            </a:r>
            <a:r>
              <a:rPr lang="cs-CZ" sz="1200" dirty="0" err="1"/>
              <a:t>apologetikos</a:t>
            </a:r>
            <a:r>
              <a:rPr lang="cs-CZ" sz="1200" dirty="0"/>
              <a:t> = obranný)</a:t>
            </a:r>
          </a:p>
          <a:p>
            <a:r>
              <a:rPr lang="cs-CZ" sz="1200" dirty="0" smtClean="0"/>
              <a:t>                                                               → </a:t>
            </a:r>
            <a:r>
              <a:rPr lang="cs-CZ" sz="1200" u="sng" dirty="0"/>
              <a:t>obrana křesťanství</a:t>
            </a:r>
            <a:r>
              <a:rPr lang="cs-CZ" sz="1200" dirty="0"/>
              <a:t> proti pohanským odpůrcům (obhajoba)</a:t>
            </a:r>
          </a:p>
          <a:p>
            <a:r>
              <a:rPr lang="cs-CZ" sz="1200" dirty="0"/>
              <a:t> </a:t>
            </a:r>
            <a:r>
              <a:rPr lang="cs-CZ" sz="1200" dirty="0" smtClean="0"/>
              <a:t>                                                              </a:t>
            </a:r>
            <a:r>
              <a:rPr lang="cs-CZ" sz="1400" dirty="0" smtClean="0"/>
              <a:t>Křesťanství  nebylo </a:t>
            </a:r>
            <a:r>
              <a:rPr lang="cs-CZ" sz="1400" dirty="0"/>
              <a:t>ještě uznáno jako právoplatné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             až </a:t>
            </a:r>
            <a:r>
              <a:rPr lang="cs-CZ" sz="1400" b="1" dirty="0" smtClean="0"/>
              <a:t>313                             </a:t>
            </a:r>
            <a:r>
              <a:rPr lang="cs-CZ" sz="1400" dirty="0" smtClean="0"/>
              <a:t>vydal  římský císař </a:t>
            </a:r>
            <a:r>
              <a:rPr lang="cs-CZ" sz="1400" b="1" dirty="0" smtClean="0"/>
              <a:t>Konstantin Veliký  </a:t>
            </a:r>
            <a:r>
              <a:rPr lang="cs-CZ" sz="1400" dirty="0" smtClean="0"/>
              <a:t>listinu tzv.  </a:t>
            </a:r>
            <a:r>
              <a:rPr lang="cs-CZ" sz="1400" b="1" u="sng" dirty="0"/>
              <a:t>edikt Milánský</a:t>
            </a:r>
            <a:endParaRPr lang="cs-CZ" sz="1400" b="1" dirty="0"/>
          </a:p>
          <a:p>
            <a:r>
              <a:rPr lang="cs-CZ" sz="1400" b="1" dirty="0" smtClean="0"/>
              <a:t>                                                       → </a:t>
            </a:r>
            <a:r>
              <a:rPr lang="cs-CZ" sz="1400" b="1" dirty="0"/>
              <a:t>zrovnoprávněno křesťanství</a:t>
            </a:r>
          </a:p>
          <a:p>
            <a:endParaRPr lang="cs-CZ" sz="1400" dirty="0"/>
          </a:p>
          <a:p>
            <a:pPr lvl="0"/>
            <a:endParaRPr lang="cs-CZ" sz="1200" dirty="0"/>
          </a:p>
          <a:p>
            <a:r>
              <a:rPr lang="cs-CZ" sz="1400" dirty="0"/>
              <a:t> 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75856" y="1307350"/>
            <a:ext cx="25922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Středověká filozofie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259632" y="2464712"/>
            <a:ext cx="1512168" cy="244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patristika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259632" y="2464712"/>
            <a:ext cx="1571536" cy="316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259632" y="246471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Patristika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523684"/>
            <a:ext cx="784887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  <a:r>
              <a:rPr lang="cs-CZ" dirty="0" smtClean="0"/>
              <a:t>   </a:t>
            </a:r>
          </a:p>
          <a:p>
            <a:endParaRPr lang="cs-CZ" dirty="0"/>
          </a:p>
          <a:p>
            <a:endParaRPr lang="cs-CZ" dirty="0"/>
          </a:p>
          <a:p>
            <a:r>
              <a:rPr lang="cs-CZ" sz="1400" dirty="0" smtClean="0"/>
              <a:t>          </a:t>
            </a:r>
            <a:r>
              <a:rPr lang="cs-CZ" sz="1400" b="1" dirty="0" smtClean="0"/>
              <a:t>3</a:t>
            </a:r>
            <a:r>
              <a:rPr lang="cs-CZ" sz="1400" b="1" dirty="0"/>
              <a:t>. – 4. </a:t>
            </a:r>
            <a:r>
              <a:rPr lang="cs-CZ" sz="1400" b="1" dirty="0" smtClean="0"/>
              <a:t>stol</a:t>
            </a:r>
            <a:r>
              <a:rPr lang="cs-CZ" sz="1400" dirty="0"/>
              <a:t>.	</a:t>
            </a:r>
            <a:r>
              <a:rPr lang="cs-CZ" sz="1400" dirty="0" smtClean="0"/>
              <a:t>-  f</a:t>
            </a:r>
            <a:r>
              <a:rPr lang="cs-CZ" sz="1400" b="1" dirty="0" smtClean="0"/>
              <a:t>ormují </a:t>
            </a:r>
            <a:r>
              <a:rPr lang="cs-CZ" sz="1400" b="1" dirty="0"/>
              <a:t>se </a:t>
            </a:r>
            <a:r>
              <a:rPr lang="cs-CZ" sz="1400" b="1" u="sng" dirty="0"/>
              <a:t>základní dogmata</a:t>
            </a:r>
            <a:r>
              <a:rPr lang="cs-CZ" sz="1400" b="1" dirty="0"/>
              <a:t> </a:t>
            </a:r>
            <a:r>
              <a:rPr lang="cs-CZ" sz="1400" dirty="0"/>
              <a:t>= náboženské pravdy</a:t>
            </a:r>
          </a:p>
          <a:p>
            <a:pPr lvl="0"/>
            <a:r>
              <a:rPr lang="cs-CZ" sz="1400" dirty="0"/>
              <a:t>	</a:t>
            </a:r>
            <a:r>
              <a:rPr lang="cs-CZ" sz="1400" dirty="0" smtClean="0"/>
              <a:t>                      např. dogma o Boží trojjedinosti – Bůh je jeden, ale </a:t>
            </a:r>
            <a:r>
              <a:rPr lang="cs-CZ" sz="1400" dirty="0"/>
              <a:t>vystupuje ve 3 </a:t>
            </a:r>
            <a:r>
              <a:rPr lang="cs-CZ" sz="1400" dirty="0" smtClean="0"/>
              <a:t>osobách</a:t>
            </a:r>
          </a:p>
          <a:p>
            <a:pPr lvl="0"/>
            <a:r>
              <a:rPr lang="cs-CZ" sz="1400" dirty="0"/>
              <a:t> </a:t>
            </a:r>
            <a:r>
              <a:rPr lang="cs-CZ" sz="1400" dirty="0" smtClean="0"/>
              <a:t>                                             ( jako otec</a:t>
            </a:r>
            <a:r>
              <a:rPr lang="cs-CZ" sz="1400" dirty="0"/>
              <a:t>, </a:t>
            </a:r>
            <a:r>
              <a:rPr lang="cs-CZ" sz="1400" dirty="0" smtClean="0"/>
              <a:t>syn  a duch )</a:t>
            </a:r>
            <a:endParaRPr lang="cs-CZ" sz="1400" dirty="0"/>
          </a:p>
          <a:p>
            <a:endParaRPr lang="cs-CZ" sz="1400" dirty="0"/>
          </a:p>
          <a:p>
            <a:pPr lvl="0"/>
            <a:r>
              <a:rPr lang="cs-CZ" sz="1400" dirty="0" smtClean="0"/>
              <a:t>                                            -  vše </a:t>
            </a:r>
            <a:r>
              <a:rPr lang="cs-CZ" sz="1400" dirty="0"/>
              <a:t>pochází od boha- Bůh je jediná skutečnost, je příčinou všech </a:t>
            </a:r>
            <a:r>
              <a:rPr lang="cs-CZ" sz="1400" dirty="0" smtClean="0"/>
              <a:t>věcí –</a:t>
            </a:r>
          </a:p>
          <a:p>
            <a:pPr lvl="0"/>
            <a:r>
              <a:rPr lang="cs-CZ" sz="1400" dirty="0"/>
              <a:t> </a:t>
            </a:r>
            <a:r>
              <a:rPr lang="cs-CZ" sz="1400" dirty="0" smtClean="0"/>
              <a:t>                                             </a:t>
            </a:r>
            <a:r>
              <a:rPr lang="cs-CZ" sz="1400" dirty="0"/>
              <a:t>stvořil </a:t>
            </a:r>
            <a:r>
              <a:rPr lang="cs-CZ" sz="1400" dirty="0" smtClean="0"/>
              <a:t>svět </a:t>
            </a:r>
          </a:p>
          <a:p>
            <a:r>
              <a:rPr lang="cs-CZ" sz="1400" dirty="0" smtClean="0"/>
              <a:t>                                            -  dogma  o  zmrtvýchvstání  Ježíše  Krista  </a:t>
            </a:r>
          </a:p>
          <a:p>
            <a:endParaRPr lang="cs-CZ" sz="1400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5. </a:t>
            </a:r>
            <a:r>
              <a:rPr lang="cs-CZ" sz="1400" b="1" dirty="0"/>
              <a:t>– 8. </a:t>
            </a:r>
            <a:r>
              <a:rPr lang="cs-CZ" sz="1400" b="1" dirty="0" smtClean="0"/>
              <a:t>stol</a:t>
            </a:r>
            <a:r>
              <a:rPr lang="cs-CZ" sz="1400" b="1" dirty="0"/>
              <a:t>.</a:t>
            </a:r>
            <a:r>
              <a:rPr lang="cs-CZ" sz="1400" dirty="0"/>
              <a:t>	</a:t>
            </a:r>
            <a:r>
              <a:rPr lang="cs-CZ" sz="1400" b="1" dirty="0"/>
              <a:t>- systematizace vytvářených pojmů </a:t>
            </a:r>
            <a:r>
              <a:rPr lang="cs-CZ" sz="1400" dirty="0" smtClean="0"/>
              <a:t>→</a:t>
            </a:r>
            <a:r>
              <a:rPr lang="cs-CZ" sz="1400" u="sng" dirty="0"/>
              <a:t>uspořádání </a:t>
            </a:r>
            <a:r>
              <a:rPr lang="cs-CZ" sz="1400" u="sng" dirty="0" smtClean="0"/>
              <a:t>náboženských pravd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do </a:t>
            </a:r>
            <a:r>
              <a:rPr lang="cs-CZ" sz="1400" dirty="0"/>
              <a:t>systémů</a:t>
            </a:r>
          </a:p>
          <a:p>
            <a:r>
              <a:rPr lang="cs-CZ" sz="1400" dirty="0" smtClean="0"/>
              <a:t>                                               </a:t>
            </a:r>
            <a:r>
              <a:rPr lang="cs-CZ" sz="1400" b="1" u="sng" dirty="0" smtClean="0"/>
              <a:t>vytváření celé soustavy  křesťanství</a:t>
            </a:r>
            <a:endParaRPr lang="cs-CZ" sz="1400" u="sng" dirty="0" smtClean="0"/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</a:t>
            </a:r>
            <a:endParaRPr lang="cs-CZ" sz="1400" dirty="0"/>
          </a:p>
          <a:p>
            <a:r>
              <a:rPr lang="cs-CZ" sz="1400" b="1" i="1" dirty="0" smtClean="0"/>
              <a:t>                                             A</a:t>
            </a:r>
            <a:r>
              <a:rPr lang="cs-CZ" sz="1400" b="1" dirty="0" smtClean="0"/>
              <a:t>URELIUS </a:t>
            </a:r>
            <a:r>
              <a:rPr lang="cs-CZ" sz="1400" b="1" dirty="0"/>
              <a:t>AUGUSTINUS (sv. Augustin)</a:t>
            </a:r>
          </a:p>
          <a:p>
            <a:pPr lvl="0"/>
            <a:r>
              <a:rPr lang="cs-CZ" sz="1400" b="1" dirty="0" smtClean="0"/>
              <a:t>                                             vrcholný </a:t>
            </a:r>
            <a:r>
              <a:rPr lang="cs-CZ" sz="1400" b="1" dirty="0"/>
              <a:t>představitel </a:t>
            </a:r>
            <a:r>
              <a:rPr lang="cs-CZ" sz="1400" b="1" dirty="0" smtClean="0"/>
              <a:t>patristiky                     </a:t>
            </a:r>
            <a:r>
              <a:rPr lang="cs-CZ" sz="1400" dirty="0" smtClean="0"/>
              <a:t>(</a:t>
            </a:r>
            <a:r>
              <a:rPr lang="cs-CZ" sz="1400" dirty="0"/>
              <a:t>354- 430</a:t>
            </a:r>
            <a:r>
              <a:rPr lang="cs-CZ" sz="1400" dirty="0" smtClean="0"/>
              <a:t>)</a:t>
            </a:r>
            <a:endParaRPr lang="cs-CZ" sz="1400" b="1" dirty="0" smtClean="0"/>
          </a:p>
          <a:p>
            <a:pPr lvl="0"/>
            <a:r>
              <a:rPr lang="cs-CZ" sz="1400" dirty="0" smtClean="0"/>
              <a:t>                                             filozof a teolog, nejvýraznější osobnost, </a:t>
            </a:r>
          </a:p>
          <a:p>
            <a:pPr lvl="0"/>
            <a:r>
              <a:rPr lang="cs-CZ" sz="1400" dirty="0" smtClean="0"/>
              <a:t>                                             nejhlubší </a:t>
            </a:r>
            <a:r>
              <a:rPr lang="cs-CZ" sz="1400" dirty="0"/>
              <a:t>myslitel </a:t>
            </a:r>
            <a:r>
              <a:rPr lang="cs-CZ" sz="1400" dirty="0" smtClean="0"/>
              <a:t>patristiky, </a:t>
            </a:r>
            <a:r>
              <a:rPr lang="cs-CZ" sz="1400" dirty="0"/>
              <a:t>biskup</a:t>
            </a:r>
          </a:p>
          <a:p>
            <a:endParaRPr lang="cs-CZ" sz="1400" u="sng" dirty="0"/>
          </a:p>
          <a:p>
            <a:endParaRPr lang="cs-CZ" sz="1400" u="sng" dirty="0" smtClean="0"/>
          </a:p>
          <a:p>
            <a:r>
              <a:rPr lang="cs-CZ" sz="1400" dirty="0"/>
              <a:t>	</a:t>
            </a:r>
          </a:p>
          <a:p>
            <a:pPr lvl="0"/>
            <a:endParaRPr lang="cs-CZ" sz="1400" dirty="0"/>
          </a:p>
          <a:p>
            <a:r>
              <a:rPr lang="cs-CZ" sz="1400" dirty="0"/>
              <a:t>			 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8019" y="495433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4550" y="1623842"/>
            <a:ext cx="874316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pPr lvl="0"/>
            <a:r>
              <a:rPr lang="cs-CZ" sz="1400" b="1" dirty="0" smtClean="0"/>
              <a:t>                                          Všechny </a:t>
            </a:r>
            <a:r>
              <a:rPr lang="cs-CZ" sz="1400" b="1" dirty="0"/>
              <a:t>filozofické problémy měly náboženské = křesťanské zabarvení</a:t>
            </a:r>
          </a:p>
          <a:p>
            <a:r>
              <a:rPr lang="cs-CZ" sz="1400" dirty="0" smtClean="0"/>
              <a:t>                                         </a:t>
            </a:r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 smtClean="0"/>
              <a:t>                                                                     </a:t>
            </a:r>
            <a:r>
              <a:rPr lang="cs-CZ" sz="1400" b="1" dirty="0" smtClean="0"/>
              <a:t>= druhá perioda středověké filozofie  (8. – 12. století (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      hlavní směr  filozofie  ve středověku – filozofie se stává „služkou náboženství“</a:t>
            </a:r>
          </a:p>
          <a:p>
            <a:r>
              <a:rPr lang="cs-CZ" sz="1400" dirty="0" smtClean="0"/>
              <a:t>     -    </a:t>
            </a:r>
            <a:r>
              <a:rPr lang="cs-CZ" sz="1400" dirty="0"/>
              <a:t>od </a:t>
            </a:r>
            <a:r>
              <a:rPr lang="cs-CZ" sz="1400" dirty="0" smtClean="0"/>
              <a:t>latinského slova  </a:t>
            </a:r>
            <a:r>
              <a:rPr lang="cs-CZ" sz="1400" dirty="0" err="1" smtClean="0"/>
              <a:t>schola</a:t>
            </a:r>
            <a:r>
              <a:rPr lang="cs-CZ" sz="1400" dirty="0" smtClean="0"/>
              <a:t> </a:t>
            </a:r>
            <a:r>
              <a:rPr lang="cs-CZ" sz="1400" dirty="0"/>
              <a:t>= </a:t>
            </a:r>
            <a:r>
              <a:rPr lang="cs-CZ" sz="1400" dirty="0" smtClean="0"/>
              <a:t>škola</a:t>
            </a:r>
            <a:endParaRPr lang="cs-CZ" sz="1400" dirty="0"/>
          </a:p>
          <a:p>
            <a:r>
              <a:rPr lang="cs-CZ" sz="1400" dirty="0" smtClean="0"/>
              <a:t>    → </a:t>
            </a:r>
            <a:r>
              <a:rPr lang="cs-CZ" sz="1400" dirty="0"/>
              <a:t>filozofie, která se zprvu učila na církevních (klášterních) školách, později od pol. </a:t>
            </a:r>
            <a:r>
              <a:rPr lang="cs-CZ" sz="1400" dirty="0" smtClean="0"/>
              <a:t>12.století  i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</a:t>
            </a:r>
            <a:r>
              <a:rPr lang="cs-CZ" sz="1400" dirty="0"/>
              <a:t>na </a:t>
            </a:r>
            <a:r>
              <a:rPr lang="cs-CZ" sz="1400" dirty="0" smtClean="0"/>
              <a:t>univerzitách( Oxford, Sorbonna,…)</a:t>
            </a:r>
            <a:endParaRPr lang="cs-CZ" sz="1400" dirty="0"/>
          </a:p>
          <a:p>
            <a:r>
              <a:rPr lang="cs-CZ" sz="1400" dirty="0" smtClean="0"/>
              <a:t>                                                                           → š</a:t>
            </a:r>
            <a:r>
              <a:rPr lang="cs-CZ" sz="1400" b="1" dirty="0" smtClean="0">
                <a:effectLst>
                  <a:outerShdw blurRad="69850" dist="43180" dir="5400000" sx="0" sy="0">
                    <a:srgbClr val="000000">
                      <a:alpha val="65000"/>
                    </a:srgbClr>
                  </a:outerShdw>
                </a:effectLst>
              </a:rPr>
              <a:t>kolská </a:t>
            </a:r>
            <a:r>
              <a:rPr lang="cs-CZ" sz="1400" b="1" dirty="0">
                <a:effectLst>
                  <a:outerShdw blurRad="69850" dist="43180" dir="5400000" sx="0" sy="0">
                    <a:srgbClr val="000000">
                      <a:alpha val="65000"/>
                    </a:srgbClr>
                  </a:outerShdw>
                </a:effectLst>
              </a:rPr>
              <a:t>církevní filozofie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sz="1400" b="1" dirty="0" smtClean="0"/>
              <a:t>         Úkoly </a:t>
            </a:r>
            <a:r>
              <a:rPr lang="cs-CZ" sz="1400" b="1" dirty="0"/>
              <a:t>a cíle </a:t>
            </a:r>
            <a:r>
              <a:rPr lang="cs-CZ" sz="1400" b="1" dirty="0" smtClean="0"/>
              <a:t>scholastiky  - nebylo hledat pravdu   ale  z</a:t>
            </a:r>
            <a:r>
              <a:rPr lang="cs-CZ" sz="1400" dirty="0" smtClean="0"/>
              <a:t>jevenou </a:t>
            </a:r>
            <a:r>
              <a:rPr lang="cs-CZ" sz="1400" dirty="0"/>
              <a:t>(boží) pravdu pomocí filozofie</a:t>
            </a:r>
            <a:endParaRPr lang="cs-CZ" sz="1400" b="1" dirty="0" smtClean="0"/>
          </a:p>
          <a:p>
            <a:pPr lvl="0"/>
            <a:r>
              <a:rPr lang="cs-CZ" sz="1400" b="1" dirty="0" smtClean="0"/>
              <a:t>                                                                                                            zdůvodnit</a:t>
            </a:r>
            <a:r>
              <a:rPr lang="cs-CZ" sz="1400" dirty="0" smtClean="0"/>
              <a:t>,</a:t>
            </a:r>
          </a:p>
          <a:p>
            <a:pPr lvl="0"/>
            <a:r>
              <a:rPr lang="cs-CZ" sz="1400" i="1" dirty="0"/>
              <a:t> </a:t>
            </a:r>
            <a:r>
              <a:rPr lang="cs-CZ" sz="1400" i="1" dirty="0" smtClean="0"/>
              <a:t>                                                                                                           </a:t>
            </a:r>
            <a:r>
              <a:rPr lang="cs-CZ" sz="1400" b="1" i="1" dirty="0" smtClean="0"/>
              <a:t>v</a:t>
            </a:r>
            <a:r>
              <a:rPr lang="cs-CZ" sz="1400" b="1" dirty="0" smtClean="0"/>
              <a:t>yložit,</a:t>
            </a:r>
          </a:p>
          <a:p>
            <a:pPr lvl="0"/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systematizovat,</a:t>
            </a:r>
          </a:p>
          <a:p>
            <a:r>
              <a:rPr lang="cs-CZ" sz="1400" dirty="0" smtClean="0"/>
              <a:t>                                                                                                            </a:t>
            </a:r>
            <a:r>
              <a:rPr lang="cs-CZ" sz="1400" b="1" dirty="0" smtClean="0"/>
              <a:t>vyvracet </a:t>
            </a:r>
            <a:r>
              <a:rPr lang="cs-CZ" sz="1400" b="1" dirty="0"/>
              <a:t>námitky proti </a:t>
            </a:r>
            <a:r>
              <a:rPr lang="cs-CZ" sz="1400" b="1" dirty="0" smtClean="0"/>
              <a:t>ní,</a:t>
            </a:r>
            <a:endParaRPr lang="cs-CZ" sz="1400" b="1" dirty="0"/>
          </a:p>
          <a:p>
            <a:pPr lvl="0"/>
            <a:r>
              <a:rPr lang="cs-CZ" sz="1400" dirty="0" smtClean="0"/>
              <a:t>                                                                                                            </a:t>
            </a:r>
            <a:r>
              <a:rPr lang="cs-CZ" sz="1400" b="1" dirty="0" smtClean="0"/>
              <a:t>ospravedlňovat </a:t>
            </a:r>
            <a:r>
              <a:rPr lang="cs-CZ" sz="1400" b="1" dirty="0"/>
              <a:t>a zdůvodňovat církevní dogmata (</a:t>
            </a:r>
            <a:r>
              <a:rPr lang="cs-CZ" sz="1400" b="1" dirty="0" smtClean="0"/>
              <a:t>články</a:t>
            </a:r>
          </a:p>
          <a:p>
            <a:pPr lvl="0"/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víry, neměnitelné pravdy. </a:t>
            </a:r>
            <a:endParaRPr lang="cs-CZ" sz="1400" b="1" dirty="0"/>
          </a:p>
          <a:p>
            <a:pPr lvl="0"/>
            <a:endParaRPr lang="cs-CZ" sz="1400" b="1" dirty="0"/>
          </a:p>
          <a:p>
            <a:r>
              <a:rPr lang="cs-CZ" sz="1400" dirty="0"/>
              <a:t> 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2204864"/>
            <a:ext cx="2298017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6452" y="2708920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Scholastika </a:t>
            </a:r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>
            <a:off x="1835696" y="2348880"/>
            <a:ext cx="144016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91143" y="1445568"/>
            <a:ext cx="68146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Učené křesťanské bádání  - myšlenkový systém vysvětlující a zdůvodňující církevní dogmata  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7088" y="1748909"/>
            <a:ext cx="8064896" cy="115723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</a:t>
            </a:r>
            <a:r>
              <a:rPr lang="cs-CZ" sz="1600" b="1" dirty="0" smtClean="0"/>
              <a:t>Metoda </a:t>
            </a:r>
            <a:r>
              <a:rPr lang="cs-CZ" sz="1600" b="1" dirty="0"/>
              <a:t>posuzování:</a:t>
            </a:r>
            <a:r>
              <a:rPr lang="cs-CZ" sz="1600" dirty="0"/>
              <a:t>	</a:t>
            </a:r>
            <a:endParaRPr lang="cs-CZ" sz="1600" dirty="0" smtClean="0"/>
          </a:p>
          <a:p>
            <a:r>
              <a:rPr lang="cs-CZ" sz="1600" dirty="0" smtClean="0"/>
              <a:t>                                                    konfrontace  argumentů = uvádění argumentů </a:t>
            </a:r>
            <a:r>
              <a:rPr lang="cs-CZ" sz="1600" b="1" dirty="0" smtClean="0"/>
              <a:t>pro a proti </a:t>
            </a:r>
          </a:p>
          <a:p>
            <a:r>
              <a:rPr lang="cs-CZ" sz="1600" dirty="0" smtClean="0"/>
              <a:t>                                                    tzv</a:t>
            </a:r>
            <a:r>
              <a:rPr lang="cs-CZ" sz="1600" dirty="0"/>
              <a:t>. </a:t>
            </a:r>
            <a:r>
              <a:rPr lang="cs-CZ" sz="1600" b="1" u="sng" dirty="0"/>
              <a:t>metoda sic et </a:t>
            </a:r>
            <a:r>
              <a:rPr lang="cs-CZ" sz="1600" b="1" u="sng" dirty="0" smtClean="0"/>
              <a:t>non -  ano/ne</a:t>
            </a:r>
          </a:p>
          <a:p>
            <a:endParaRPr lang="cs-CZ" sz="1600" u="sng" dirty="0"/>
          </a:p>
          <a:p>
            <a:r>
              <a:rPr lang="cs-CZ" sz="1600" dirty="0" smtClean="0"/>
              <a:t>                                                    tvůrcem </a:t>
            </a:r>
            <a:r>
              <a:rPr lang="cs-CZ" sz="1600" dirty="0"/>
              <a:t>metody- </a:t>
            </a:r>
            <a:r>
              <a:rPr lang="cs-CZ" sz="1600" b="1" dirty="0" err="1"/>
              <a:t>Pierré</a:t>
            </a:r>
            <a:r>
              <a:rPr lang="cs-CZ" sz="1600" b="1" dirty="0"/>
              <a:t> </a:t>
            </a:r>
            <a:r>
              <a:rPr lang="cs-CZ" sz="1600" b="1" dirty="0" err="1"/>
              <a:t>Abélard</a:t>
            </a:r>
            <a:r>
              <a:rPr lang="cs-CZ" sz="1600" b="1" dirty="0"/>
              <a:t> </a:t>
            </a:r>
            <a:r>
              <a:rPr lang="cs-CZ" sz="1600" dirty="0"/>
              <a:t>(1079- 1142)</a:t>
            </a:r>
          </a:p>
          <a:p>
            <a:r>
              <a:rPr lang="cs-CZ" sz="1400" dirty="0" smtClean="0"/>
              <a:t>                                                            narozen </a:t>
            </a:r>
            <a:r>
              <a:rPr lang="cs-CZ" sz="1400" dirty="0"/>
              <a:t>v Nantes</a:t>
            </a:r>
          </a:p>
          <a:p>
            <a:pPr lvl="0"/>
            <a:r>
              <a:rPr lang="cs-CZ" sz="1400" dirty="0" smtClean="0"/>
              <a:t>                                                            francouzský </a:t>
            </a:r>
            <a:r>
              <a:rPr lang="cs-CZ" sz="1400" dirty="0"/>
              <a:t>teolog a filozof</a:t>
            </a:r>
          </a:p>
          <a:p>
            <a:pPr lvl="0"/>
            <a:r>
              <a:rPr lang="cs-CZ" sz="1400" dirty="0" smtClean="0">
                <a:solidFill>
                  <a:srgbClr val="FF0000"/>
                </a:solidFill>
              </a:rPr>
              <a:t>                                                           d</a:t>
            </a:r>
            <a:r>
              <a:rPr lang="cs-CZ" sz="1400" dirty="0" smtClean="0"/>
              <a:t>ával </a:t>
            </a:r>
            <a:r>
              <a:rPr lang="cs-CZ" sz="1400" dirty="0"/>
              <a:t>přednost prvenství rozumu před zjevením a vírou </a:t>
            </a:r>
            <a:endParaRPr lang="cs-CZ" sz="1400" dirty="0" smtClean="0"/>
          </a:p>
          <a:p>
            <a:pPr lvl="0"/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→ </a:t>
            </a:r>
            <a:r>
              <a:rPr lang="cs-CZ" sz="1400" dirty="0"/>
              <a:t>na církevním koncilu byl odsouzen jako kacíř</a:t>
            </a:r>
          </a:p>
          <a:p>
            <a:pPr lvl="0"/>
            <a:r>
              <a:rPr lang="cs-CZ" sz="1400" dirty="0" smtClean="0"/>
              <a:t>                                                           otevřel </a:t>
            </a:r>
            <a:r>
              <a:rPr lang="cs-CZ" sz="1400" dirty="0"/>
              <a:t>si vlastní školu v </a:t>
            </a:r>
            <a:r>
              <a:rPr lang="cs-CZ" sz="1400" dirty="0" err="1"/>
              <a:t>Champagni</a:t>
            </a:r>
            <a:r>
              <a:rPr lang="cs-CZ" sz="1400" dirty="0"/>
              <a:t> a později dokonce i </a:t>
            </a:r>
            <a:r>
              <a:rPr lang="cs-CZ" sz="1400" dirty="0" smtClean="0"/>
              <a:t>klášter</a:t>
            </a:r>
          </a:p>
          <a:p>
            <a:pPr lvl="0"/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(</a:t>
            </a:r>
            <a:r>
              <a:rPr lang="cs-CZ" sz="1400" dirty="0"/>
              <a:t>po známé aféře, spojené s láskou ke své žačce </a:t>
            </a:r>
            <a:r>
              <a:rPr lang="cs-CZ" sz="1400" dirty="0" err="1"/>
              <a:t>Héloise</a:t>
            </a:r>
            <a:r>
              <a:rPr lang="cs-CZ" sz="1400" dirty="0"/>
              <a:t>)</a:t>
            </a:r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         TOMÁŠ AKVINSKÝ (1225- 1274)</a:t>
            </a:r>
            <a:endParaRPr lang="cs-CZ" sz="1200" b="1" dirty="0" smtClean="0"/>
          </a:p>
          <a:p>
            <a:pPr lvl="0"/>
            <a:r>
              <a:rPr lang="cs-CZ" dirty="0"/>
              <a:t> </a:t>
            </a:r>
            <a:r>
              <a:rPr lang="cs-CZ" sz="1400" b="1" dirty="0" smtClean="0"/>
              <a:t>                                                         nejvýznamnější  představitel  vrcholné scholastiky</a:t>
            </a:r>
          </a:p>
          <a:p>
            <a:pPr lvl="0"/>
            <a:r>
              <a:rPr lang="cs-CZ" sz="1200" dirty="0" smtClean="0"/>
              <a:t>                                                                  pocházel z hraběcího rodu</a:t>
            </a:r>
          </a:p>
          <a:p>
            <a:pPr lvl="0"/>
            <a:r>
              <a:rPr lang="cs-CZ" sz="1200" dirty="0" smtClean="0"/>
              <a:t>                                                                  studoval teologii v Neapoli a v Paříži</a:t>
            </a:r>
          </a:p>
          <a:p>
            <a:pPr lvl="0"/>
            <a:r>
              <a:rPr lang="cs-CZ" sz="1200" dirty="0" smtClean="0"/>
              <a:t>                                                                  členem dominikánského řádu</a:t>
            </a:r>
          </a:p>
          <a:p>
            <a:pPr lvl="0"/>
            <a:r>
              <a:rPr lang="cs-CZ" sz="1200" dirty="0" smtClean="0"/>
              <a:t>                                                                  žil v Paříži</a:t>
            </a:r>
          </a:p>
          <a:p>
            <a:pPr lvl="0"/>
            <a:endParaRPr lang="cs-CZ" sz="1200" dirty="0"/>
          </a:p>
          <a:p>
            <a:pPr lvl="0"/>
            <a:endParaRPr lang="cs-CZ" sz="1200" dirty="0" smtClean="0"/>
          </a:p>
          <a:p>
            <a:pPr lvl="0"/>
            <a:endParaRPr lang="cs-CZ" sz="1200" dirty="0"/>
          </a:p>
          <a:p>
            <a:pPr lvl="0"/>
            <a:endParaRPr lang="cs-CZ" sz="1200" dirty="0" smtClean="0"/>
          </a:p>
          <a:p>
            <a:pPr lvl="0"/>
            <a:endParaRPr lang="cs-CZ" sz="1200" dirty="0"/>
          </a:p>
          <a:p>
            <a:pPr lvl="0"/>
            <a:endParaRPr lang="cs-CZ" sz="1200" dirty="0" smtClean="0"/>
          </a:p>
          <a:p>
            <a:pPr lvl="0"/>
            <a:endParaRPr lang="cs-CZ" sz="1200" dirty="0"/>
          </a:p>
          <a:p>
            <a:pPr lvl="0"/>
            <a:endParaRPr lang="cs-CZ" sz="1200" dirty="0" smtClean="0"/>
          </a:p>
          <a:p>
            <a:pPr lvl="0"/>
            <a:endParaRPr lang="cs-CZ" sz="1200" dirty="0"/>
          </a:p>
          <a:p>
            <a:pPr lvl="0"/>
            <a:endParaRPr lang="cs-CZ" sz="1400" dirty="0"/>
          </a:p>
          <a:p>
            <a:pPr lvl="0"/>
            <a:r>
              <a:rPr lang="cs-CZ" sz="1400" dirty="0"/>
              <a:t>Rozsáhlé dílo:  </a:t>
            </a:r>
          </a:p>
          <a:p>
            <a:pPr lvl="2"/>
            <a:r>
              <a:rPr lang="cs-CZ" dirty="0"/>
              <a:t>obsahuje komentáře k Aristotelovi</a:t>
            </a:r>
          </a:p>
          <a:p>
            <a:pPr lvl="2"/>
            <a:r>
              <a:rPr lang="cs-CZ" dirty="0"/>
              <a:t>spisy teologické- největší soubor:	„SUMMA TEOLOGICKÁ“  = velký vliv na další vývoj křesťanství (teologie = nauka o bohu)</a:t>
            </a:r>
          </a:p>
          <a:p>
            <a:r>
              <a:rPr lang="cs-CZ" dirty="0"/>
              <a:t> </a:t>
            </a:r>
          </a:p>
          <a:p>
            <a:r>
              <a:rPr lang="cs-CZ" u="sng" dirty="0"/>
              <a:t>Hlavní principy jeho filozofie:</a:t>
            </a:r>
            <a:endParaRPr lang="cs-CZ" dirty="0"/>
          </a:p>
          <a:p>
            <a:pPr lvl="2"/>
            <a:r>
              <a:rPr lang="cs-CZ" dirty="0"/>
              <a:t> </a:t>
            </a:r>
            <a:r>
              <a:rPr lang="cs-CZ" u="sng" dirty="0"/>
              <a:t>Existuje věčný, jediný, neměnný Bůh</a:t>
            </a:r>
            <a:r>
              <a:rPr lang="cs-CZ" dirty="0"/>
              <a:t>- proslul tím, že se snažil dokázat existenci boží → formuloval  </a:t>
            </a:r>
            <a:r>
              <a:rPr lang="cs-CZ" u="sng" dirty="0"/>
              <a:t>5 důkazů Boží existence</a:t>
            </a:r>
            <a:r>
              <a:rPr lang="cs-CZ" dirty="0"/>
              <a:t> (</a:t>
            </a:r>
            <a:r>
              <a:rPr lang="cs-CZ" dirty="0" err="1"/>
              <a:t>nejznám</a:t>
            </a:r>
            <a:r>
              <a:rPr lang="cs-CZ" dirty="0"/>
              <a:t>.: příčinný důkaz = nejvyšší příčinou všech reálných jevů a procesů je Bůh)</a:t>
            </a:r>
          </a:p>
          <a:p>
            <a:pPr lvl="2"/>
            <a:r>
              <a:rPr lang="cs-CZ" dirty="0"/>
              <a:t> </a:t>
            </a:r>
            <a:r>
              <a:rPr lang="cs-CZ" u="sng" dirty="0"/>
              <a:t>Vše, co existuje vně Boha, má svůj počátek v Bohu</a:t>
            </a:r>
            <a:r>
              <a:rPr lang="cs-CZ" dirty="0"/>
              <a:t> = věci konkrétní se objevují jakožto stvořené Bohem.</a:t>
            </a:r>
          </a:p>
          <a:p>
            <a:pPr lvl="2"/>
            <a:r>
              <a:rPr lang="cs-CZ" dirty="0"/>
              <a:t> Při stvoření má Bůh ideje- myšlenky o věcech, pak je teprve tvoří → </a:t>
            </a:r>
            <a:r>
              <a:rPr lang="cs-CZ" u="sng" dirty="0"/>
              <a:t>ideje jsou předobrazem věcí → jedinečné hmotné věci jsou druhotné</a:t>
            </a:r>
            <a:r>
              <a:rPr lang="cs-CZ" dirty="0"/>
              <a:t>, neboť se rodí z idejí</a:t>
            </a:r>
          </a:p>
          <a:p>
            <a:pPr lvl="2"/>
            <a:r>
              <a:rPr lang="cs-CZ" dirty="0"/>
              <a:t>Rozlišuje </a:t>
            </a:r>
            <a:r>
              <a:rPr lang="cs-CZ" u="sng" dirty="0"/>
              <a:t>2 způsoby poznávání</a:t>
            </a:r>
            <a:r>
              <a:rPr lang="cs-CZ" dirty="0"/>
              <a:t>- mají sloužit k hledání a poznání pravdy</a:t>
            </a:r>
          </a:p>
          <a:p>
            <a:r>
              <a:rPr lang="cs-CZ" dirty="0"/>
              <a:t> </a:t>
            </a:r>
          </a:p>
          <a:p>
            <a:pPr lvl="5"/>
            <a:r>
              <a:rPr lang="cs-CZ" dirty="0"/>
              <a:t/>
            </a:r>
            <a:br>
              <a:rPr lang="cs-CZ" dirty="0"/>
            </a:br>
            <a:r>
              <a:rPr lang="cs-CZ" u="sng" dirty="0"/>
              <a:t>Rozum</a:t>
            </a:r>
            <a:r>
              <a:rPr lang="cs-CZ" dirty="0"/>
              <a:t> = přirozené světlo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75555" y="1700808"/>
            <a:ext cx="7992888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400" dirty="0" smtClean="0"/>
              <a:t>                       Rozsáhlé </a:t>
            </a:r>
            <a:r>
              <a:rPr lang="cs-CZ" sz="1400" dirty="0"/>
              <a:t>dílo:  </a:t>
            </a:r>
          </a:p>
          <a:p>
            <a:pPr lvl="2"/>
            <a:r>
              <a:rPr lang="cs-CZ" sz="1400" dirty="0"/>
              <a:t>obsahuje komentáře k Aristotelovi</a:t>
            </a:r>
          </a:p>
          <a:p>
            <a:pPr lvl="2"/>
            <a:r>
              <a:rPr lang="cs-CZ" sz="1400" dirty="0"/>
              <a:t>spisy teologické- </a:t>
            </a:r>
            <a:r>
              <a:rPr lang="cs-CZ" sz="1400" dirty="0" smtClean="0"/>
              <a:t> největší </a:t>
            </a:r>
            <a:r>
              <a:rPr lang="cs-CZ" sz="1400" dirty="0"/>
              <a:t>soubor:	„</a:t>
            </a:r>
            <a:r>
              <a:rPr lang="cs-CZ" sz="1400" b="1" dirty="0"/>
              <a:t>SUMMA TEOLOGICKÁ</a:t>
            </a:r>
            <a:r>
              <a:rPr lang="cs-CZ" sz="1400" dirty="0"/>
              <a:t>“  = velký vliv na další vývoj křesťanství (teologie = nauka o bohu</a:t>
            </a:r>
            <a:r>
              <a:rPr lang="cs-CZ" sz="1400" dirty="0" smtClean="0"/>
              <a:t>)</a:t>
            </a:r>
          </a:p>
          <a:p>
            <a:pPr lvl="2"/>
            <a:endParaRPr lang="cs-CZ" sz="1400" dirty="0"/>
          </a:p>
          <a:p>
            <a:pPr lvl="2"/>
            <a:endParaRPr lang="cs-CZ" sz="1400" dirty="0"/>
          </a:p>
          <a:p>
            <a:r>
              <a:rPr lang="cs-CZ" sz="1400" dirty="0"/>
              <a:t> </a:t>
            </a:r>
            <a:r>
              <a:rPr lang="cs-CZ" sz="1400" b="1" dirty="0" smtClean="0"/>
              <a:t>                      </a:t>
            </a:r>
            <a:r>
              <a:rPr lang="cs-CZ" sz="1400" b="1" u="sng" dirty="0" smtClean="0"/>
              <a:t>Hlavní principy filozofie T. Akvinského :</a:t>
            </a:r>
          </a:p>
          <a:p>
            <a:endParaRPr lang="cs-CZ" sz="1400" b="1" dirty="0"/>
          </a:p>
          <a:p>
            <a:pPr lvl="2"/>
            <a:r>
              <a:rPr lang="cs-CZ" sz="1400" b="1" dirty="0" smtClean="0"/>
              <a:t>1.  </a:t>
            </a:r>
            <a:r>
              <a:rPr lang="cs-CZ" sz="1400" b="1" u="sng" dirty="0"/>
              <a:t>Existuje věčný, jediný, neměnný </a:t>
            </a:r>
            <a:r>
              <a:rPr lang="cs-CZ" sz="1400" u="sng" dirty="0"/>
              <a:t>Bůh</a:t>
            </a:r>
            <a:r>
              <a:rPr lang="cs-CZ" sz="1400" dirty="0"/>
              <a:t>- proslul tím, že se snažil dokázat existenci boží → </a:t>
            </a:r>
            <a:r>
              <a:rPr lang="cs-CZ" sz="1400" dirty="0" smtClean="0"/>
              <a:t>                formuloval  </a:t>
            </a:r>
            <a:r>
              <a:rPr lang="cs-CZ" sz="1400" u="sng" dirty="0"/>
              <a:t>5 důkazů Boží existence</a:t>
            </a:r>
            <a:r>
              <a:rPr lang="cs-CZ" sz="1400" dirty="0"/>
              <a:t> (</a:t>
            </a:r>
            <a:r>
              <a:rPr lang="cs-CZ" sz="1400" dirty="0" smtClean="0"/>
              <a:t>nejznámější :  </a:t>
            </a:r>
            <a:r>
              <a:rPr lang="cs-CZ" sz="1400" dirty="0"/>
              <a:t>příčinný důkaz = nejvyšší příčinou všech reálných jevů a procesů je Bůh</a:t>
            </a:r>
            <a:r>
              <a:rPr lang="cs-CZ" sz="1400" dirty="0" smtClean="0"/>
              <a:t>).</a:t>
            </a:r>
          </a:p>
          <a:p>
            <a:pPr lvl="2"/>
            <a:endParaRPr lang="cs-CZ" sz="1400" dirty="0"/>
          </a:p>
          <a:p>
            <a:pPr marL="1257300" lvl="2" indent="-342900">
              <a:buAutoNum type="arabicPeriod" startAt="2"/>
            </a:pPr>
            <a:r>
              <a:rPr lang="cs-CZ" sz="1400" b="1" u="sng" dirty="0" smtClean="0"/>
              <a:t>Vše</a:t>
            </a:r>
            <a:r>
              <a:rPr lang="cs-CZ" sz="1400" b="1" u="sng" dirty="0"/>
              <a:t>, co existuje vně Boha, má svůj počátek v Bohu</a:t>
            </a:r>
            <a:r>
              <a:rPr lang="cs-CZ" sz="1400" b="1" dirty="0"/>
              <a:t> </a:t>
            </a:r>
            <a:r>
              <a:rPr lang="cs-CZ" sz="1400" b="1" dirty="0" smtClean="0"/>
              <a:t>= </a:t>
            </a:r>
            <a:r>
              <a:rPr lang="cs-CZ" sz="1400" dirty="0" smtClean="0"/>
              <a:t>věci konkrétní se objevují jakožto </a:t>
            </a:r>
            <a:r>
              <a:rPr lang="cs-CZ" sz="1400" dirty="0"/>
              <a:t>stvořené Bohem</a:t>
            </a:r>
            <a:r>
              <a:rPr lang="cs-CZ" sz="1400" dirty="0" smtClean="0"/>
              <a:t>.</a:t>
            </a:r>
          </a:p>
          <a:p>
            <a:pPr lvl="2"/>
            <a:endParaRPr lang="cs-CZ" sz="1400" dirty="0"/>
          </a:p>
          <a:p>
            <a:pPr marL="1257300" lvl="2" indent="-342900">
              <a:buAutoNum type="arabicPeriod" startAt="3"/>
            </a:pPr>
            <a:r>
              <a:rPr lang="cs-CZ" sz="1400" dirty="0" smtClean="0"/>
              <a:t>Při </a:t>
            </a:r>
            <a:r>
              <a:rPr lang="cs-CZ" sz="1400" dirty="0"/>
              <a:t>stvoření má Bůh ideje- myšlenky o věcech, pak je teprve tvoří → </a:t>
            </a:r>
            <a:r>
              <a:rPr lang="cs-CZ" sz="1400" b="1" u="sng" dirty="0"/>
              <a:t>ideje jsou předobrazem věcí → jedinečné hmotné věci jsou druhotné</a:t>
            </a:r>
            <a:r>
              <a:rPr lang="cs-CZ" sz="1400" b="1" dirty="0"/>
              <a:t>, neboť se rodí z </a:t>
            </a:r>
            <a:r>
              <a:rPr lang="cs-CZ" sz="1400" b="1" dirty="0" smtClean="0"/>
              <a:t>idejí.</a:t>
            </a:r>
          </a:p>
          <a:p>
            <a:pPr marL="1257300" lvl="2" indent="-342900">
              <a:buAutoNum type="arabicPeriod" startAt="3"/>
            </a:pPr>
            <a:r>
              <a:rPr lang="cs-CZ" sz="1400" b="1" dirty="0" smtClean="0"/>
              <a:t>Rozlišuje dva způsoby poznávání pravdy : </a:t>
            </a:r>
          </a:p>
          <a:p>
            <a:pPr marL="1257300" lvl="2" indent="-342900">
              <a:buAutoNum type="arabicPeriod" startAt="3"/>
            </a:pPr>
            <a:endParaRPr lang="cs-CZ" sz="1400" b="1" dirty="0" smtClean="0"/>
          </a:p>
          <a:p>
            <a:pPr marL="1257300" lvl="2" indent="-342900">
              <a:buAutoNum type="arabicPeriod" startAt="3"/>
            </a:pPr>
            <a:endParaRPr lang="cs-CZ" sz="1400" b="1" dirty="0" smtClean="0"/>
          </a:p>
          <a:p>
            <a:pPr marL="1257300" lvl="2" indent="-342900">
              <a:buAutoNum type="arabicPeriod" startAt="3"/>
            </a:pPr>
            <a:endParaRPr lang="cs-CZ" sz="1400" b="1" dirty="0" smtClean="0"/>
          </a:p>
          <a:p>
            <a:pPr marL="1257300" lvl="2" indent="-342900">
              <a:buAutoNum type="arabicPeriod" startAt="3"/>
            </a:pPr>
            <a:endParaRPr lang="cs-CZ" sz="1400" b="1" dirty="0" smtClean="0"/>
          </a:p>
          <a:p>
            <a:pPr marL="1257300" lvl="2" indent="-342900">
              <a:buAutoNum type="arabicPeriod" startAt="3"/>
            </a:pPr>
            <a:endParaRPr lang="cs-CZ" sz="1400" b="1" dirty="0" smtClean="0"/>
          </a:p>
          <a:p>
            <a:pPr marL="1257300" lvl="2" indent="-342900">
              <a:buAutoNum type="arabicPeriod" startAt="3"/>
            </a:pPr>
            <a:endParaRPr lang="cs-CZ" sz="1400" b="1" dirty="0"/>
          </a:p>
          <a:p>
            <a:pPr marL="1257300" lvl="2" indent="-342900">
              <a:buAutoNum type="arabicPeriod" startAt="3"/>
            </a:pPr>
            <a:endParaRPr lang="cs-CZ" sz="1400" b="1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5558622"/>
            <a:ext cx="53057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5"/>
            <a:r>
              <a:rPr lang="cs-CZ" u="sng" dirty="0" smtClean="0"/>
              <a:t>ROZUM = přirozené světlo    VÍRA = božské světlo 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865335" y="5558622"/>
            <a:ext cx="94874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814079" y="5517232"/>
            <a:ext cx="1622017" cy="1494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49422" y="1429363"/>
            <a:ext cx="813690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 smtClean="0"/>
              <a:t> </a:t>
            </a:r>
            <a:r>
              <a:rPr lang="cs-CZ" sz="1400" b="1" dirty="0" smtClean="0"/>
              <a:t>             </a:t>
            </a:r>
            <a:r>
              <a:rPr lang="cs-CZ" sz="1400" b="1" u="sng" dirty="0" smtClean="0"/>
              <a:t>   Akvinského </a:t>
            </a:r>
            <a:r>
              <a:rPr lang="cs-CZ" sz="1400" b="1" u="sng" dirty="0"/>
              <a:t>názory na ženu</a:t>
            </a:r>
            <a:endParaRPr lang="cs-CZ" sz="1400" b="1" dirty="0"/>
          </a:p>
          <a:p>
            <a:pPr lvl="0"/>
            <a:r>
              <a:rPr lang="cs-CZ" dirty="0" smtClean="0"/>
              <a:t>                                                         Ž</a:t>
            </a:r>
            <a:r>
              <a:rPr lang="cs-CZ" sz="1200" dirty="0" smtClean="0"/>
              <a:t>ena </a:t>
            </a:r>
            <a:r>
              <a:rPr lang="cs-CZ" sz="1200" dirty="0"/>
              <a:t>je tvar nedokonalý, poněvadž se rodí ze slabého semene.</a:t>
            </a:r>
          </a:p>
          <a:p>
            <a:pPr lvl="0"/>
            <a:r>
              <a:rPr lang="cs-CZ" sz="1200" dirty="0" smtClean="0"/>
              <a:t>                                                                                      Jakmile </a:t>
            </a:r>
            <a:r>
              <a:rPr lang="cs-CZ" sz="1200" dirty="0"/>
              <a:t>se něco živého začne skladovat, tak to stárne, a tím i </a:t>
            </a:r>
            <a:r>
              <a:rPr lang="cs-CZ" sz="1200" dirty="0" smtClean="0"/>
              <a:t>slábne.</a:t>
            </a:r>
          </a:p>
          <a:p>
            <a:pPr lvl="0"/>
            <a:endParaRPr lang="cs-CZ" sz="1200" dirty="0" smtClean="0"/>
          </a:p>
          <a:p>
            <a:pPr lvl="0"/>
            <a:endParaRPr lang="cs-CZ" sz="1200" dirty="0"/>
          </a:p>
          <a:p>
            <a:pPr lvl="0"/>
            <a:r>
              <a:rPr lang="cs-CZ" sz="1200" dirty="0" smtClean="0"/>
              <a:t>                Měl </a:t>
            </a:r>
            <a:r>
              <a:rPr lang="cs-CZ" sz="1200" dirty="0"/>
              <a:t>též trable s církví (smrtí mu však nehrozila, dokonce mu poslala kurtizánu, aby ho přivedla na správnou cestu</a:t>
            </a:r>
            <a:r>
              <a:rPr lang="cs-CZ" sz="1200" dirty="0" smtClean="0"/>
              <a:t>,</a:t>
            </a:r>
          </a:p>
          <a:p>
            <a:pPr lvl="0"/>
            <a:r>
              <a:rPr lang="cs-CZ" sz="1200" dirty="0" smtClean="0"/>
              <a:t>                </a:t>
            </a:r>
            <a:r>
              <a:rPr lang="cs-CZ" sz="1200" dirty="0"/>
              <a:t>ten ji však zahnal na útěk hořícím polenem</a:t>
            </a:r>
            <a:r>
              <a:rPr lang="cs-CZ" sz="1200" dirty="0" smtClean="0"/>
              <a:t>.</a:t>
            </a:r>
          </a:p>
          <a:p>
            <a:pPr lvl="0"/>
            <a:endParaRPr lang="cs-CZ" sz="1200" dirty="0"/>
          </a:p>
          <a:p>
            <a:pPr lvl="0"/>
            <a:endParaRPr lang="cs-CZ" sz="1200" dirty="0"/>
          </a:p>
          <a:p>
            <a:r>
              <a:rPr lang="cs-CZ" sz="1400" b="1" dirty="0" smtClean="0"/>
              <a:t>          1879-    </a:t>
            </a:r>
            <a:r>
              <a:rPr lang="cs-CZ" sz="1400" dirty="0" smtClean="0"/>
              <a:t>vyhlášeno </a:t>
            </a:r>
            <a:r>
              <a:rPr lang="cs-CZ" sz="1400" b="1" dirty="0"/>
              <a:t>Tomášovo </a:t>
            </a:r>
            <a:r>
              <a:rPr lang="cs-CZ" sz="1400" b="1" dirty="0" smtClean="0"/>
              <a:t>učení-         </a:t>
            </a:r>
            <a:r>
              <a:rPr lang="cs-CZ" sz="1400" u="sng" dirty="0"/>
              <a:t>Tomismus </a:t>
            </a:r>
            <a:r>
              <a:rPr lang="cs-CZ" sz="1400" dirty="0"/>
              <a:t>→ papežskou encyklikou v aktualizované podobě za </a:t>
            </a:r>
            <a:r>
              <a:rPr lang="cs-CZ" sz="1400" dirty="0" smtClean="0"/>
              <a:t>      	  oficiální </a:t>
            </a:r>
            <a:r>
              <a:rPr lang="cs-CZ" sz="1400" dirty="0"/>
              <a:t>filozofii katolické církve </a:t>
            </a:r>
            <a:r>
              <a:rPr lang="cs-CZ" sz="1400" b="1" u="sng" dirty="0" smtClean="0"/>
              <a:t>NOVOTOMISMUS</a:t>
            </a:r>
          </a:p>
          <a:p>
            <a:endParaRPr lang="cs-CZ" sz="1400" b="1" u="sng" dirty="0"/>
          </a:p>
          <a:p>
            <a:endParaRPr lang="cs-CZ" sz="1400" dirty="0"/>
          </a:p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4005064"/>
            <a:ext cx="7356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Encyklika – církevní pojem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= papežský okružní list adresovaný dnes zpravidla nejen biskupům, ale i kněžím na celém světě obsahující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poučení papeže o církevních zásadách v závažných otázkách víry  a mravů  ( </a:t>
            </a:r>
            <a:r>
              <a:rPr lang="cs-CZ" sz="1200" dirty="0" err="1" smtClean="0"/>
              <a:t>okružník</a:t>
            </a:r>
            <a:r>
              <a:rPr lang="cs-CZ" sz="1200" dirty="0" smtClean="0"/>
              <a:t>)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053592" y="1628800"/>
            <a:ext cx="2958567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</a:t>
            </a:r>
          </a:p>
          <a:p>
            <a:pPr algn="ctr"/>
            <a:r>
              <a:rPr lang="cs-CZ" smtClean="0"/>
              <a:t>vlastní </a:t>
            </a:r>
            <a:endParaRPr lang="cs-CZ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2022</TotalTime>
  <Words>286</Words>
  <Application>Microsoft Office PowerPoint</Application>
  <PresentationFormat>Předvádění na obrazovce (4:3)</PresentationFormat>
  <Paragraphs>226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107</cp:revision>
  <cp:lastPrinted>2013-11-29T06:28:29Z</cp:lastPrinted>
  <dcterms:created xsi:type="dcterms:W3CDTF">2010-11-01T23:40:31Z</dcterms:created>
  <dcterms:modified xsi:type="dcterms:W3CDTF">2013-12-10T11:50:43Z</dcterms:modified>
</cp:coreProperties>
</file>