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Lst>
  <p:notesMasterIdLst>
    <p:notesMasterId r:id="rId61"/>
  </p:notesMasterIdLst>
  <p:sldIdLst>
    <p:sldId id="328" r:id="rId2"/>
    <p:sldId id="329" r:id="rId3"/>
    <p:sldId id="256" r:id="rId4"/>
    <p:sldId id="257" r:id="rId5"/>
    <p:sldId id="258" r:id="rId6"/>
    <p:sldId id="259" r:id="rId7"/>
    <p:sldId id="260" r:id="rId8"/>
    <p:sldId id="261" r:id="rId9"/>
    <p:sldId id="262" r:id="rId10"/>
    <p:sldId id="263" r:id="rId11"/>
    <p:sldId id="264" r:id="rId12"/>
    <p:sldId id="265" r:id="rId13"/>
    <p:sldId id="266" r:id="rId14"/>
    <p:sldId id="272" r:id="rId15"/>
    <p:sldId id="274" r:id="rId16"/>
    <p:sldId id="330" r:id="rId17"/>
    <p:sldId id="278" r:id="rId18"/>
    <p:sldId id="279" r:id="rId19"/>
    <p:sldId id="280" r:id="rId20"/>
    <p:sldId id="281" r:id="rId21"/>
    <p:sldId id="282" r:id="rId22"/>
    <p:sldId id="284" r:id="rId23"/>
    <p:sldId id="334" r:id="rId24"/>
    <p:sldId id="286" r:id="rId25"/>
    <p:sldId id="287" r:id="rId26"/>
    <p:sldId id="289" r:id="rId27"/>
    <p:sldId id="288" r:id="rId28"/>
    <p:sldId id="290" r:id="rId29"/>
    <p:sldId id="291" r:id="rId30"/>
    <p:sldId id="292" r:id="rId31"/>
    <p:sldId id="293" r:id="rId32"/>
    <p:sldId id="294" r:id="rId33"/>
    <p:sldId id="295" r:id="rId34"/>
    <p:sldId id="296" r:id="rId35"/>
    <p:sldId id="297" r:id="rId36"/>
    <p:sldId id="298" r:id="rId37"/>
    <p:sldId id="299" r:id="rId38"/>
    <p:sldId id="300" r:id="rId39"/>
    <p:sldId id="301" r:id="rId40"/>
    <p:sldId id="302" r:id="rId41"/>
    <p:sldId id="303" r:id="rId42"/>
    <p:sldId id="304" r:id="rId43"/>
    <p:sldId id="305" r:id="rId44"/>
    <p:sldId id="306" r:id="rId45"/>
    <p:sldId id="307" r:id="rId46"/>
    <p:sldId id="308" r:id="rId47"/>
    <p:sldId id="309" r:id="rId48"/>
    <p:sldId id="310" r:id="rId49"/>
    <p:sldId id="311" r:id="rId50"/>
    <p:sldId id="312" r:id="rId51"/>
    <p:sldId id="313" r:id="rId52"/>
    <p:sldId id="314" r:id="rId53"/>
    <p:sldId id="315" r:id="rId54"/>
    <p:sldId id="333" r:id="rId55"/>
    <p:sldId id="322" r:id="rId56"/>
    <p:sldId id="325" r:id="rId57"/>
    <p:sldId id="326" r:id="rId58"/>
    <p:sldId id="327" r:id="rId59"/>
    <p:sldId id="331" r:id="rId6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5C2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50" autoAdjust="0"/>
    <p:restoredTop sz="94660"/>
  </p:normalViewPr>
  <p:slideViewPr>
    <p:cSldViewPr snapToGrid="0">
      <p:cViewPr>
        <p:scale>
          <a:sx n="75" d="100"/>
          <a:sy n="75" d="100"/>
        </p:scale>
        <p:origin x="-888" y="-61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3742E2-9ABF-4F37-B447-376B322C264F}" type="datetimeFigureOut">
              <a:rPr lang="cs-CZ" smtClean="0"/>
              <a:t>10.12.2013</a:t>
            </a:fld>
            <a:endParaRPr lang="cs-CZ"/>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696D58-C2F8-4B1B-988A-B51893B6CC99}" type="slidenum">
              <a:rPr lang="cs-CZ" smtClean="0"/>
              <a:t>‹#›</a:t>
            </a:fld>
            <a:endParaRPr lang="cs-CZ"/>
          </a:p>
        </p:txBody>
      </p:sp>
    </p:spTree>
    <p:extLst>
      <p:ext uri="{BB962C8B-B14F-4D97-AF65-F5344CB8AC3E}">
        <p14:creationId xmlns:p14="http://schemas.microsoft.com/office/powerpoint/2010/main" val="24233474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
        <p:nvSpPr>
          <p:cNvPr id="70660" name="Zástupný symbol pro číslo snímku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6C9DAF3-C5F2-4CB3-8AA7-73323AAB6B82}" type="slidenum">
              <a:rPr lang="cs-CZ"/>
              <a:pPr/>
              <a:t>1</a:t>
            </a:fld>
            <a:endParaRPr lang="cs-CZ"/>
          </a:p>
        </p:txBody>
      </p:sp>
    </p:spTree>
    <p:extLst>
      <p:ext uri="{BB962C8B-B14F-4D97-AF65-F5344CB8AC3E}">
        <p14:creationId xmlns:p14="http://schemas.microsoft.com/office/powerpoint/2010/main" val="17060777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
        <p:nvSpPr>
          <p:cNvPr id="71684" name="Zástupný symbol pro číslo snímku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3A2C5C-3BF5-4A1E-9B09-0ED68CF311C3}" type="slidenum">
              <a:rPr lang="cs-CZ"/>
              <a:pPr/>
              <a:t>2</a:t>
            </a:fld>
            <a:endParaRPr lang="cs-CZ"/>
          </a:p>
        </p:txBody>
      </p:sp>
    </p:spTree>
    <p:extLst>
      <p:ext uri="{BB962C8B-B14F-4D97-AF65-F5344CB8AC3E}">
        <p14:creationId xmlns:p14="http://schemas.microsoft.com/office/powerpoint/2010/main" val="30070631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s-CZ" smtClean="0"/>
          </a:p>
        </p:txBody>
      </p:sp>
      <p:sp>
        <p:nvSpPr>
          <p:cNvPr id="604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0540377-E1EA-474C-B377-A0446C7EB625}" type="slidenum">
              <a:rPr lang="cs-CZ"/>
              <a:pPr/>
              <a:t>4</a:t>
            </a:fld>
            <a:endParaRPr lang="cs-CZ"/>
          </a:p>
        </p:txBody>
      </p:sp>
    </p:spTree>
    <p:extLst>
      <p:ext uri="{BB962C8B-B14F-4D97-AF65-F5344CB8AC3E}">
        <p14:creationId xmlns:p14="http://schemas.microsoft.com/office/powerpoint/2010/main" val="2165069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s-CZ" b="1" smtClean="0"/>
              <a:t>Gočárova skvělá stavba</a:t>
            </a:r>
            <a:r>
              <a:rPr lang="cs-CZ" smtClean="0"/>
              <a:t/>
            </a:r>
            <a:br>
              <a:rPr lang="cs-CZ" smtClean="0"/>
            </a:br>
            <a:r>
              <a:rPr lang="cs-CZ" smtClean="0"/>
              <a:t>Významnou kulturní památku na rohu Celetné ulice a Ovocného trhu dokončil architekt Josef Gočár v roce 1912. Objekt byl navržen jako obchodní dům. Po druhé světové válce zde sídlil podnik Výstavnictví, po rekonstrukci tady od roku 1994 působilo České muzeum výtvarných umění. Od konce roku 2003 je kubistickém klenotu Prahy stálá expozice českého kubismu. Před třemi lety byla v domě otevřena replika kavárny Orient, kterou navrhl také Gočár.</a:t>
            </a:r>
          </a:p>
          <a:p>
            <a:endParaRPr lang="cs-CZ" smtClean="0"/>
          </a:p>
        </p:txBody>
      </p:sp>
      <p:sp>
        <p:nvSpPr>
          <p:cNvPr id="75780" name="Zástupný symbol pro číslo snímku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1A96F9-FA7A-4714-B30D-2C15D8FECC48}" type="slidenum">
              <a:rPr lang="cs-CZ"/>
              <a:pPr/>
              <a:t>41</a:t>
            </a:fld>
            <a:endParaRPr lang="cs-CZ"/>
          </a:p>
        </p:txBody>
      </p:sp>
    </p:spTree>
    <p:extLst>
      <p:ext uri="{BB962C8B-B14F-4D97-AF65-F5344CB8AC3E}">
        <p14:creationId xmlns:p14="http://schemas.microsoft.com/office/powerpoint/2010/main" val="13095046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s-CZ" smtClean="0"/>
              <a:t>Na počátku dvacátých let začal rovněž intenzivně pracovat v Hradci Králové. Gočár zde postupně zpracoval územní plán města, vytvořil regulační plán nábřeží, výstavbu v Labské kotlině, školní bloky (Gymnázium J. K. Tyla), střed města (dnešní Ulrichovo náměstí). Plány výstavby zahrnovaly rovněž systém vnějšího dopravního okruhu s radiálami směřujícími do centra města, mezi nimiž se střídají obytné čtvrti s plochami zeleně.</a:t>
            </a:r>
          </a:p>
        </p:txBody>
      </p:sp>
      <p:sp>
        <p:nvSpPr>
          <p:cNvPr id="768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7A2D91E-032C-4DBE-9205-459B14066E68}" type="slidenum">
              <a:rPr lang="cs-CZ"/>
              <a:pPr/>
              <a:t>43</a:t>
            </a:fld>
            <a:endParaRPr lang="cs-CZ"/>
          </a:p>
        </p:txBody>
      </p:sp>
    </p:spTree>
    <p:extLst>
      <p:ext uri="{BB962C8B-B14F-4D97-AF65-F5344CB8AC3E}">
        <p14:creationId xmlns:p14="http://schemas.microsoft.com/office/powerpoint/2010/main" val="1782963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
        <p:nvSpPr>
          <p:cNvPr id="77828" name="Zástupný symbol pro číslo snímku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74F6176-0158-4543-AA7D-F9782A1699A5}" type="slidenum">
              <a:rPr lang="cs-CZ"/>
              <a:pPr/>
              <a:t>51</a:t>
            </a:fld>
            <a:endParaRPr lang="cs-CZ"/>
          </a:p>
        </p:txBody>
      </p:sp>
    </p:spTree>
    <p:extLst>
      <p:ext uri="{BB962C8B-B14F-4D97-AF65-F5344CB8AC3E}">
        <p14:creationId xmlns:p14="http://schemas.microsoft.com/office/powerpoint/2010/main" val="596780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AB09945-3D6A-464D-8D52-BDD0F6E66F42}" type="datetimeFigureOut">
              <a:rPr lang="cs-CZ" smtClean="0"/>
              <a:t>10.12.2013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557A5A8-1E3F-4B93-A488-2B7B89C7943A}" type="slidenum">
              <a:rPr lang="cs-CZ" smtClean="0"/>
              <a:t>‹#›</a:t>
            </a:fld>
            <a:endParaRPr lang="cs-CZ"/>
          </a:p>
        </p:txBody>
      </p:sp>
    </p:spTree>
    <p:extLst>
      <p:ext uri="{BB962C8B-B14F-4D97-AF65-F5344CB8AC3E}">
        <p14:creationId xmlns:p14="http://schemas.microsoft.com/office/powerpoint/2010/main" val="3783224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b="1">
                <a:solidFill>
                  <a:srgbClr val="C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defRPr>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marL="228600" indent="-228600">
              <a:buFont typeface="Wingdings" panose="05000000000000000000" pitchFamily="2" charset="2"/>
              <a:buChar char="q"/>
              <a:defRPr/>
            </a:lvl1pPr>
            <a:lvl2pPr marL="800100" indent="-342900">
              <a:buFont typeface="Calibri" panose="020F0502020204030204" pitchFamily="34" charset="0"/>
              <a:buChar char="‒"/>
              <a:defRPr/>
            </a:lvl2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AAB09945-3D6A-464D-8D52-BDD0F6E66F42}" type="datetimeFigureOut">
              <a:rPr lang="cs-CZ" smtClean="0"/>
              <a:t>10.12.2013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557A5A8-1E3F-4B93-A488-2B7B89C7943A}" type="slidenum">
              <a:rPr lang="cs-CZ" smtClean="0"/>
              <a:t>‹#›</a:t>
            </a:fld>
            <a:endParaRPr lang="cs-CZ"/>
          </a:p>
        </p:txBody>
      </p:sp>
    </p:spTree>
    <p:extLst>
      <p:ext uri="{BB962C8B-B14F-4D97-AF65-F5344CB8AC3E}">
        <p14:creationId xmlns:p14="http://schemas.microsoft.com/office/powerpoint/2010/main" val="120071305"/>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citac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28650" y="332853"/>
            <a:ext cx="7886700" cy="742912"/>
          </a:xfrm>
        </p:spPr>
        <p:txBody>
          <a:bodyPr/>
          <a:lstStyle>
            <a:lvl1pPr algn="ctr">
              <a:defRPr b="1">
                <a:solidFill>
                  <a:srgbClr val="C00000"/>
                </a:solidFill>
                <a:latin typeface="Arial" panose="020B0604020202020204" pitchFamily="34" charset="0"/>
                <a:cs typeface="Arial" panose="020B0604020202020204" pitchFamily="34" charset="0"/>
              </a:defRPr>
            </a:lvl1pPr>
          </a:lstStyle>
          <a:p>
            <a:r>
              <a:rPr lang="cs-CZ" dirty="0" smtClean="0"/>
              <a:t>Citace:</a:t>
            </a:r>
            <a:endParaRPr lang="en-US" dirty="0"/>
          </a:p>
        </p:txBody>
      </p:sp>
      <p:sp>
        <p:nvSpPr>
          <p:cNvPr id="3" name="Content Placeholder 2"/>
          <p:cNvSpPr>
            <a:spLocks noGrp="1"/>
          </p:cNvSpPr>
          <p:nvPr>
            <p:ph idx="1"/>
          </p:nvPr>
        </p:nvSpPr>
        <p:spPr>
          <a:xfrm>
            <a:off x="279699" y="1215614"/>
            <a:ext cx="8649148" cy="5378824"/>
          </a:xfrm>
        </p:spPr>
        <p:txBody>
          <a:bodyPr>
            <a:normAutofit/>
          </a:bodyPr>
          <a:lstStyle>
            <a:lvl1pPr marL="514350" indent="-514350">
              <a:buFont typeface="+mj-lt"/>
              <a:buAutoNum type="arabicPeriod"/>
              <a:defRPr sz="1600"/>
            </a:lvl1pPr>
            <a:lvl2pPr marL="914400" indent="-457200">
              <a:buFont typeface="+mj-lt"/>
              <a:buAutoNum type="arabicPeriod"/>
              <a:defRPr/>
            </a:lvl2pPr>
            <a:lvl3pPr marL="1371600" indent="-457200">
              <a:buFont typeface="+mj-lt"/>
              <a:buAutoNum type="arabicPeriod"/>
              <a:defRPr/>
            </a:lvl3pPr>
            <a:lvl4pPr marL="1714500" indent="-342900">
              <a:buFont typeface="+mj-lt"/>
              <a:buAutoNum type="arabicPeriod"/>
              <a:defRPr/>
            </a:lvl4pPr>
            <a:lvl5pPr marL="2171700" indent="-342900">
              <a:buFont typeface="+mj-lt"/>
              <a:buAutoNum type="arabicPeriod"/>
              <a:defRPr/>
            </a:lvl5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AB09945-3D6A-464D-8D52-BDD0F6E66F42}" type="datetimeFigureOut">
              <a:rPr lang="cs-CZ" smtClean="0"/>
              <a:t>10.12.2013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557A5A8-1E3F-4B93-A488-2B7B89C7943A}" type="slidenum">
              <a:rPr lang="cs-CZ" smtClean="0"/>
              <a:t>‹#›</a:t>
            </a:fld>
            <a:endParaRPr lang="cs-CZ"/>
          </a:p>
        </p:txBody>
      </p:sp>
    </p:spTree>
    <p:extLst>
      <p:ext uri="{BB962C8B-B14F-4D97-AF65-F5344CB8AC3E}">
        <p14:creationId xmlns:p14="http://schemas.microsoft.com/office/powerpoint/2010/main" val="1364293958"/>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B09945-3D6A-464D-8D52-BDD0F6E66F42}" type="datetimeFigureOut">
              <a:rPr lang="cs-CZ" smtClean="0"/>
              <a:t>10.12.2013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557A5A8-1E3F-4B93-A488-2B7B89C7943A}" type="slidenum">
              <a:rPr lang="cs-CZ" smtClean="0"/>
              <a:t>‹#›</a:t>
            </a:fld>
            <a:endParaRPr lang="cs-CZ"/>
          </a:p>
        </p:txBody>
      </p:sp>
    </p:spTree>
    <p:extLst>
      <p:ext uri="{BB962C8B-B14F-4D97-AF65-F5344CB8AC3E}">
        <p14:creationId xmlns:p14="http://schemas.microsoft.com/office/powerpoint/2010/main" val="1491527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AB09945-3D6A-464D-8D52-BDD0F6E66F42}" type="datetimeFigureOut">
              <a:rPr lang="cs-CZ" smtClean="0"/>
              <a:t>10.12.2013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557A5A8-1E3F-4B93-A488-2B7B89C7943A}" type="slidenum">
              <a:rPr lang="cs-CZ" smtClean="0"/>
              <a:t>‹#›</a:t>
            </a:fld>
            <a:endParaRPr lang="cs-CZ"/>
          </a:p>
        </p:txBody>
      </p:sp>
    </p:spTree>
    <p:extLst>
      <p:ext uri="{BB962C8B-B14F-4D97-AF65-F5344CB8AC3E}">
        <p14:creationId xmlns:p14="http://schemas.microsoft.com/office/powerpoint/2010/main" val="1557554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lvl1pPr>
              <a:defRPr b="1">
                <a:solidFill>
                  <a:srgbClr val="002060"/>
                </a:solidFill>
                <a:latin typeface="Arial" panose="020B0604020202020204" pitchFamily="34" charset="0"/>
                <a:cs typeface="Arial" panose="020B0604020202020204" pitchFamily="34" charset="0"/>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AB09945-3D6A-464D-8D52-BDD0F6E66F42}" type="datetimeFigureOut">
              <a:rPr lang="cs-CZ" smtClean="0"/>
              <a:t>10.12.2013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9557A5A8-1E3F-4B93-A488-2B7B89C7943A}" type="slidenum">
              <a:rPr lang="cs-CZ" smtClean="0"/>
              <a:t>‹#›</a:t>
            </a:fld>
            <a:endParaRPr lang="cs-CZ"/>
          </a:p>
        </p:txBody>
      </p:sp>
    </p:spTree>
    <p:extLst>
      <p:ext uri="{BB962C8B-B14F-4D97-AF65-F5344CB8AC3E}">
        <p14:creationId xmlns:p14="http://schemas.microsoft.com/office/powerpoint/2010/main" val="1958667976"/>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b="1">
                <a:solidFill>
                  <a:srgbClr val="C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defRPr>
            </a:lvl1pPr>
          </a:lstStyle>
          <a:p>
            <a:r>
              <a:rPr lang="en-US" dirty="0" smtClean="0"/>
              <a:t>Click to edit Master title style</a:t>
            </a:r>
            <a:endParaRPr lang="en-US" dirty="0"/>
          </a:p>
        </p:txBody>
      </p:sp>
      <p:sp>
        <p:nvSpPr>
          <p:cNvPr id="3" name="Date Placeholder 2"/>
          <p:cNvSpPr>
            <a:spLocks noGrp="1"/>
          </p:cNvSpPr>
          <p:nvPr>
            <p:ph type="dt" sz="half" idx="10"/>
          </p:nvPr>
        </p:nvSpPr>
        <p:spPr/>
        <p:txBody>
          <a:bodyPr/>
          <a:lstStyle/>
          <a:p>
            <a:fld id="{AAB09945-3D6A-464D-8D52-BDD0F6E66F42}" type="datetimeFigureOut">
              <a:rPr lang="cs-CZ" smtClean="0"/>
              <a:t>10.12.2013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9557A5A8-1E3F-4B93-A488-2B7B89C7943A}" type="slidenum">
              <a:rPr lang="cs-CZ" smtClean="0"/>
              <a:t>‹#›</a:t>
            </a:fld>
            <a:endParaRPr lang="cs-CZ"/>
          </a:p>
        </p:txBody>
      </p:sp>
    </p:spTree>
    <p:extLst>
      <p:ext uri="{BB962C8B-B14F-4D97-AF65-F5344CB8AC3E}">
        <p14:creationId xmlns:p14="http://schemas.microsoft.com/office/powerpoint/2010/main" val="2741789968"/>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B09945-3D6A-464D-8D52-BDD0F6E66F42}" type="datetimeFigureOut">
              <a:rPr lang="cs-CZ" smtClean="0"/>
              <a:t>10.12.2013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9557A5A8-1E3F-4B93-A488-2B7B89C7943A}" type="slidenum">
              <a:rPr lang="cs-CZ" smtClean="0"/>
              <a:t>‹#›</a:t>
            </a:fld>
            <a:endParaRPr lang="cs-CZ"/>
          </a:p>
        </p:txBody>
      </p:sp>
    </p:spTree>
    <p:extLst>
      <p:ext uri="{BB962C8B-B14F-4D97-AF65-F5344CB8AC3E}">
        <p14:creationId xmlns:p14="http://schemas.microsoft.com/office/powerpoint/2010/main" val="4108683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B09945-3D6A-464D-8D52-BDD0F6E66F42}" type="datetimeFigureOut">
              <a:rPr lang="cs-CZ" smtClean="0"/>
              <a:t>10.12.2013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557A5A8-1E3F-4B93-A488-2B7B89C7943A}" type="slidenum">
              <a:rPr lang="cs-CZ" smtClean="0"/>
              <a:t>‹#›</a:t>
            </a:fld>
            <a:endParaRPr lang="cs-CZ"/>
          </a:p>
        </p:txBody>
      </p:sp>
    </p:spTree>
    <p:extLst>
      <p:ext uri="{BB962C8B-B14F-4D97-AF65-F5344CB8AC3E}">
        <p14:creationId xmlns:p14="http://schemas.microsoft.com/office/powerpoint/2010/main" val="4213689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B09945-3D6A-464D-8D52-BDD0F6E66F42}" type="datetimeFigureOut">
              <a:rPr lang="cs-CZ" smtClean="0"/>
              <a:t>10.12.2013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557A5A8-1E3F-4B93-A488-2B7B89C7943A}" type="slidenum">
              <a:rPr lang="cs-CZ" smtClean="0"/>
              <a:t>‹#›</a:t>
            </a:fld>
            <a:endParaRPr lang="cs-CZ"/>
          </a:p>
        </p:txBody>
      </p:sp>
    </p:spTree>
    <p:extLst>
      <p:ext uri="{BB962C8B-B14F-4D97-AF65-F5344CB8AC3E}">
        <p14:creationId xmlns:p14="http://schemas.microsoft.com/office/powerpoint/2010/main" val="69915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AB09945-3D6A-464D-8D52-BDD0F6E66F42}" type="datetimeFigureOut">
              <a:rPr lang="cs-CZ" smtClean="0"/>
              <a:t>10.12.2013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557A5A8-1E3F-4B93-A488-2B7B89C7943A}" type="slidenum">
              <a:rPr lang="cs-CZ" smtClean="0"/>
              <a:t>‹#›</a:t>
            </a:fld>
            <a:endParaRPr lang="cs-CZ"/>
          </a:p>
        </p:txBody>
      </p:sp>
    </p:spTree>
    <p:extLst>
      <p:ext uri="{BB962C8B-B14F-4D97-AF65-F5344CB8AC3E}">
        <p14:creationId xmlns:p14="http://schemas.microsoft.com/office/powerpoint/2010/main" val="40917548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AB09945-3D6A-464D-8D52-BDD0F6E66F42}" type="datetimeFigureOut">
              <a:rPr lang="cs-CZ" smtClean="0"/>
              <a:t>10.12.2013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557A5A8-1E3F-4B93-A488-2B7B89C7943A}" type="slidenum">
              <a:rPr lang="cs-CZ" smtClean="0"/>
              <a:t>‹#›</a:t>
            </a:fld>
            <a:endParaRPr lang="cs-CZ"/>
          </a:p>
        </p:txBody>
      </p:sp>
    </p:spTree>
    <p:extLst>
      <p:ext uri="{BB962C8B-B14F-4D97-AF65-F5344CB8AC3E}">
        <p14:creationId xmlns:p14="http://schemas.microsoft.com/office/powerpoint/2010/main" val="5908357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Otázka testuTwo Content">
    <p:spTree>
      <p:nvGrpSpPr>
        <p:cNvPr id="1" name=""/>
        <p:cNvGrpSpPr/>
        <p:nvPr/>
      </p:nvGrpSpPr>
      <p:grpSpPr>
        <a:xfrm>
          <a:off x="0" y="0"/>
          <a:ext cx="0" cy="0"/>
          <a:chOff x="0" y="0"/>
          <a:chExt cx="0" cy="0"/>
        </a:xfrm>
      </p:grpSpPr>
      <p:sp>
        <p:nvSpPr>
          <p:cNvPr id="7" name="Oval 6"/>
          <p:cNvSpPr/>
          <p:nvPr userDrawn="1"/>
        </p:nvSpPr>
        <p:spPr>
          <a:xfrm>
            <a:off x="133281" y="365127"/>
            <a:ext cx="857320" cy="887002"/>
          </a:xfrm>
          <a:prstGeom prst="ellipse">
            <a:avLst/>
          </a:prstGeom>
          <a:ln>
            <a:noFill/>
          </a:ln>
          <a:effectLst/>
          <a:scene3d>
            <a:camera prst="orthographicFront">
              <a:rot lat="0" lon="0" rev="0"/>
            </a:camera>
            <a:lightRig rig="chilly" dir="t">
              <a:rot lat="0" lon="0" rev="18480000"/>
            </a:lightRig>
          </a:scene3d>
          <a:sp3d prstMaterial="clear">
            <a:bevelT h="635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sz="3300" dirty="0">
              <a:solidFill>
                <a:srgbClr val="FF0000"/>
              </a:solidFill>
              <a:latin typeface="Arial Black" panose="020B0A04020102020204" pitchFamily="34" charset="0"/>
            </a:endParaRPr>
          </a:p>
        </p:txBody>
      </p:sp>
      <p:sp>
        <p:nvSpPr>
          <p:cNvPr id="2" name="Title 1"/>
          <p:cNvSpPr>
            <a:spLocks noGrp="1"/>
          </p:cNvSpPr>
          <p:nvPr>
            <p:ph type="title"/>
          </p:nvPr>
        </p:nvSpPr>
        <p:spPr>
          <a:xfrm>
            <a:off x="1063869" y="365128"/>
            <a:ext cx="7886698" cy="900967"/>
          </a:xfrm>
        </p:spPr>
        <p:txBody>
          <a:bodyPr>
            <a:normAutofit/>
          </a:bodyPr>
          <a:lstStyle>
            <a:lvl1pPr>
              <a:defRPr sz="3000" b="1">
                <a:solidFill>
                  <a:srgbClr val="002060"/>
                </a:solidFill>
                <a:effectLst/>
                <a:latin typeface="Arial" panose="020B0604020202020204" pitchFamily="34" charset="0"/>
                <a:cs typeface="Arial" panose="020B0604020202020204" pitchFamily="34" charset="0"/>
              </a:defRPr>
            </a:lvl1pPr>
          </a:lstStyle>
          <a:p>
            <a:r>
              <a:rPr lang="en-US" dirty="0" smtClean="0"/>
              <a:t>Click to edit Master title style</a:t>
            </a:r>
            <a:endParaRPr lang="cs-CZ" dirty="0"/>
          </a:p>
        </p:txBody>
      </p:sp>
      <p:sp>
        <p:nvSpPr>
          <p:cNvPr id="10" name="Content Placeholder 2"/>
          <p:cNvSpPr>
            <a:spLocks noGrp="1"/>
          </p:cNvSpPr>
          <p:nvPr>
            <p:ph sz="half" idx="15"/>
          </p:nvPr>
        </p:nvSpPr>
        <p:spPr>
          <a:xfrm>
            <a:off x="792703" y="1519721"/>
            <a:ext cx="3308649" cy="893000"/>
          </a:xfrm>
          <a:solidFill>
            <a:srgbClr val="92D050">
              <a:alpha val="53000"/>
            </a:srgb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Autofit/>
          </a:bodyPr>
          <a:lstStyle>
            <a:lvl1pPr marL="0" indent="0">
              <a:buNone/>
              <a:defRPr sz="2400" b="1">
                <a:solidFill>
                  <a:srgbClr val="002060"/>
                </a:solidFill>
              </a:defRPr>
            </a:lvl1pPr>
          </a:lstStyle>
          <a:p>
            <a:pPr lvl="0"/>
            <a:r>
              <a:rPr lang="en-US" dirty="0" smtClean="0"/>
              <a:t>Click to edit Master text styles</a:t>
            </a:r>
          </a:p>
        </p:txBody>
      </p:sp>
      <p:sp>
        <p:nvSpPr>
          <p:cNvPr id="11" name="Content Placeholder 2"/>
          <p:cNvSpPr>
            <a:spLocks noGrp="1"/>
          </p:cNvSpPr>
          <p:nvPr>
            <p:ph sz="half" idx="16"/>
          </p:nvPr>
        </p:nvSpPr>
        <p:spPr>
          <a:xfrm>
            <a:off x="819080" y="3852607"/>
            <a:ext cx="3308649" cy="893000"/>
          </a:xfrm>
          <a:solidFill>
            <a:schemeClr val="bg1">
              <a:lumMod val="75000"/>
              <a:alpha val="61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Autofit/>
          </a:bodyPr>
          <a:lstStyle>
            <a:lvl1pPr marL="0" indent="0">
              <a:buNone/>
              <a:defRPr sz="2400" b="1">
                <a:solidFill>
                  <a:srgbClr val="002060"/>
                </a:solidFill>
              </a:defRPr>
            </a:lvl1pPr>
          </a:lstStyle>
          <a:p>
            <a:pPr lvl="0"/>
            <a:r>
              <a:rPr lang="en-US" dirty="0" smtClean="0"/>
              <a:t>Click to edit Master text styles</a:t>
            </a:r>
          </a:p>
        </p:txBody>
      </p:sp>
      <p:sp>
        <p:nvSpPr>
          <p:cNvPr id="12" name="Content Placeholder 2"/>
          <p:cNvSpPr>
            <a:spLocks noGrp="1"/>
          </p:cNvSpPr>
          <p:nvPr>
            <p:ph sz="half" idx="17"/>
          </p:nvPr>
        </p:nvSpPr>
        <p:spPr>
          <a:xfrm>
            <a:off x="810289" y="2692023"/>
            <a:ext cx="3308649" cy="893000"/>
          </a:xfrm>
          <a:solidFill>
            <a:srgbClr val="FF7C80">
              <a:alpha val="45000"/>
            </a:srgb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Autofit/>
          </a:bodyPr>
          <a:lstStyle>
            <a:lvl1pPr marL="0" indent="0">
              <a:buNone/>
              <a:defRPr sz="2400" b="1">
                <a:solidFill>
                  <a:srgbClr val="002060"/>
                </a:solidFill>
              </a:defRPr>
            </a:lvl1pPr>
          </a:lstStyle>
          <a:p>
            <a:pPr lvl="0"/>
            <a:r>
              <a:rPr lang="en-US" dirty="0" smtClean="0"/>
              <a:t>Click to edit Master text styles</a:t>
            </a:r>
          </a:p>
        </p:txBody>
      </p:sp>
      <p:sp>
        <p:nvSpPr>
          <p:cNvPr id="14" name="Content Placeholder 2"/>
          <p:cNvSpPr>
            <a:spLocks noGrp="1"/>
          </p:cNvSpPr>
          <p:nvPr>
            <p:ph sz="half" idx="19"/>
          </p:nvPr>
        </p:nvSpPr>
        <p:spPr>
          <a:xfrm>
            <a:off x="792706" y="5024917"/>
            <a:ext cx="3308649" cy="893000"/>
          </a:xfrm>
          <a:solidFill>
            <a:srgbClr val="FFDA97"/>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chor="ctr">
            <a:noAutofit/>
          </a:bodyPr>
          <a:lstStyle>
            <a:lvl1pPr marL="0" indent="0">
              <a:buNone/>
              <a:defRPr sz="2400" b="1">
                <a:solidFill>
                  <a:srgbClr val="002060"/>
                </a:solidFill>
              </a:defRPr>
            </a:lvl1pPr>
          </a:lstStyle>
          <a:p>
            <a:pPr lvl="0"/>
            <a:r>
              <a:rPr lang="en-US" dirty="0" smtClean="0"/>
              <a:t>Click to edit Master text styles</a:t>
            </a:r>
          </a:p>
        </p:txBody>
      </p:sp>
      <p:sp>
        <p:nvSpPr>
          <p:cNvPr id="8" name="Date Placeholder 4"/>
          <p:cNvSpPr>
            <a:spLocks noGrp="1"/>
          </p:cNvSpPr>
          <p:nvPr>
            <p:ph type="dt" sz="half" idx="20"/>
          </p:nvPr>
        </p:nvSpPr>
        <p:spPr/>
        <p:txBody>
          <a:bodyPr/>
          <a:lstStyle>
            <a:lvl1pPr>
              <a:defRPr/>
            </a:lvl1pPr>
          </a:lstStyle>
          <a:p>
            <a:pPr>
              <a:defRPr/>
            </a:pPr>
            <a:fld id="{B0B94594-D345-4E31-B601-FD5E8AF783AB}" type="datetimeFigureOut">
              <a:rPr lang="cs-CZ"/>
              <a:pPr>
                <a:defRPr/>
              </a:pPr>
              <a:t>10.12.2013</a:t>
            </a:fld>
            <a:endParaRPr lang="cs-CZ"/>
          </a:p>
        </p:txBody>
      </p:sp>
      <p:sp>
        <p:nvSpPr>
          <p:cNvPr id="9" name="Footer Placeholder 5"/>
          <p:cNvSpPr>
            <a:spLocks noGrp="1"/>
          </p:cNvSpPr>
          <p:nvPr>
            <p:ph type="ftr" sz="quarter" idx="21"/>
          </p:nvPr>
        </p:nvSpPr>
        <p:spPr/>
        <p:txBody>
          <a:bodyPr/>
          <a:lstStyle>
            <a:lvl1pPr>
              <a:defRPr/>
            </a:lvl1pPr>
          </a:lstStyle>
          <a:p>
            <a:pPr>
              <a:defRPr/>
            </a:pPr>
            <a:endParaRPr lang="cs-CZ"/>
          </a:p>
        </p:txBody>
      </p:sp>
      <p:sp>
        <p:nvSpPr>
          <p:cNvPr id="13" name="Slide Number Placeholder 6"/>
          <p:cNvSpPr>
            <a:spLocks noGrp="1"/>
          </p:cNvSpPr>
          <p:nvPr>
            <p:ph type="sldNum" sz="quarter" idx="22"/>
          </p:nvPr>
        </p:nvSpPr>
        <p:spPr/>
        <p:txBody>
          <a:bodyPr/>
          <a:lstStyle>
            <a:lvl1pPr>
              <a:defRPr smtClean="0"/>
            </a:lvl1pPr>
          </a:lstStyle>
          <a:p>
            <a:pPr>
              <a:defRPr/>
            </a:pPr>
            <a:fld id="{69839C58-ABA4-4E1A-AA23-82052BDFF37C}" type="slidenum">
              <a:rPr lang="cs-CZ"/>
              <a:pPr>
                <a:defRPr/>
              </a:pPr>
              <a:t>‹#›</a:t>
            </a:fld>
            <a:endParaRPr lang="cs-CZ"/>
          </a:p>
        </p:txBody>
      </p:sp>
    </p:spTree>
    <p:extLst>
      <p:ext uri="{BB962C8B-B14F-4D97-AF65-F5344CB8AC3E}">
        <p14:creationId xmlns:p14="http://schemas.microsoft.com/office/powerpoint/2010/main" val="18882598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0AA037CA-21DD-456B-A6AC-EADA5AC6AB0D}" type="datetimeFigureOut">
              <a:rPr lang="cs-CZ"/>
              <a:pPr>
                <a:defRPr/>
              </a:pPr>
              <a:t>10.12.2013</a:t>
            </a:fld>
            <a:endParaRPr lang="cs-CZ"/>
          </a:p>
        </p:txBody>
      </p:sp>
      <p:sp>
        <p:nvSpPr>
          <p:cNvPr id="3" name="Footer Placeholder 4"/>
          <p:cNvSpPr>
            <a:spLocks noGrp="1"/>
          </p:cNvSpPr>
          <p:nvPr>
            <p:ph type="ftr" sz="quarter" idx="11"/>
          </p:nvPr>
        </p:nvSpPr>
        <p:spPr/>
        <p:txBody>
          <a:bodyPr/>
          <a:lstStyle>
            <a:lvl1pPr>
              <a:defRPr/>
            </a:lvl1pPr>
          </a:lstStyle>
          <a:p>
            <a:pPr>
              <a:defRPr/>
            </a:pPr>
            <a:endParaRPr lang="cs-CZ"/>
          </a:p>
        </p:txBody>
      </p:sp>
      <p:sp>
        <p:nvSpPr>
          <p:cNvPr id="4" name="Slide Number Placeholder 5"/>
          <p:cNvSpPr>
            <a:spLocks noGrp="1"/>
          </p:cNvSpPr>
          <p:nvPr>
            <p:ph type="sldNum" sz="quarter" idx="12"/>
          </p:nvPr>
        </p:nvSpPr>
        <p:spPr/>
        <p:txBody>
          <a:bodyPr/>
          <a:lstStyle>
            <a:lvl1pPr>
              <a:defRPr smtClean="0"/>
            </a:lvl1pPr>
          </a:lstStyle>
          <a:p>
            <a:pPr>
              <a:defRPr/>
            </a:pPr>
            <a:fld id="{837CC565-C494-436E-A848-6E7A0FCAF286}" type="slidenum">
              <a:rPr lang="cs-CZ"/>
              <a:pPr>
                <a:defRPr/>
              </a:pPr>
              <a:t>‹#›</a:t>
            </a:fld>
            <a:endParaRPr lang="cs-CZ"/>
          </a:p>
        </p:txBody>
      </p:sp>
    </p:spTree>
    <p:extLst>
      <p:ext uri="{BB962C8B-B14F-4D97-AF65-F5344CB8AC3E}">
        <p14:creationId xmlns:p14="http://schemas.microsoft.com/office/powerpoint/2010/main" val="19028260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8229600" cy="1143000"/>
          </a:xfrm>
        </p:spPr>
        <p:txBody>
          <a:bodyPr/>
          <a:lstStyle>
            <a:lvl1pPr>
              <a:defRPr b="1">
                <a:solidFill>
                  <a:srgbClr val="C00000"/>
                </a:solidFill>
                <a:latin typeface="Arial" panose="020B0604020202020204" pitchFamily="34" charset="0"/>
                <a:cs typeface="Arial" panose="020B0604020202020204" pitchFamily="34" charset="0"/>
              </a:defRPr>
            </a:lvl1pPr>
          </a:lstStyle>
          <a:p>
            <a:r>
              <a:rPr lang="cs-CZ" dirty="0" smtClean="0"/>
              <a:t>Klepnutím lze upravit styl předlohy nadpisů.</a:t>
            </a:r>
            <a:endParaRPr lang="cs-CZ" dirty="0"/>
          </a:p>
        </p:txBody>
      </p:sp>
      <p:sp>
        <p:nvSpPr>
          <p:cNvPr id="3" name="Zástupný symbol pro obsah 2"/>
          <p:cNvSpPr>
            <a:spLocks noGrp="1"/>
          </p:cNvSpPr>
          <p:nvPr>
            <p:ph sz="half" idx="1"/>
          </p:nvPr>
        </p:nvSpPr>
        <p:spPr>
          <a:xfrm>
            <a:off x="457200" y="1600200"/>
            <a:ext cx="4038600" cy="4525963"/>
          </a:xfrm>
        </p:spPr>
        <p:txBody>
          <a:bodyPr/>
          <a:lstStyle>
            <a:lvl1pPr marL="342900" indent="-342900">
              <a:buFont typeface="Wingdings" pitchFamily="2" charset="2"/>
              <a:buChar char="q"/>
              <a:defRPr sz="2800"/>
            </a:lvl1pPr>
            <a:lvl2pPr marL="742950" indent="-285750">
              <a:buFont typeface="Wingdings" pitchFamily="2" charset="2"/>
              <a:buChar char="§"/>
              <a:defRPr sz="2400"/>
            </a:lvl2pPr>
            <a:lvl3pPr marL="1143000" indent="-228600">
              <a:buFont typeface="Wingdings" pitchFamily="2" charset="2"/>
              <a:buChar char="q"/>
              <a:defRPr sz="2000"/>
            </a:lvl3pPr>
            <a:lvl4pPr marL="1600200" indent="-228600">
              <a:buFont typeface="Wingdings" pitchFamily="2" charset="2"/>
              <a:buChar char="q"/>
              <a:defRPr sz="1800"/>
            </a:lvl4pPr>
            <a:lvl5pPr marL="2057400" indent="-228600">
              <a:buFont typeface="Wingdings" pitchFamily="2" charset="2"/>
              <a:buChar char="q"/>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fld id="{906DF578-845F-42BB-81BD-B6C6C284FB06}" type="slidenum">
              <a:rPr lang="cs-CZ"/>
              <a:pPr/>
              <a:t>‹#›</a:t>
            </a:fld>
            <a:endParaRPr lang="cs-CZ"/>
          </a:p>
        </p:txBody>
      </p:sp>
    </p:spTree>
    <p:extLst>
      <p:ext uri="{BB962C8B-B14F-4D97-AF65-F5344CB8AC3E}">
        <p14:creationId xmlns:p14="http://schemas.microsoft.com/office/powerpoint/2010/main" val="485668992"/>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28000">
              <a:schemeClr val="accent4">
                <a:lumMod val="40000"/>
                <a:lumOff val="60000"/>
              </a:schemeClr>
            </a:gs>
            <a:gs pos="86000">
              <a:schemeClr val="tx2">
                <a:lumMod val="60000"/>
                <a:lumOff val="40000"/>
              </a:schemeClr>
            </a:gs>
            <a:gs pos="100000">
              <a:schemeClr val="accent1">
                <a:lumMod val="5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B09945-3D6A-464D-8D52-BDD0F6E66F42}" type="datetimeFigureOut">
              <a:rPr lang="cs-CZ" smtClean="0"/>
              <a:t>10.12.2013</a:t>
            </a:fld>
            <a:endParaRPr lang="cs-CZ"/>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57A5A8-1E3F-4B93-A488-2B7B89C7943A}" type="slidenum">
              <a:rPr lang="cs-CZ" smtClean="0"/>
              <a:t>‹#›</a:t>
            </a:fld>
            <a:endParaRPr lang="cs-CZ"/>
          </a:p>
        </p:txBody>
      </p:sp>
    </p:spTree>
    <p:extLst>
      <p:ext uri="{BB962C8B-B14F-4D97-AF65-F5344CB8AC3E}">
        <p14:creationId xmlns:p14="http://schemas.microsoft.com/office/powerpoint/2010/main" val="2201754570"/>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78"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slide" Target="slide15.xml"/><Relationship Id="rId5" Type="http://schemas.openxmlformats.org/officeDocument/2006/relationships/slide" Target="slide14.xml"/><Relationship Id="rId4" Type="http://schemas.openxmlformats.org/officeDocument/2006/relationships/slide" Target="slide9.xml"/></Relationships>
</file>

<file path=ppt/slides/_rels/slide5.xml.rels><?xml version="1.0" encoding="UTF-8" standalone="yes"?>
<Relationships xmlns="http://schemas.openxmlformats.org/package/2006/relationships"><Relationship Id="rId3" Type="http://schemas.openxmlformats.org/officeDocument/2006/relationships/slide" Target="slide15.xml"/><Relationship Id="rId2" Type="http://schemas.openxmlformats.org/officeDocument/2006/relationships/slide" Target="slide1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slide" Target="slide14.xml"/><Relationship Id="rId2" Type="http://schemas.openxmlformats.org/officeDocument/2006/relationships/slide" Target="slide1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slide" Target="slide14.xml"/><Relationship Id="rId2" Type="http://schemas.openxmlformats.org/officeDocument/2006/relationships/slide" Target="slide1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slide" Target="slide15.xml"/><Relationship Id="rId2" Type="http://schemas.openxmlformats.org/officeDocument/2006/relationships/slide" Target="slide1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slide" Target="slide15.xml"/><Relationship Id="rId2" Type="http://schemas.openxmlformats.org/officeDocument/2006/relationships/slide" Target="slide14.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slide" Target="slide15.xml"/><Relationship Id="rId2" Type="http://schemas.openxmlformats.org/officeDocument/2006/relationships/slide" Target="slide14.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slide" Target="slide15.xml"/><Relationship Id="rId2" Type="http://schemas.openxmlformats.org/officeDocument/2006/relationships/slide" Target="slide14.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slide" Target="slide15.xml"/><Relationship Id="rId2" Type="http://schemas.openxmlformats.org/officeDocument/2006/relationships/slide" Target="slide14.xml"/><Relationship Id="rId1" Type="http://schemas.openxmlformats.org/officeDocument/2006/relationships/slideLayout" Target="../slideLayouts/slideLayout13.xml"/><Relationship Id="rId4" Type="http://schemas.openxmlformats.org/officeDocument/2006/relationships/image" Target="../media/image3.jpeg"/></Relationships>
</file>

<file path=ppt/slides/_rels/slide13.xml.rels><?xml version="1.0" encoding="UTF-8" standalone="yes"?>
<Relationships xmlns="http://schemas.openxmlformats.org/package/2006/relationships"><Relationship Id="rId3" Type="http://schemas.openxmlformats.org/officeDocument/2006/relationships/slide" Target="slide15.xml"/><Relationship Id="rId2" Type="http://schemas.openxmlformats.org/officeDocument/2006/relationships/slide" Target="slide14.xml"/><Relationship Id="rId1" Type="http://schemas.openxmlformats.org/officeDocument/2006/relationships/slideLayout" Target="../slideLayouts/slideLayout13.xml"/><Relationship Id="rId4" Type="http://schemas.openxmlformats.org/officeDocument/2006/relationships/image" Target="../media/image4.jpeg"/></Relationships>
</file>

<file path=ppt/slides/_rels/slide14.xml.rels><?xml version="1.0" encoding="UTF-8" standalone="yes"?>
<Relationships xmlns="http://schemas.openxmlformats.org/package/2006/relationships"><Relationship Id="rId8" Type="http://schemas.openxmlformats.org/officeDocument/2006/relationships/slide" Target="slide11.xml"/><Relationship Id="rId3" Type="http://schemas.openxmlformats.org/officeDocument/2006/relationships/slide" Target="slide7.xml"/><Relationship Id="rId7" Type="http://schemas.openxmlformats.org/officeDocument/2006/relationships/slide" Target="slide5.xml"/><Relationship Id="rId12" Type="http://schemas.openxmlformats.org/officeDocument/2006/relationships/image" Target="../media/image5.png"/><Relationship Id="rId2" Type="http://schemas.openxmlformats.org/officeDocument/2006/relationships/slide" Target="slide4.xml"/><Relationship Id="rId1" Type="http://schemas.openxmlformats.org/officeDocument/2006/relationships/slideLayout" Target="../slideLayouts/slideLayout14.xml"/><Relationship Id="rId6" Type="http://schemas.openxmlformats.org/officeDocument/2006/relationships/slide" Target="slide13.xml"/><Relationship Id="rId11" Type="http://schemas.openxmlformats.org/officeDocument/2006/relationships/slide" Target="slide6.xml"/><Relationship Id="rId5" Type="http://schemas.openxmlformats.org/officeDocument/2006/relationships/slide" Target="slide10.xml"/><Relationship Id="rId10" Type="http://schemas.openxmlformats.org/officeDocument/2006/relationships/slide" Target="slide9.xml"/><Relationship Id="rId4" Type="http://schemas.openxmlformats.org/officeDocument/2006/relationships/slide" Target="slide8.xml"/><Relationship Id="rId9" Type="http://schemas.openxmlformats.org/officeDocument/2006/relationships/slide" Target="slide12.xml"/></Relationships>
</file>

<file path=ppt/slides/_rels/slide15.xml.rels><?xml version="1.0" encoding="UTF-8" standalone="yes"?>
<Relationships xmlns="http://schemas.openxmlformats.org/package/2006/relationships"><Relationship Id="rId8" Type="http://schemas.openxmlformats.org/officeDocument/2006/relationships/slide" Target="slide11.xml"/><Relationship Id="rId13" Type="http://schemas.openxmlformats.org/officeDocument/2006/relationships/slide" Target="slide16.xml"/><Relationship Id="rId3" Type="http://schemas.openxmlformats.org/officeDocument/2006/relationships/slide" Target="slide7.xml"/><Relationship Id="rId7" Type="http://schemas.openxmlformats.org/officeDocument/2006/relationships/slide" Target="slide5.xml"/><Relationship Id="rId12" Type="http://schemas.openxmlformats.org/officeDocument/2006/relationships/image" Target="../media/image6.png"/><Relationship Id="rId2" Type="http://schemas.openxmlformats.org/officeDocument/2006/relationships/slide" Target="slide4.xml"/><Relationship Id="rId1" Type="http://schemas.openxmlformats.org/officeDocument/2006/relationships/slideLayout" Target="../slideLayouts/slideLayout14.xml"/><Relationship Id="rId6" Type="http://schemas.openxmlformats.org/officeDocument/2006/relationships/slide" Target="slide13.xml"/><Relationship Id="rId11" Type="http://schemas.openxmlformats.org/officeDocument/2006/relationships/slide" Target="slide6.xml"/><Relationship Id="rId5" Type="http://schemas.openxmlformats.org/officeDocument/2006/relationships/slide" Target="slide10.xml"/><Relationship Id="rId10" Type="http://schemas.openxmlformats.org/officeDocument/2006/relationships/slide" Target="slide9.xml"/><Relationship Id="rId4" Type="http://schemas.openxmlformats.org/officeDocument/2006/relationships/slide" Target="slide8.xml"/><Relationship Id="rId9" Type="http://schemas.openxmlformats.org/officeDocument/2006/relationships/slide" Target="slide12.xm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creativoas.cz/autori/83-antonin-prochazka/"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creativoas.cz/autori/12-josef-capek/"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5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55.xml.rels><?xml version="1.0" encoding="UTF-8" standalone="yes"?>
<Relationships xmlns="http://schemas.openxmlformats.org/package/2006/relationships"><Relationship Id="rId8" Type="http://schemas.openxmlformats.org/officeDocument/2006/relationships/hyperlink" Target="http://www.galerieart.cz/prodej_filla.htm" TargetMode="External"/><Relationship Id="rId3" Type="http://schemas.openxmlformats.org/officeDocument/2006/relationships/hyperlink" Target="http://www.abcgallery.com/D/duchamp/duchamp2.html" TargetMode="External"/><Relationship Id="rId7" Type="http://schemas.openxmlformats.org/officeDocument/2006/relationships/hyperlink" Target="http://www.prostor-ad.cz/pruvodce/praha/vuva/stech.htm" TargetMode="External"/><Relationship Id="rId12" Type="http://schemas.openxmlformats.org/officeDocument/2006/relationships/hyperlink" Target="http://www.artmagazin.eu/galerie-vytvarniku/emil-filla-zatisi-s-rybou-a-ananasem.html" TargetMode="External"/><Relationship Id="rId2" Type="http://schemas.openxmlformats.org/officeDocument/2006/relationships/hyperlink" Target="http://www.abcgallery.com/B/braque/braque138.html" TargetMode="External"/><Relationship Id="rId1" Type="http://schemas.openxmlformats.org/officeDocument/2006/relationships/slideLayout" Target="../slideLayouts/slideLayout3.xml"/><Relationship Id="rId6" Type="http://schemas.openxmlformats.org/officeDocument/2006/relationships/hyperlink" Target="http://cs.wikipedia.org/wiki/Soubor:Vincenc_Kramar_1932_cropped.jpg" TargetMode="External"/><Relationship Id="rId11" Type="http://schemas.openxmlformats.org/officeDocument/2006/relationships/hyperlink" Target="http://bouchacka.rajce.idnes.cz/Kuboexpresionismus_OB.6/#EmilFilla-ZlatRybkyMatisse.jpg" TargetMode="External"/><Relationship Id="rId5" Type="http://schemas.openxmlformats.org/officeDocument/2006/relationships/hyperlink" Target="http://www.flickr.com/photos/21070814@N08/2345189227/" TargetMode="External"/><Relationship Id="rId10" Type="http://schemas.openxmlformats.org/officeDocument/2006/relationships/hyperlink" Target="http://www.artplus.cz/cs/aukcni-zpravodajstvi/1/filluv-utesitel" TargetMode="External"/><Relationship Id="rId4" Type="http://schemas.openxmlformats.org/officeDocument/2006/relationships/hyperlink" Target="http://commons.wikimedia.org/wiki/File:Frowny.svg" TargetMode="External"/><Relationship Id="rId9" Type="http://schemas.openxmlformats.org/officeDocument/2006/relationships/hyperlink" Target="http://www.novinky.cz/kultura/291128-filluv-obraz-se-vydrazil-za-17-5-milionu-korun.html"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cs.wikipedia.org/wiki/Soubor:Vaclav_Spala_1928.jpg" TargetMode="External"/><Relationship Id="rId3" Type="http://schemas.openxmlformats.org/officeDocument/2006/relationships/hyperlink" Target="http://www.flickr.com/photos/44893811@N05/5492576577/sizes/l/in/photostream" TargetMode="External"/><Relationship Id="rId7" Type="http://schemas.openxmlformats.org/officeDocument/2006/relationships/hyperlink" Target="http://www.moravska-galerie.cz/media/621522/josef-capek-chlapec-se-svitilnou-1916-1917-olej-platno-535-x-34-cm-soukroma-sbirka-foto-moravska-galerie-v-brne-.jpg" TargetMode="External"/><Relationship Id="rId12" Type="http://schemas.openxmlformats.org/officeDocument/2006/relationships/hyperlink" Target="http://www.flickr.com/photos/44893811@N05/5493169558/sizes/l/in/photostream/" TargetMode="External"/><Relationship Id="rId2" Type="http://schemas.openxmlformats.org/officeDocument/2006/relationships/hyperlink" Target="http://commons.wikimedia.org/wiki/File:Antonin_Prochazka_1932.png?uselang=cs" TargetMode="External"/><Relationship Id="rId1" Type="http://schemas.openxmlformats.org/officeDocument/2006/relationships/slideLayout" Target="../slideLayouts/slideLayout3.xml"/><Relationship Id="rId6" Type="http://schemas.openxmlformats.org/officeDocument/2006/relationships/hyperlink" Target="http://kultura.idnes.cz/foto.aspx?r=vytvarne-umeni&amp;foto1=KOT25ebdc_a_capek.jpg" TargetMode="External"/><Relationship Id="rId11" Type="http://schemas.openxmlformats.org/officeDocument/2006/relationships/hyperlink" Target="http://cs.wikipedia.org/wiki/Soubor:Otto_Gutfreud_legionnaire.jpg" TargetMode="External"/><Relationship Id="rId5" Type="http://schemas.openxmlformats.org/officeDocument/2006/relationships/hyperlink" Target="http://www.odaha.com/josef-capek" TargetMode="External"/><Relationship Id="rId10" Type="http://schemas.openxmlformats.org/officeDocument/2006/relationships/hyperlink" Target="http://www.flickr.com/photos/44893811@N05/5492576827/sizes/l/in/photostream/" TargetMode="External"/><Relationship Id="rId4" Type="http://schemas.openxmlformats.org/officeDocument/2006/relationships/hyperlink" Target="http://kultura.idnes.cz/deset-nejdrazsich-obrazu-ceskych-aukci-d92-/vytvarne-umeni.aspx?c=A070601_152441_vytvarneum_off" TargetMode="External"/><Relationship Id="rId9" Type="http://schemas.openxmlformats.org/officeDocument/2006/relationships/hyperlink" Target="http://www.novinky.cz/kultura/196962-do-drazby-jde-unikatni-obraz-vaclava-spaly-duha-dve-zeny.html" TargetMode="External"/></Relationships>
</file>

<file path=ppt/slides/_rels/slide57.xml.rels><?xml version="1.0" encoding="UTF-8" standalone="yes"?>
<Relationships xmlns="http://schemas.openxmlformats.org/package/2006/relationships"><Relationship Id="rId8" Type="http://schemas.openxmlformats.org/officeDocument/2006/relationships/hyperlink" Target="http://www.upm.cz/index.php?page=123&amp;year=stable&amp;language=cz&amp;id=152" TargetMode="External"/><Relationship Id="rId3" Type="http://schemas.openxmlformats.org/officeDocument/2006/relationships/hyperlink" Target="http://cs.wikipedia.org/wiki/Soubor:Otto_Gutfreund_(Cellista).jpg" TargetMode="External"/><Relationship Id="rId7" Type="http://schemas.openxmlformats.org/officeDocument/2006/relationships/hyperlink" Target="http://cs.wikipedia.org/wiki/Soubor:Hradec_Kr%C3%A1lov%C3%A9_-_Gymn%C3%A1zium_J._K._Tyla_-_Pr%C5%AF%C4%8Del%C3%AD.jpgohdane%C4%8D.JPG" TargetMode="External"/><Relationship Id="rId2" Type="http://schemas.openxmlformats.org/officeDocument/2006/relationships/hyperlink" Target="http://cs.wikipedia.org/wiki/Soubor:Praha,_M%C5%AFstek,_kubistick%C3%A1_lampa.jpg" TargetMode="External"/><Relationship Id="rId1" Type="http://schemas.openxmlformats.org/officeDocument/2006/relationships/slideLayout" Target="../slideLayouts/slideLayout3.xml"/><Relationship Id="rId6" Type="http://schemas.openxmlformats.org/officeDocument/2006/relationships/hyperlink" Target="http://cs.wikipedia.org/wiki/Soubor:Josef_Go%C4%8D%C3%A1r_pavillion_L%C3%A1zn%C4%9B_Bohdane%C4%8D.JPG" TargetMode="External"/><Relationship Id="rId11" Type="http://schemas.openxmlformats.org/officeDocument/2006/relationships/hyperlink" Target="http://cs.wikipedia.org/wiki/Soubor:Cubist_house_prague.jpg" TargetMode="External"/><Relationship Id="rId5" Type="http://schemas.openxmlformats.org/officeDocument/2006/relationships/hyperlink" Target="http://cs.wikipedia.org/wiki/Soubor:D%C5%AFm_U_%C4%8Dern%C3%A9_Matky_Bo%C5%BE%C3%AD_03.JPG" TargetMode="External"/><Relationship Id="rId10" Type="http://schemas.openxmlformats.org/officeDocument/2006/relationships/hyperlink" Target="http://cs.wikipedia.org/wiki/Soubor:Praha,_Vy%C5%A1ehrad_-_P%C5%99emyslova,_Neklanova_494.jpg" TargetMode="External"/><Relationship Id="rId4" Type="http://schemas.openxmlformats.org/officeDocument/2006/relationships/hyperlink" Target="http://cs.wikipedia.org/wiki/Soubor:Svaty_Vaclav_Vrsovice.jpg" TargetMode="External"/><Relationship Id="rId9" Type="http://schemas.openxmlformats.org/officeDocument/2006/relationships/hyperlink" Target="http://cs.wikipedia.org/wiki/Soubor:Josef_Go%C4%8D%C3%A1r_Winternitz_Mills_Pardubice_1911.JPG" TargetMode="External"/></Relationships>
</file>

<file path=ppt/slides/_rels/slide58.xml.rels><?xml version="1.0" encoding="UTF-8" standalone="yes"?>
<Relationships xmlns="http://schemas.openxmlformats.org/package/2006/relationships"><Relationship Id="rId8" Type="http://schemas.openxmlformats.org/officeDocument/2006/relationships/hyperlink" Target="http://neviditelnypes.lidovky.cz/foto.asp?r=p_architekt&amp;c=A120227_105103_p_architekt_wag&amp;foto=WAG4178ee_Jank_dozy.jpg" TargetMode="External"/><Relationship Id="rId3" Type="http://schemas.openxmlformats.org/officeDocument/2006/relationships/hyperlink" Target="http://neviditelnypes.lidovky.cz/architektura-janakuv-kubismus-dzh-/p_architekt.asp?c=A120227_105103_p_architekt_wag" TargetMode="External"/><Relationship Id="rId7" Type="http://schemas.openxmlformats.org/officeDocument/2006/relationships/hyperlink" Target="http://cs.wikipedia.org/wiki/Soubor:Prague_PalacAdria_facade2.jpg" TargetMode="External"/><Relationship Id="rId2" Type="http://schemas.openxmlformats.org/officeDocument/2006/relationships/hyperlink" Target="http://cs.wikipedia.org/wiki/Soubor:Cubist_villa_in_Libusina_street_Vysehrad_Prague_CZ.jpg" TargetMode="External"/><Relationship Id="rId1" Type="http://schemas.openxmlformats.org/officeDocument/2006/relationships/slideLayout" Target="../slideLayouts/slideLayout3.xml"/><Relationship Id="rId6" Type="http://schemas.openxmlformats.org/officeDocument/2006/relationships/hyperlink" Target="http://cs.wikipedia.org/wiki/Soubor:Pce-krematorium1.jpg" TargetMode="External"/><Relationship Id="rId5" Type="http://schemas.openxmlformats.org/officeDocument/2006/relationships/hyperlink" Target="http://cs.wikipedia.org/wiki/Soubor:Crematorium,_Pardubice,_Czech_Republic.jpg" TargetMode="External"/><Relationship Id="rId4" Type="http://schemas.openxmlformats.org/officeDocument/2006/relationships/hyperlink" Target="http://commons.wikimedia.org/wiki/File:Artel_Prag_Keramikdose.jpg?uselang=cs" TargetMode="External"/><Relationship Id="rId9" Type="http://schemas.openxmlformats.org/officeDocument/2006/relationships/hyperlink" Target="http://commons.wikimedia.org/wiki/File:Kubista,_Bohumil_-_Polibek_smrti_(1912).jpg?uselang=cs" TargetMode="Externa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158663059"/>
              </p:ext>
            </p:extLst>
          </p:nvPr>
        </p:nvGraphicFramePr>
        <p:xfrm>
          <a:off x="614363" y="2816225"/>
          <a:ext cx="8137525" cy="2967039"/>
        </p:xfrm>
        <a:graphic>
          <a:graphicData uri="http://schemas.openxmlformats.org/drawingml/2006/table">
            <a:tbl>
              <a:tblPr firstRow="1" bandRow="1">
                <a:tableStyleId>{5C22544A-7EE6-4342-B048-85BDC9FD1C3A}</a:tableStyleId>
              </a:tblPr>
              <a:tblGrid>
                <a:gridCol w="1941088"/>
                <a:gridCol w="6196437"/>
              </a:tblGrid>
              <a:tr h="86385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sz="1800" dirty="0"/>
                    </a:p>
                  </a:txBody>
                  <a:tcPr marL="91447" marR="91447" marT="45709" marB="45709"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marL="91447" marR="91447" marT="45709" marB="45709" anchor="ctr"/>
                </a:tc>
              </a:tr>
              <a:tr h="365767">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marL="91447" marR="91447" marT="45709" marB="45709" anchor="ctr"/>
                </a:tc>
                <a:tc>
                  <a:txBody>
                    <a:bodyPr/>
                    <a:lstStyle/>
                    <a:p>
                      <a:r>
                        <a:rPr lang="cs-CZ" sz="1800" b="1" kern="1200" dirty="0" smtClean="0">
                          <a:solidFill>
                            <a:srgbClr val="2C3036"/>
                          </a:solidFill>
                          <a:latin typeface="Calibri" pitchFamily="34" charset="0"/>
                          <a:ea typeface="+mn-ea"/>
                          <a:cs typeface="+mn-cs"/>
                        </a:rPr>
                        <a:t>Mgr. Marcela Jelínková</a:t>
                      </a:r>
                      <a:endParaRPr lang="cs-CZ" sz="1800" b="1" kern="1200" dirty="0">
                        <a:solidFill>
                          <a:srgbClr val="2C3036"/>
                        </a:solidFill>
                        <a:latin typeface="Calibri" pitchFamily="34" charset="0"/>
                        <a:ea typeface="+mn-ea"/>
                        <a:cs typeface="+mn-cs"/>
                      </a:endParaRPr>
                    </a:p>
                  </a:txBody>
                  <a:tcPr marL="91447" marR="91447" marT="45709" marB="45709" anchor="ctr"/>
                </a:tc>
              </a:tr>
              <a:tr h="640116">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marL="91447" marR="91447" marT="45709" marB="45709" anchor="ctr"/>
                </a:tc>
                <a:tc>
                  <a:txBody>
                    <a:bodyPr/>
                    <a:lstStyle/>
                    <a:p>
                      <a:r>
                        <a:rPr lang="cs-CZ" sz="1800" b="1" kern="1200" dirty="0" smtClean="0">
                          <a:solidFill>
                            <a:srgbClr val="2C3036"/>
                          </a:solidFill>
                          <a:latin typeface="Calibri" pitchFamily="34" charset="0"/>
                          <a:ea typeface="+mn-ea"/>
                          <a:cs typeface="+mn-cs"/>
                        </a:rPr>
                        <a:t>VY_32_INOVACE_05C_08_Kubismus v českém malířství, sochařství a architektuře</a:t>
                      </a:r>
                    </a:p>
                  </a:txBody>
                  <a:tcPr marL="91447" marR="91447" marT="45709" marB="45709" anchor="ctr"/>
                </a:tc>
              </a:tr>
              <a:tr h="365767">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marL="91447" marR="91447" marT="45709" marB="45709" anchor="ctr"/>
                </a:tc>
                <a:tc>
                  <a:txBody>
                    <a:bodyPr/>
                    <a:lstStyle/>
                    <a:p>
                      <a:r>
                        <a:rPr lang="cs-CZ" sz="1800" b="1" kern="1200" dirty="0" smtClean="0">
                          <a:solidFill>
                            <a:srgbClr val="2C3036"/>
                          </a:solidFill>
                          <a:latin typeface="Calibri" pitchFamily="34" charset="0"/>
                          <a:ea typeface="+mn-ea"/>
                          <a:cs typeface="+mn-cs"/>
                        </a:rPr>
                        <a:t>Historie umění 20. století</a:t>
                      </a:r>
                    </a:p>
                  </a:txBody>
                  <a:tcPr marL="91447" marR="91447" marT="45709" marB="45709" anchor="ctr"/>
                </a:tc>
              </a:tr>
              <a:tr h="365767">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marL="91447" marR="91447" marT="45709" marB="45709"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marL="91447" marR="91447" marT="45709" marB="45709" anchor="ctr"/>
                </a:tc>
              </a:tr>
              <a:tr h="365767">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marL="91447" marR="91447" marT="45709" marB="45709" anchor="ctr"/>
                </a:tc>
                <a:tc>
                  <a:txBody>
                    <a:bodyPr/>
                    <a:lstStyle/>
                    <a:p>
                      <a:r>
                        <a:rPr lang="cs-CZ" sz="1800" b="1" kern="1200" dirty="0" smtClean="0">
                          <a:solidFill>
                            <a:srgbClr val="2C3036"/>
                          </a:solidFill>
                          <a:latin typeface="Calibri" pitchFamily="34" charset="0"/>
                          <a:ea typeface="+mn-ea"/>
                          <a:cs typeface="+mn-cs"/>
                        </a:rPr>
                        <a:t>10.02.2013</a:t>
                      </a:r>
                      <a:endParaRPr lang="cs-CZ" sz="1800" b="1" kern="1200" dirty="0">
                        <a:solidFill>
                          <a:srgbClr val="2C3036"/>
                        </a:solidFill>
                        <a:latin typeface="Calibri" pitchFamily="34" charset="0"/>
                        <a:ea typeface="+mn-ea"/>
                        <a:cs typeface="+mn-cs"/>
                      </a:endParaRPr>
                    </a:p>
                  </a:txBody>
                  <a:tcPr marL="91447" marR="91447" marT="45709" marB="45709" anchor="ctr"/>
                </a:tc>
              </a:tr>
            </a:tbl>
          </a:graphicData>
        </a:graphic>
      </p:graphicFrame>
      <p:pic>
        <p:nvPicPr>
          <p:cNvPr id="2073" name="Obrázek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79613" y="908050"/>
            <a:ext cx="5407025" cy="1046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9250" y="2927350"/>
            <a:ext cx="649288"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46839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Nadpis 1"/>
          <p:cNvSpPr>
            <a:spLocks noGrp="1"/>
          </p:cNvSpPr>
          <p:nvPr>
            <p:ph type="title"/>
          </p:nvPr>
        </p:nvSpPr>
        <p:spPr>
          <a:xfrm>
            <a:off x="457200" y="254000"/>
            <a:ext cx="8229600" cy="889000"/>
          </a:xfrm>
        </p:spPr>
        <p:txBody>
          <a:bodyPr/>
          <a:lstStyle/>
          <a:p>
            <a:r>
              <a:rPr lang="cs-CZ" sz="3600" dirty="0" smtClean="0">
                <a:solidFill>
                  <a:schemeClr val="tx1"/>
                </a:solidFill>
                <a:latin typeface="Calibri" panose="020F0502020204030204" pitchFamily="34" charset="0"/>
              </a:rPr>
              <a:t>ANOTACE</a:t>
            </a:r>
          </a:p>
        </p:txBody>
      </p:sp>
      <p:sp>
        <p:nvSpPr>
          <p:cNvPr id="3075" name="Zástupný symbol pro obsah 2"/>
          <p:cNvSpPr>
            <a:spLocks noGrp="1"/>
          </p:cNvSpPr>
          <p:nvPr>
            <p:ph idx="1"/>
          </p:nvPr>
        </p:nvSpPr>
        <p:spPr>
          <a:xfrm>
            <a:off x="438150" y="1163638"/>
            <a:ext cx="8229600" cy="5313362"/>
          </a:xfrm>
        </p:spPr>
        <p:txBody>
          <a:bodyPr>
            <a:normAutofit fontScale="92500" lnSpcReduction="20000"/>
          </a:bodyPr>
          <a:lstStyle/>
          <a:p>
            <a:pPr marL="0" indent="0">
              <a:buNone/>
            </a:pPr>
            <a:r>
              <a:rPr lang="cs-CZ" sz="1800" dirty="0"/>
              <a:t>Prezentace je </a:t>
            </a:r>
            <a:r>
              <a:rPr lang="cs-CZ" sz="1800" dirty="0" smtClean="0"/>
              <a:t>určena </a:t>
            </a:r>
            <a:r>
              <a:rPr lang="cs-CZ" sz="1800" dirty="0"/>
              <a:t>pro výklad, opakování a upevnění nového tématu z historie umění. Její součástí jsou motivační úkoly pro interaktivní zapojení žáků do vyučovacího procesu.</a:t>
            </a:r>
          </a:p>
          <a:p>
            <a:pPr marL="0" indent="0">
              <a:buNone/>
            </a:pPr>
            <a:r>
              <a:rPr lang="cs-CZ" sz="1800" dirty="0" smtClean="0"/>
              <a:t>Obsahově </a:t>
            </a:r>
            <a:r>
              <a:rPr lang="cs-CZ" sz="1800" dirty="0"/>
              <a:t>se zaměřuje na </a:t>
            </a:r>
            <a:r>
              <a:rPr lang="cs-CZ" sz="1800" dirty="0" smtClean="0"/>
              <a:t>český kubismus jako jeden z klíčových uměleckých směrů v českém moderním umění počátku 20. století. </a:t>
            </a:r>
            <a:r>
              <a:rPr lang="cs-CZ" sz="1800" dirty="0"/>
              <a:t>N</a:t>
            </a:r>
            <a:r>
              <a:rPr lang="cs-CZ" sz="1800" dirty="0" smtClean="0"/>
              <a:t>avazuje na předchozí výklad o kubismu jako mezinárodním směru a rozvíjí toto téma. </a:t>
            </a:r>
          </a:p>
          <a:p>
            <a:pPr marL="0" indent="0">
              <a:buFont typeface="Wingdings" panose="05000000000000000000" pitchFamily="2" charset="2"/>
              <a:buNone/>
            </a:pPr>
            <a:r>
              <a:rPr lang="cs-CZ" sz="1800" dirty="0" smtClean="0"/>
              <a:t>Představuje český kubismus v jeho jednotlivých výtvarných oborech – v malířství, sochařství, architektuře a užitém umění. Poukazuje na </a:t>
            </a:r>
            <a:r>
              <a:rPr lang="cs-CZ" sz="1800" dirty="0" smtClean="0"/>
              <a:t>jeho význam v </a:t>
            </a:r>
            <a:r>
              <a:rPr lang="cs-CZ" sz="1800" dirty="0" smtClean="0"/>
              <a:t>mezinárodním kontextu, kdy jako jediný na světě nabyl charakteru uměleckého slohu.</a:t>
            </a:r>
          </a:p>
          <a:p>
            <a:pPr marL="0" indent="0">
              <a:buFont typeface="Wingdings" panose="05000000000000000000" pitchFamily="2" charset="2"/>
              <a:buNone/>
            </a:pPr>
            <a:r>
              <a:rPr lang="cs-CZ" sz="1800" dirty="0" smtClean="0"/>
              <a:t>Žáci se prostřednictvím výkladu a názorných ukázek mohou seznámit s nejvýznamnějšími památkami a jejich tvůrci.</a:t>
            </a:r>
          </a:p>
          <a:p>
            <a:pPr marL="0" indent="0">
              <a:buNone/>
            </a:pPr>
            <a:r>
              <a:rPr lang="cs-CZ" sz="1800" dirty="0" smtClean="0"/>
              <a:t>V úvodu je výklad propojen s interaktivní částí – opakovacím testem pro zopakování předcházejícího učiva (viz snímky č. </a:t>
            </a:r>
            <a:r>
              <a:rPr lang="cs-CZ" sz="1800" dirty="0" smtClean="0"/>
              <a:t>3 </a:t>
            </a:r>
            <a:r>
              <a:rPr lang="cs-CZ" sz="1800" dirty="0" smtClean="0"/>
              <a:t>až </a:t>
            </a:r>
            <a:r>
              <a:rPr lang="cs-CZ" sz="1800" dirty="0" smtClean="0"/>
              <a:t>15). </a:t>
            </a:r>
            <a:r>
              <a:rPr lang="cs-CZ" sz="1800" dirty="0" smtClean="0"/>
              <a:t>Žáci odpovídají na 10 otázek a volí jednu ze </a:t>
            </a:r>
            <a:r>
              <a:rPr lang="cs-CZ" sz="1800" dirty="0"/>
              <a:t>čtyř možných </a:t>
            </a:r>
            <a:r>
              <a:rPr lang="cs-CZ" sz="1800" dirty="0" smtClean="0"/>
              <a:t>odpovědí klikem na hvězdičku v poli s odpovědí. Následně se jim zobrazí informace, zda odpovídali správně. Klikem na hvězdičku s číslem si vybírají další otázku.</a:t>
            </a:r>
          </a:p>
          <a:p>
            <a:pPr marL="0" indent="0">
              <a:buNone/>
            </a:pPr>
            <a:r>
              <a:rPr lang="cs-CZ" sz="1800" dirty="0" smtClean="0"/>
              <a:t>Poté prezentace pokračuje výkladem o kubismu v českém umění s názornými ukázkami.</a:t>
            </a:r>
          </a:p>
          <a:p>
            <a:pPr marL="0" indent="0">
              <a:buFont typeface="Wingdings" panose="05000000000000000000" pitchFamily="2" charset="2"/>
              <a:buNone/>
            </a:pPr>
            <a:r>
              <a:rPr lang="cs-CZ" sz="1800" dirty="0" smtClean="0"/>
              <a:t>Látka je určena pro studenty 2. ročníků čtyřletého a 4. ročníků šestiletého gymnázia. Může být využita i pro samostatné studium žáka.</a:t>
            </a:r>
          </a:p>
          <a:p>
            <a:pPr marL="0" indent="0">
              <a:buFont typeface="Wingdings" panose="05000000000000000000" pitchFamily="2" charset="2"/>
              <a:buNone/>
            </a:pPr>
            <a:r>
              <a:rPr lang="cs-CZ" sz="1800" dirty="0" smtClean="0"/>
              <a:t>Vzdělávací cíle:</a:t>
            </a:r>
          </a:p>
          <a:p>
            <a:pPr marL="685800" lvl="1"/>
            <a:r>
              <a:rPr lang="cs-CZ" sz="1800" dirty="0" smtClean="0"/>
              <a:t>seznámit žáky s charakterem českého kubismu a dílem jeho hlavních představitelů </a:t>
            </a:r>
          </a:p>
          <a:p>
            <a:pPr marL="685800" lvl="1"/>
            <a:r>
              <a:rPr lang="cs-CZ" sz="1800" dirty="0" smtClean="0"/>
              <a:t>motivovat žáky k propojení nových poznatků s jejich předcházejícím znalostmi a zkušenostmi</a:t>
            </a:r>
          </a:p>
        </p:txBody>
      </p:sp>
    </p:spTree>
    <p:extLst>
      <p:ext uri="{BB962C8B-B14F-4D97-AF65-F5344CB8AC3E}">
        <p14:creationId xmlns:p14="http://schemas.microsoft.com/office/powerpoint/2010/main" val="32335111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defRPr/>
            </a:pPr>
            <a:r>
              <a:rPr lang="cs-CZ" sz="7200" b="1" dirty="0">
                <a:solidFill>
                  <a:srgbClr val="C00000"/>
                </a:solidFill>
                <a:effectLst>
                  <a:outerShdw blurRad="38100" dist="38100" dir="2700000" algn="tl">
                    <a:srgbClr val="000000">
                      <a:alpha val="43137"/>
                    </a:srgbClr>
                  </a:outerShdw>
                </a:effectLst>
                <a:latin typeface="Aharoni" panose="02010803020104030203" pitchFamily="2" charset="-79"/>
                <a:cs typeface="Aharoni" panose="02010803020104030203" pitchFamily="2" charset="-79"/>
              </a:rPr>
              <a:t>KUBISMUS</a:t>
            </a:r>
            <a:endParaRPr lang="cs-CZ" sz="6600" b="1" dirty="0">
              <a:solidFill>
                <a:srgbClr val="C00000"/>
              </a:solidFill>
              <a:effectLst>
                <a:outerShdw blurRad="38100" dist="38100" dir="2700000" algn="tl">
                  <a:srgbClr val="000000">
                    <a:alpha val="43137"/>
                  </a:srgbClr>
                </a:outerShdw>
              </a:effectLst>
              <a:latin typeface="Aharoni" panose="02010803020104030203" pitchFamily="2" charset="-79"/>
              <a:cs typeface="Aharoni" panose="02010803020104030203" pitchFamily="2" charset="-79"/>
            </a:endParaRPr>
          </a:p>
        </p:txBody>
      </p:sp>
      <p:sp>
        <p:nvSpPr>
          <p:cNvPr id="58371" name="Subtitle 2"/>
          <p:cNvSpPr>
            <a:spLocks noGrp="1"/>
          </p:cNvSpPr>
          <p:nvPr>
            <p:ph type="subTitle" idx="1"/>
          </p:nvPr>
        </p:nvSpPr>
        <p:spPr>
          <a:xfrm>
            <a:off x="349956" y="3602038"/>
            <a:ext cx="8534400" cy="1655762"/>
          </a:xfrm>
        </p:spPr>
        <p:txBody>
          <a:bodyPr>
            <a:normAutofit fontScale="92500" lnSpcReduction="20000"/>
          </a:bodyPr>
          <a:lstStyle/>
          <a:p>
            <a:r>
              <a:rPr lang="cs-CZ" sz="3200" b="1" dirty="0" smtClean="0">
                <a:solidFill>
                  <a:srgbClr val="002060"/>
                </a:solidFill>
              </a:rPr>
              <a:t>Test na procvičení a zopakování znalostí</a:t>
            </a:r>
          </a:p>
          <a:p>
            <a:pPr algn="l"/>
            <a:endParaRPr lang="cs-CZ" dirty="0" smtClean="0"/>
          </a:p>
          <a:p>
            <a:pPr algn="l"/>
            <a:r>
              <a:rPr lang="cs-CZ" dirty="0" smtClean="0"/>
              <a:t>Ověřte si zda znáte správnou odpověď! Klikem na hvězdičku v poli zvolíte odpověď ověříte si její správnost. Kliknutím na hvězdičku s číslem u odpovědi se vrátíte k otázkám</a:t>
            </a:r>
            <a:r>
              <a:rPr lang="cs-CZ" sz="1600" b="1" dirty="0" smtClean="0">
                <a:solidFill>
                  <a:srgbClr val="002060"/>
                </a:solidFill>
                <a:effectLst>
                  <a:outerShdw blurRad="38100" dist="38100" dir="2700000" algn="tl">
                    <a:srgbClr val="000000">
                      <a:alpha val="43137"/>
                    </a:srgbClr>
                  </a:outerShdw>
                </a:effectLst>
              </a:rPr>
              <a:t>.</a:t>
            </a:r>
            <a:endParaRPr lang="cs-CZ" sz="1600" b="1" dirty="0" smtClean="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892585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normAutofit fontScale="90000"/>
          </a:bodyPr>
          <a:lstStyle/>
          <a:p>
            <a:r>
              <a:rPr lang="cs-CZ" dirty="0" smtClean="0"/>
              <a:t>Který z těchto malířů nejvíce ovlivnil vznik kubismu?</a:t>
            </a:r>
          </a:p>
        </p:txBody>
      </p:sp>
      <p:sp>
        <p:nvSpPr>
          <p:cNvPr id="3" name="Content Placeholder 2"/>
          <p:cNvSpPr>
            <a:spLocks noGrp="1"/>
          </p:cNvSpPr>
          <p:nvPr>
            <p:ph sz="half" idx="15"/>
          </p:nvPr>
        </p:nvSpPr>
        <p:spPr>
          <a:extLst/>
        </p:spPr>
        <p:txBody>
          <a:bodyPr/>
          <a:lstStyle/>
          <a:p>
            <a:pPr>
              <a:defRPr/>
            </a:pPr>
            <a:r>
              <a:rPr lang="cs-CZ" dirty="0" smtClean="0"/>
              <a:t>Georges Seurat</a:t>
            </a:r>
            <a:endParaRPr lang="cs-CZ" dirty="0">
              <a:hlinkClick r:id="rId3" action="ppaction://hlinksldjump"/>
            </a:endParaRPr>
          </a:p>
        </p:txBody>
      </p:sp>
      <p:sp>
        <p:nvSpPr>
          <p:cNvPr id="4" name="Content Placeholder 3"/>
          <p:cNvSpPr>
            <a:spLocks noGrp="1"/>
          </p:cNvSpPr>
          <p:nvPr>
            <p:ph sz="half" idx="16"/>
          </p:nvPr>
        </p:nvSpPr>
        <p:spPr>
          <a:extLst/>
        </p:spPr>
        <p:txBody>
          <a:bodyPr/>
          <a:lstStyle/>
          <a:p>
            <a:pPr>
              <a:defRPr/>
            </a:pPr>
            <a:r>
              <a:rPr lang="cs-CZ" dirty="0" smtClean="0"/>
              <a:t>Paul Cézanne</a:t>
            </a:r>
            <a:endParaRPr lang="cs-CZ" dirty="0">
              <a:hlinkClick r:id="rId4" action="ppaction://hlinksldjump"/>
            </a:endParaRPr>
          </a:p>
        </p:txBody>
      </p:sp>
      <p:sp>
        <p:nvSpPr>
          <p:cNvPr id="5" name="Content Placeholder 4"/>
          <p:cNvSpPr>
            <a:spLocks noGrp="1"/>
          </p:cNvSpPr>
          <p:nvPr>
            <p:ph sz="half" idx="17"/>
          </p:nvPr>
        </p:nvSpPr>
        <p:spPr>
          <a:extLst/>
        </p:spPr>
        <p:txBody>
          <a:bodyPr/>
          <a:lstStyle/>
          <a:p>
            <a:pPr>
              <a:defRPr/>
            </a:pPr>
            <a:r>
              <a:rPr lang="cs-CZ" dirty="0" smtClean="0"/>
              <a:t>Paul Gauguin</a:t>
            </a:r>
            <a:endParaRPr lang="cs-CZ" dirty="0">
              <a:hlinkClick r:id="rId3" action="ppaction://hlinksldjump"/>
            </a:endParaRPr>
          </a:p>
        </p:txBody>
      </p:sp>
      <p:sp>
        <p:nvSpPr>
          <p:cNvPr id="6" name="Content Placeholder 5"/>
          <p:cNvSpPr>
            <a:spLocks noGrp="1"/>
          </p:cNvSpPr>
          <p:nvPr>
            <p:ph sz="half" idx="19"/>
          </p:nvPr>
        </p:nvSpPr>
        <p:spPr>
          <a:extLst/>
        </p:spPr>
        <p:txBody>
          <a:bodyPr/>
          <a:lstStyle/>
          <a:p>
            <a:pPr>
              <a:defRPr/>
            </a:pPr>
            <a:r>
              <a:rPr lang="cs-CZ" dirty="0" smtClean="0"/>
              <a:t>Gustav </a:t>
            </a:r>
            <a:r>
              <a:rPr lang="cs-CZ" dirty="0" err="1" smtClean="0"/>
              <a:t>Moreau</a:t>
            </a:r>
            <a:endParaRPr lang="cs-CZ" dirty="0"/>
          </a:p>
        </p:txBody>
      </p:sp>
      <p:sp>
        <p:nvSpPr>
          <p:cNvPr id="7" name="5-Point Star 6">
            <a:hlinkClick r:id="rId5" action="ppaction://hlinksldjump"/>
          </p:cNvPr>
          <p:cNvSpPr/>
          <p:nvPr/>
        </p:nvSpPr>
        <p:spPr bwMode="auto">
          <a:xfrm>
            <a:off x="3187700" y="1503363"/>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8" name="5-Point Star 7">
            <a:hlinkClick r:id="rId5" action="ppaction://hlinksldjump"/>
          </p:cNvPr>
          <p:cNvSpPr/>
          <p:nvPr/>
        </p:nvSpPr>
        <p:spPr bwMode="auto">
          <a:xfrm>
            <a:off x="3213100" y="2667000"/>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9" name="5-Point Star 8">
            <a:hlinkClick r:id="rId5" action="ppaction://hlinksldjump"/>
          </p:cNvPr>
          <p:cNvSpPr/>
          <p:nvPr/>
        </p:nvSpPr>
        <p:spPr bwMode="auto">
          <a:xfrm>
            <a:off x="3187700" y="5013325"/>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0" name="5-Point Star 9">
            <a:hlinkClick r:id="rId6" action="ppaction://hlinksldjump"/>
          </p:cNvPr>
          <p:cNvSpPr/>
          <p:nvPr/>
        </p:nvSpPr>
        <p:spPr bwMode="auto">
          <a:xfrm>
            <a:off x="3213100" y="3857308"/>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59411" name="Rectangle 10"/>
          <p:cNvSpPr>
            <a:spLocks noChangeArrowheads="1"/>
          </p:cNvSpPr>
          <p:nvPr/>
        </p:nvSpPr>
        <p:spPr bwMode="auto">
          <a:xfrm>
            <a:off x="349250" y="504825"/>
            <a:ext cx="4127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b="1" dirty="0">
                <a:solidFill>
                  <a:srgbClr val="FF0000"/>
                </a:solidFill>
                <a:effectLst>
                  <a:outerShdw blurRad="38100" dist="38100" dir="2700000" algn="tl">
                    <a:srgbClr val="000000">
                      <a:alpha val="43137"/>
                    </a:srgbClr>
                  </a:outerShdw>
                </a:effectLst>
              </a:rPr>
              <a:t>1</a:t>
            </a:r>
          </a:p>
        </p:txBody>
      </p:sp>
    </p:spTree>
    <p:extLst>
      <p:ext uri="{BB962C8B-B14F-4D97-AF65-F5344CB8AC3E}">
        <p14:creationId xmlns:p14="http://schemas.microsoft.com/office/powerpoint/2010/main" val="1467371483"/>
      </p:ext>
    </p:extLst>
  </p:cSld>
  <p:clrMapOvr>
    <a:masterClrMapping/>
  </p:clrMapOvr>
  <p:transition advClick="0"/>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a:xfrm>
            <a:off x="1066800" y="360363"/>
            <a:ext cx="7886700" cy="901700"/>
          </a:xfrm>
        </p:spPr>
        <p:txBody>
          <a:bodyPr/>
          <a:lstStyle/>
          <a:p>
            <a:r>
              <a:rPr lang="cs-CZ" sz="2400" dirty="0" smtClean="0"/>
              <a:t>Kdy Pablo Picasso namaloval Avignonské slečny?</a:t>
            </a:r>
            <a:endParaRPr lang="cs-CZ" sz="2400" dirty="0"/>
          </a:p>
        </p:txBody>
      </p:sp>
      <p:sp>
        <p:nvSpPr>
          <p:cNvPr id="3" name="Content Placeholder 2"/>
          <p:cNvSpPr>
            <a:spLocks noGrp="1"/>
          </p:cNvSpPr>
          <p:nvPr>
            <p:ph sz="half" idx="15"/>
          </p:nvPr>
        </p:nvSpPr>
        <p:spPr>
          <a:xfrm>
            <a:off x="792704" y="1519721"/>
            <a:ext cx="3765849" cy="893000"/>
          </a:xfrm>
          <a:extLst/>
        </p:spPr>
        <p:txBody>
          <a:bodyPr/>
          <a:lstStyle/>
          <a:p>
            <a:pPr>
              <a:defRPr/>
            </a:pPr>
            <a:r>
              <a:rPr lang="cs-CZ" dirty="0" smtClean="0"/>
              <a:t>1905</a:t>
            </a:r>
            <a:endParaRPr lang="cs-CZ" dirty="0"/>
          </a:p>
        </p:txBody>
      </p:sp>
      <p:sp>
        <p:nvSpPr>
          <p:cNvPr id="4" name="Content Placeholder 3"/>
          <p:cNvSpPr>
            <a:spLocks noGrp="1"/>
          </p:cNvSpPr>
          <p:nvPr>
            <p:ph sz="half" idx="16"/>
          </p:nvPr>
        </p:nvSpPr>
        <p:spPr>
          <a:xfrm>
            <a:off x="819080" y="3852607"/>
            <a:ext cx="3752920" cy="893000"/>
          </a:xfrm>
          <a:extLst/>
        </p:spPr>
        <p:txBody>
          <a:bodyPr/>
          <a:lstStyle/>
          <a:p>
            <a:pPr>
              <a:defRPr/>
            </a:pPr>
            <a:r>
              <a:rPr lang="cs-CZ" dirty="0" smtClean="0"/>
              <a:t>1908</a:t>
            </a:r>
            <a:endParaRPr lang="cs-CZ" dirty="0"/>
          </a:p>
        </p:txBody>
      </p:sp>
      <p:sp>
        <p:nvSpPr>
          <p:cNvPr id="5" name="Content Placeholder 4"/>
          <p:cNvSpPr>
            <a:spLocks noGrp="1"/>
          </p:cNvSpPr>
          <p:nvPr>
            <p:ph sz="half" idx="17"/>
          </p:nvPr>
        </p:nvSpPr>
        <p:spPr>
          <a:xfrm>
            <a:off x="810288" y="2692023"/>
            <a:ext cx="3761712" cy="893000"/>
          </a:xfrm>
          <a:extLst/>
        </p:spPr>
        <p:txBody>
          <a:bodyPr/>
          <a:lstStyle/>
          <a:p>
            <a:pPr>
              <a:defRPr/>
            </a:pPr>
            <a:r>
              <a:rPr lang="cs-CZ" dirty="0" smtClean="0"/>
              <a:t>1907</a:t>
            </a:r>
            <a:endParaRPr lang="cs-CZ" dirty="0"/>
          </a:p>
        </p:txBody>
      </p:sp>
      <p:sp>
        <p:nvSpPr>
          <p:cNvPr id="6" name="Content Placeholder 5"/>
          <p:cNvSpPr>
            <a:spLocks noGrp="1"/>
          </p:cNvSpPr>
          <p:nvPr>
            <p:ph sz="half" idx="19"/>
          </p:nvPr>
        </p:nvSpPr>
        <p:spPr>
          <a:xfrm>
            <a:off x="792705" y="5024917"/>
            <a:ext cx="3765846" cy="893000"/>
          </a:xfrm>
          <a:extLst/>
        </p:spPr>
        <p:txBody>
          <a:bodyPr/>
          <a:lstStyle/>
          <a:p>
            <a:pPr>
              <a:defRPr/>
            </a:pPr>
            <a:r>
              <a:rPr lang="cs-CZ" dirty="0" smtClean="0"/>
              <a:t>1911</a:t>
            </a:r>
            <a:endParaRPr lang="cs-CZ" dirty="0"/>
          </a:p>
        </p:txBody>
      </p:sp>
      <p:sp>
        <p:nvSpPr>
          <p:cNvPr id="61455" name="TextBox 6"/>
          <p:cNvSpPr txBox="1">
            <a:spLocks noChangeArrowheads="1"/>
          </p:cNvSpPr>
          <p:nvPr/>
        </p:nvSpPr>
        <p:spPr bwMode="auto">
          <a:xfrm>
            <a:off x="347663" y="492125"/>
            <a:ext cx="411162"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b="1" dirty="0">
                <a:solidFill>
                  <a:srgbClr val="FF0000"/>
                </a:solidFill>
                <a:effectLst>
                  <a:outerShdw blurRad="38100" dist="38100" dir="2700000" algn="tl">
                    <a:srgbClr val="000000">
                      <a:alpha val="43137"/>
                    </a:srgbClr>
                  </a:outerShdw>
                </a:effectLst>
              </a:rPr>
              <a:t>2</a:t>
            </a:r>
          </a:p>
        </p:txBody>
      </p:sp>
      <p:sp>
        <p:nvSpPr>
          <p:cNvPr id="8" name="5-Point Star 7">
            <a:hlinkClick r:id="rId2" action="ppaction://hlinksldjump"/>
          </p:cNvPr>
          <p:cNvSpPr/>
          <p:nvPr/>
        </p:nvSpPr>
        <p:spPr bwMode="auto">
          <a:xfrm>
            <a:off x="3657600" y="1508125"/>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9" name="5-Point Star 8">
            <a:hlinkClick r:id="rId3" action="ppaction://hlinksldjump"/>
          </p:cNvPr>
          <p:cNvSpPr/>
          <p:nvPr/>
        </p:nvSpPr>
        <p:spPr bwMode="auto">
          <a:xfrm>
            <a:off x="3644900" y="2692400"/>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0" name="5-Point Star 9">
            <a:hlinkClick r:id="rId2" action="ppaction://hlinksldjump"/>
          </p:cNvPr>
          <p:cNvSpPr/>
          <p:nvPr/>
        </p:nvSpPr>
        <p:spPr bwMode="auto">
          <a:xfrm>
            <a:off x="3660775" y="5013325"/>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1" name="5-Point Star 10">
            <a:hlinkClick r:id="rId2" action="ppaction://hlinksldjump"/>
          </p:cNvPr>
          <p:cNvSpPr/>
          <p:nvPr/>
        </p:nvSpPr>
        <p:spPr bwMode="auto">
          <a:xfrm>
            <a:off x="3657600" y="3841750"/>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Tree>
    <p:extLst>
      <p:ext uri="{BB962C8B-B14F-4D97-AF65-F5344CB8AC3E}">
        <p14:creationId xmlns:p14="http://schemas.microsoft.com/office/powerpoint/2010/main" val="5803647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normAutofit fontScale="90000"/>
          </a:bodyPr>
          <a:lstStyle/>
          <a:p>
            <a:r>
              <a:rPr lang="cs-CZ" dirty="0" smtClean="0"/>
              <a:t>Kdo namaloval obraz Zátiší s kytarou a klarinetem?</a:t>
            </a:r>
          </a:p>
        </p:txBody>
      </p:sp>
      <p:sp>
        <p:nvSpPr>
          <p:cNvPr id="3" name="Content Placeholder 2"/>
          <p:cNvSpPr>
            <a:spLocks noGrp="1"/>
          </p:cNvSpPr>
          <p:nvPr>
            <p:ph sz="half" idx="15"/>
          </p:nvPr>
        </p:nvSpPr>
        <p:spPr>
          <a:extLst/>
        </p:spPr>
        <p:txBody>
          <a:bodyPr/>
          <a:lstStyle/>
          <a:p>
            <a:pPr>
              <a:defRPr/>
            </a:pPr>
            <a:r>
              <a:rPr lang="cs-CZ" dirty="0" smtClean="0"/>
              <a:t>George </a:t>
            </a:r>
            <a:r>
              <a:rPr lang="cs-CZ" dirty="0" err="1" smtClean="0"/>
              <a:t>Braque</a:t>
            </a:r>
            <a:endParaRPr lang="cs-CZ" dirty="0"/>
          </a:p>
        </p:txBody>
      </p:sp>
      <p:sp>
        <p:nvSpPr>
          <p:cNvPr id="4" name="Content Placeholder 3"/>
          <p:cNvSpPr>
            <a:spLocks noGrp="1"/>
          </p:cNvSpPr>
          <p:nvPr>
            <p:ph sz="half" idx="16"/>
          </p:nvPr>
        </p:nvSpPr>
        <p:spPr>
          <a:extLst/>
        </p:spPr>
        <p:txBody>
          <a:bodyPr/>
          <a:lstStyle/>
          <a:p>
            <a:pPr>
              <a:defRPr/>
            </a:pPr>
            <a:r>
              <a:rPr lang="cs-CZ" dirty="0" smtClean="0"/>
              <a:t>Juan </a:t>
            </a:r>
            <a:r>
              <a:rPr lang="cs-CZ" dirty="0" err="1" smtClean="0"/>
              <a:t>Gris</a:t>
            </a:r>
            <a:endParaRPr lang="cs-CZ" dirty="0"/>
          </a:p>
        </p:txBody>
      </p:sp>
      <p:sp>
        <p:nvSpPr>
          <p:cNvPr id="5" name="Content Placeholder 4"/>
          <p:cNvSpPr>
            <a:spLocks noGrp="1"/>
          </p:cNvSpPr>
          <p:nvPr>
            <p:ph sz="half" idx="17"/>
          </p:nvPr>
        </p:nvSpPr>
        <p:spPr>
          <a:xfrm>
            <a:off x="819080" y="2738945"/>
            <a:ext cx="3308649" cy="893000"/>
          </a:xfrm>
          <a:extLst/>
        </p:spPr>
        <p:txBody>
          <a:bodyPr/>
          <a:lstStyle/>
          <a:p>
            <a:pPr>
              <a:defRPr/>
            </a:pPr>
            <a:r>
              <a:rPr lang="cs-CZ" dirty="0" smtClean="0"/>
              <a:t>Pablo Picasso</a:t>
            </a:r>
            <a:endParaRPr lang="cs-CZ" dirty="0"/>
          </a:p>
        </p:txBody>
      </p:sp>
      <p:sp>
        <p:nvSpPr>
          <p:cNvPr id="6" name="Content Placeholder 5"/>
          <p:cNvSpPr>
            <a:spLocks noGrp="1"/>
          </p:cNvSpPr>
          <p:nvPr>
            <p:ph sz="half" idx="19"/>
          </p:nvPr>
        </p:nvSpPr>
        <p:spPr>
          <a:extLst/>
        </p:spPr>
        <p:txBody>
          <a:bodyPr/>
          <a:lstStyle/>
          <a:p>
            <a:pPr>
              <a:defRPr/>
            </a:pPr>
            <a:r>
              <a:rPr lang="cs-CZ" dirty="0" err="1" smtClean="0"/>
              <a:t>Fernand</a:t>
            </a:r>
            <a:r>
              <a:rPr lang="cs-CZ" dirty="0" smtClean="0"/>
              <a:t> </a:t>
            </a:r>
            <a:r>
              <a:rPr lang="cs-CZ" dirty="0" err="1" smtClean="0"/>
              <a:t>Léger</a:t>
            </a:r>
            <a:endParaRPr lang="cs-CZ" dirty="0"/>
          </a:p>
        </p:txBody>
      </p:sp>
      <p:sp>
        <p:nvSpPr>
          <p:cNvPr id="7" name="5-Point Star 6">
            <a:hlinkClick r:id="rId2" action="ppaction://hlinksldjump"/>
          </p:cNvPr>
          <p:cNvSpPr/>
          <p:nvPr/>
        </p:nvSpPr>
        <p:spPr bwMode="auto">
          <a:xfrm>
            <a:off x="3187700" y="1495425"/>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8" name="5-Point Star 7">
            <a:hlinkClick r:id="rId3" action="ppaction://hlinksldjump"/>
          </p:cNvPr>
          <p:cNvSpPr/>
          <p:nvPr/>
        </p:nvSpPr>
        <p:spPr bwMode="auto">
          <a:xfrm>
            <a:off x="3151188" y="2674938"/>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9" name="5-Point Star 8">
            <a:hlinkClick r:id="rId3" action="ppaction://hlinksldjump"/>
          </p:cNvPr>
          <p:cNvSpPr/>
          <p:nvPr/>
        </p:nvSpPr>
        <p:spPr bwMode="auto">
          <a:xfrm>
            <a:off x="3187700" y="3810000"/>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0" name="5-Point Star 9">
            <a:hlinkClick r:id="rId3" action="ppaction://hlinksldjump"/>
          </p:cNvPr>
          <p:cNvSpPr/>
          <p:nvPr/>
        </p:nvSpPr>
        <p:spPr bwMode="auto">
          <a:xfrm>
            <a:off x="3187700" y="5024438"/>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62483" name="Rectangle 10"/>
          <p:cNvSpPr>
            <a:spLocks noChangeArrowheads="1"/>
          </p:cNvSpPr>
          <p:nvPr/>
        </p:nvSpPr>
        <p:spPr bwMode="auto">
          <a:xfrm>
            <a:off x="381002" y="515938"/>
            <a:ext cx="41116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b="1" dirty="0">
                <a:solidFill>
                  <a:srgbClr val="FF0000"/>
                </a:solidFill>
                <a:effectLst>
                  <a:outerShdw blurRad="38100" dist="38100" dir="2700000" algn="tl">
                    <a:srgbClr val="000000">
                      <a:alpha val="43137"/>
                    </a:srgbClr>
                  </a:outerShdw>
                </a:effectLst>
              </a:rPr>
              <a:t>3</a:t>
            </a:r>
          </a:p>
        </p:txBody>
      </p:sp>
    </p:spTree>
    <p:extLst>
      <p:ext uri="{BB962C8B-B14F-4D97-AF65-F5344CB8AC3E}">
        <p14:creationId xmlns:p14="http://schemas.microsoft.com/office/powerpoint/2010/main" val="15588313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cs-CZ" dirty="0" smtClean="0"/>
              <a:t>Která fáze kubismu je také označovaná jako krystalický kubismus?</a:t>
            </a:r>
            <a:endParaRPr lang="cs-CZ" dirty="0"/>
          </a:p>
        </p:txBody>
      </p:sp>
      <p:sp>
        <p:nvSpPr>
          <p:cNvPr id="3" name="Content Placeholder 2"/>
          <p:cNvSpPr>
            <a:spLocks noGrp="1"/>
          </p:cNvSpPr>
          <p:nvPr>
            <p:ph sz="half" idx="15"/>
          </p:nvPr>
        </p:nvSpPr>
        <p:spPr>
          <a:xfrm>
            <a:off x="792702" y="1519721"/>
            <a:ext cx="3779298" cy="893000"/>
          </a:xfrm>
          <a:extLst/>
        </p:spPr>
        <p:txBody>
          <a:bodyPr/>
          <a:lstStyle/>
          <a:p>
            <a:pPr>
              <a:defRPr/>
            </a:pPr>
            <a:r>
              <a:rPr lang="cs-CZ" dirty="0" smtClean="0"/>
              <a:t>analytické období</a:t>
            </a:r>
            <a:endParaRPr lang="cs-CZ" dirty="0"/>
          </a:p>
        </p:txBody>
      </p:sp>
      <p:sp>
        <p:nvSpPr>
          <p:cNvPr id="4" name="Content Placeholder 3"/>
          <p:cNvSpPr>
            <a:spLocks noGrp="1"/>
          </p:cNvSpPr>
          <p:nvPr>
            <p:ph sz="half" idx="16"/>
          </p:nvPr>
        </p:nvSpPr>
        <p:spPr>
          <a:xfrm>
            <a:off x="819080" y="3852607"/>
            <a:ext cx="3752920" cy="893000"/>
          </a:xfrm>
          <a:extLst/>
        </p:spPr>
        <p:txBody>
          <a:bodyPr/>
          <a:lstStyle/>
          <a:p>
            <a:pPr>
              <a:defRPr/>
            </a:pPr>
            <a:r>
              <a:rPr lang="cs-CZ" dirty="0" err="1" smtClean="0"/>
              <a:t>negerské</a:t>
            </a:r>
            <a:r>
              <a:rPr lang="cs-CZ" dirty="0" smtClean="0"/>
              <a:t> období</a:t>
            </a:r>
            <a:endParaRPr lang="cs-CZ" dirty="0"/>
          </a:p>
        </p:txBody>
      </p:sp>
      <p:sp>
        <p:nvSpPr>
          <p:cNvPr id="5" name="Content Placeholder 4"/>
          <p:cNvSpPr>
            <a:spLocks noGrp="1"/>
          </p:cNvSpPr>
          <p:nvPr>
            <p:ph sz="half" idx="17"/>
          </p:nvPr>
        </p:nvSpPr>
        <p:spPr>
          <a:xfrm>
            <a:off x="810288" y="2692023"/>
            <a:ext cx="3761712" cy="893000"/>
          </a:xfrm>
          <a:extLst/>
        </p:spPr>
        <p:txBody>
          <a:bodyPr/>
          <a:lstStyle/>
          <a:p>
            <a:pPr>
              <a:defRPr/>
            </a:pPr>
            <a:r>
              <a:rPr lang="cs-CZ" dirty="0" smtClean="0"/>
              <a:t>černošské období</a:t>
            </a:r>
            <a:endParaRPr lang="cs-CZ" dirty="0"/>
          </a:p>
        </p:txBody>
      </p:sp>
      <p:sp>
        <p:nvSpPr>
          <p:cNvPr id="6" name="Content Placeholder 5"/>
          <p:cNvSpPr>
            <a:spLocks noGrp="1"/>
          </p:cNvSpPr>
          <p:nvPr>
            <p:ph sz="half" idx="19"/>
          </p:nvPr>
        </p:nvSpPr>
        <p:spPr>
          <a:xfrm>
            <a:off x="792707" y="5024917"/>
            <a:ext cx="3779295" cy="893000"/>
          </a:xfrm>
          <a:extLst/>
        </p:spPr>
        <p:txBody>
          <a:bodyPr/>
          <a:lstStyle/>
          <a:p>
            <a:pPr>
              <a:defRPr/>
            </a:pPr>
            <a:r>
              <a:rPr lang="cs-CZ" dirty="0" err="1" smtClean="0"/>
              <a:t>cézannovské</a:t>
            </a:r>
            <a:endParaRPr lang="cs-CZ" dirty="0"/>
          </a:p>
        </p:txBody>
      </p:sp>
      <p:sp>
        <p:nvSpPr>
          <p:cNvPr id="63503" name="Rectangle 6"/>
          <p:cNvSpPr>
            <a:spLocks noChangeArrowheads="1"/>
          </p:cNvSpPr>
          <p:nvPr/>
        </p:nvSpPr>
        <p:spPr bwMode="auto">
          <a:xfrm>
            <a:off x="381002" y="503238"/>
            <a:ext cx="41116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b="1" dirty="0">
                <a:solidFill>
                  <a:srgbClr val="FF0000"/>
                </a:solidFill>
                <a:effectLst>
                  <a:outerShdw blurRad="38100" dist="38100" dir="2700000" algn="tl">
                    <a:srgbClr val="000000">
                      <a:alpha val="43137"/>
                    </a:srgbClr>
                  </a:outerShdw>
                </a:effectLst>
              </a:rPr>
              <a:t>4</a:t>
            </a:r>
          </a:p>
        </p:txBody>
      </p:sp>
      <p:sp>
        <p:nvSpPr>
          <p:cNvPr id="8" name="5-Point Star 7">
            <a:hlinkClick r:id="rId2" action="ppaction://hlinksldjump"/>
          </p:cNvPr>
          <p:cNvSpPr/>
          <p:nvPr/>
        </p:nvSpPr>
        <p:spPr bwMode="auto">
          <a:xfrm>
            <a:off x="3657600" y="1508125"/>
            <a:ext cx="914400" cy="914400"/>
          </a:xfrm>
          <a:prstGeom prst="star5">
            <a:avLst/>
          </a:prstGeom>
          <a:solidFill>
            <a:schemeClr val="accent1"/>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9" name="5-Point Star 8">
            <a:hlinkClick r:id="rId3" action="ppaction://hlinksldjump"/>
          </p:cNvPr>
          <p:cNvSpPr/>
          <p:nvPr/>
        </p:nvSpPr>
        <p:spPr bwMode="auto">
          <a:xfrm>
            <a:off x="3657600" y="2667000"/>
            <a:ext cx="914400" cy="914400"/>
          </a:xfrm>
          <a:prstGeom prst="star5">
            <a:avLst/>
          </a:prstGeom>
          <a:solidFill>
            <a:schemeClr val="accent1"/>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0" name="5-Point Star 9">
            <a:hlinkClick r:id="rId3" action="ppaction://hlinksldjump"/>
          </p:cNvPr>
          <p:cNvSpPr/>
          <p:nvPr/>
        </p:nvSpPr>
        <p:spPr bwMode="auto">
          <a:xfrm>
            <a:off x="3657600" y="3830638"/>
            <a:ext cx="914400" cy="914400"/>
          </a:xfrm>
          <a:prstGeom prst="star5">
            <a:avLst/>
          </a:prstGeom>
          <a:solidFill>
            <a:schemeClr val="accent1"/>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1" name="5-Point Star 10">
            <a:hlinkClick r:id="rId3" action="ppaction://hlinksldjump"/>
          </p:cNvPr>
          <p:cNvSpPr/>
          <p:nvPr/>
        </p:nvSpPr>
        <p:spPr bwMode="auto">
          <a:xfrm>
            <a:off x="3657600" y="5024438"/>
            <a:ext cx="914400" cy="914400"/>
          </a:xfrm>
          <a:prstGeom prst="star5">
            <a:avLst/>
          </a:prstGeom>
          <a:solidFill>
            <a:schemeClr val="accent1"/>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Tree>
    <p:extLst>
      <p:ext uri="{BB962C8B-B14F-4D97-AF65-F5344CB8AC3E}">
        <p14:creationId xmlns:p14="http://schemas.microsoft.com/office/powerpoint/2010/main" val="3628090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cs-CZ" dirty="0" smtClean="0"/>
              <a:t>Pro které období kubismu je typické používání koláže?</a:t>
            </a:r>
            <a:endParaRPr lang="cs-CZ" dirty="0"/>
          </a:p>
        </p:txBody>
      </p:sp>
      <p:sp>
        <p:nvSpPr>
          <p:cNvPr id="3" name="Content Placeholder 2"/>
          <p:cNvSpPr>
            <a:spLocks noGrp="1"/>
          </p:cNvSpPr>
          <p:nvPr>
            <p:ph sz="half" idx="15"/>
          </p:nvPr>
        </p:nvSpPr>
        <p:spPr>
          <a:xfrm>
            <a:off x="792702" y="1519721"/>
            <a:ext cx="4084098" cy="893000"/>
          </a:xfrm>
          <a:extLst/>
        </p:spPr>
        <p:txBody>
          <a:bodyPr/>
          <a:lstStyle/>
          <a:p>
            <a:pPr>
              <a:defRPr/>
            </a:pPr>
            <a:r>
              <a:rPr lang="cs-CZ" dirty="0" smtClean="0"/>
              <a:t>černošské období</a:t>
            </a:r>
            <a:endParaRPr lang="cs-CZ" dirty="0"/>
          </a:p>
        </p:txBody>
      </p:sp>
      <p:sp>
        <p:nvSpPr>
          <p:cNvPr id="4" name="Content Placeholder 3"/>
          <p:cNvSpPr>
            <a:spLocks noGrp="1"/>
          </p:cNvSpPr>
          <p:nvPr>
            <p:ph sz="half" idx="16"/>
          </p:nvPr>
        </p:nvSpPr>
        <p:spPr>
          <a:xfrm>
            <a:off x="819080" y="3852607"/>
            <a:ext cx="4057720" cy="893000"/>
          </a:xfrm>
          <a:extLst/>
        </p:spPr>
        <p:txBody>
          <a:bodyPr/>
          <a:lstStyle/>
          <a:p>
            <a:pPr>
              <a:defRPr/>
            </a:pPr>
            <a:r>
              <a:rPr lang="cs-CZ" dirty="0" smtClean="0"/>
              <a:t>syntetické období</a:t>
            </a:r>
            <a:endParaRPr lang="cs-CZ" dirty="0"/>
          </a:p>
        </p:txBody>
      </p:sp>
      <p:sp>
        <p:nvSpPr>
          <p:cNvPr id="5" name="Content Placeholder 4"/>
          <p:cNvSpPr>
            <a:spLocks noGrp="1"/>
          </p:cNvSpPr>
          <p:nvPr>
            <p:ph sz="half" idx="17"/>
          </p:nvPr>
        </p:nvSpPr>
        <p:spPr>
          <a:xfrm>
            <a:off x="810288" y="2692023"/>
            <a:ext cx="4066512" cy="893000"/>
          </a:xfrm>
          <a:extLst/>
        </p:spPr>
        <p:txBody>
          <a:bodyPr/>
          <a:lstStyle/>
          <a:p>
            <a:pPr>
              <a:defRPr/>
            </a:pPr>
            <a:r>
              <a:rPr lang="cs-CZ" dirty="0" smtClean="0"/>
              <a:t>analytické období</a:t>
            </a:r>
            <a:endParaRPr lang="cs-CZ" dirty="0"/>
          </a:p>
        </p:txBody>
      </p:sp>
      <p:sp>
        <p:nvSpPr>
          <p:cNvPr id="6" name="Content Placeholder 5"/>
          <p:cNvSpPr>
            <a:spLocks noGrp="1"/>
          </p:cNvSpPr>
          <p:nvPr>
            <p:ph sz="half" idx="19"/>
          </p:nvPr>
        </p:nvSpPr>
        <p:spPr>
          <a:xfrm>
            <a:off x="792707" y="5024917"/>
            <a:ext cx="4084095" cy="893000"/>
          </a:xfrm>
          <a:extLst/>
        </p:spPr>
        <p:txBody>
          <a:bodyPr/>
          <a:lstStyle/>
          <a:p>
            <a:pPr>
              <a:defRPr/>
            </a:pPr>
            <a:r>
              <a:rPr lang="cs-CZ" dirty="0" err="1" smtClean="0"/>
              <a:t>cézannovské</a:t>
            </a:r>
            <a:r>
              <a:rPr lang="cs-CZ" dirty="0" smtClean="0"/>
              <a:t> období</a:t>
            </a:r>
            <a:endParaRPr lang="cs-CZ" dirty="0"/>
          </a:p>
        </p:txBody>
      </p:sp>
      <p:sp>
        <p:nvSpPr>
          <p:cNvPr id="64527" name="Rectangle 6"/>
          <p:cNvSpPr>
            <a:spLocks noChangeArrowheads="1"/>
          </p:cNvSpPr>
          <p:nvPr/>
        </p:nvSpPr>
        <p:spPr bwMode="auto">
          <a:xfrm>
            <a:off x="381002" y="503238"/>
            <a:ext cx="41116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b="1" dirty="0">
                <a:solidFill>
                  <a:srgbClr val="FF0000"/>
                </a:solidFill>
                <a:effectLst>
                  <a:outerShdw blurRad="38100" dist="38100" dir="2700000" algn="tl">
                    <a:srgbClr val="000000">
                      <a:alpha val="43137"/>
                    </a:srgbClr>
                  </a:outerShdw>
                </a:effectLst>
              </a:rPr>
              <a:t>5</a:t>
            </a:r>
          </a:p>
        </p:txBody>
      </p:sp>
      <p:sp>
        <p:nvSpPr>
          <p:cNvPr id="8" name="5-Point Star 7">
            <a:hlinkClick r:id="rId2" action="ppaction://hlinksldjump"/>
          </p:cNvPr>
          <p:cNvSpPr/>
          <p:nvPr/>
        </p:nvSpPr>
        <p:spPr bwMode="auto">
          <a:xfrm>
            <a:off x="3962400" y="1517650"/>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9" name="5-Point Star 8">
            <a:hlinkClick r:id="rId2" action="ppaction://hlinksldjump"/>
          </p:cNvPr>
          <p:cNvSpPr/>
          <p:nvPr/>
        </p:nvSpPr>
        <p:spPr bwMode="auto">
          <a:xfrm>
            <a:off x="3962400" y="2652713"/>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0" name="5-Point Star 9">
            <a:hlinkClick r:id="rId3" action="ppaction://hlinksldjump"/>
          </p:cNvPr>
          <p:cNvSpPr/>
          <p:nvPr/>
        </p:nvSpPr>
        <p:spPr bwMode="auto">
          <a:xfrm>
            <a:off x="3962400" y="3841750"/>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1" name="5-Point Star 10">
            <a:hlinkClick r:id="rId2" action="ppaction://hlinksldjump"/>
          </p:cNvPr>
          <p:cNvSpPr/>
          <p:nvPr/>
        </p:nvSpPr>
        <p:spPr bwMode="auto">
          <a:xfrm>
            <a:off x="3911600" y="5003800"/>
            <a:ext cx="9906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Tree>
    <p:extLst>
      <p:ext uri="{BB962C8B-B14F-4D97-AF65-F5344CB8AC3E}">
        <p14:creationId xmlns:p14="http://schemas.microsoft.com/office/powerpoint/2010/main" val="33215968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cs-CZ" dirty="0" smtClean="0"/>
              <a:t>Který z těchto obrazů reaguje na občanskou válku ve Španělsku?</a:t>
            </a:r>
            <a:endParaRPr lang="cs-CZ" dirty="0"/>
          </a:p>
        </p:txBody>
      </p:sp>
      <p:sp>
        <p:nvSpPr>
          <p:cNvPr id="3" name="Content Placeholder 2"/>
          <p:cNvSpPr>
            <a:spLocks noGrp="1"/>
          </p:cNvSpPr>
          <p:nvPr>
            <p:ph sz="half" idx="15"/>
          </p:nvPr>
        </p:nvSpPr>
        <p:spPr>
          <a:xfrm>
            <a:off x="792702" y="1519721"/>
            <a:ext cx="3779298" cy="893000"/>
          </a:xfrm>
          <a:extLst/>
        </p:spPr>
        <p:txBody>
          <a:bodyPr/>
          <a:lstStyle/>
          <a:p>
            <a:pPr>
              <a:defRPr/>
            </a:pPr>
            <a:r>
              <a:rPr lang="cs-CZ" dirty="0" smtClean="0"/>
              <a:t>Portugalec</a:t>
            </a:r>
            <a:endParaRPr lang="cs-CZ" dirty="0"/>
          </a:p>
        </p:txBody>
      </p:sp>
      <p:sp>
        <p:nvSpPr>
          <p:cNvPr id="4" name="Content Placeholder 3"/>
          <p:cNvSpPr>
            <a:spLocks noGrp="1"/>
          </p:cNvSpPr>
          <p:nvPr>
            <p:ph sz="half" idx="16"/>
          </p:nvPr>
        </p:nvSpPr>
        <p:spPr>
          <a:xfrm>
            <a:off x="819080" y="3852607"/>
            <a:ext cx="3752920" cy="893000"/>
          </a:xfrm>
          <a:extLst/>
        </p:spPr>
        <p:txBody>
          <a:bodyPr/>
          <a:lstStyle/>
          <a:p>
            <a:pPr>
              <a:defRPr/>
            </a:pPr>
            <a:r>
              <a:rPr lang="cs-CZ" dirty="0" smtClean="0"/>
              <a:t>Akrobati</a:t>
            </a:r>
            <a:endParaRPr lang="cs-CZ" dirty="0"/>
          </a:p>
        </p:txBody>
      </p:sp>
      <p:sp>
        <p:nvSpPr>
          <p:cNvPr id="5" name="Content Placeholder 4"/>
          <p:cNvSpPr>
            <a:spLocks noGrp="1"/>
          </p:cNvSpPr>
          <p:nvPr>
            <p:ph sz="half" idx="17"/>
          </p:nvPr>
        </p:nvSpPr>
        <p:spPr>
          <a:xfrm>
            <a:off x="810288" y="2692023"/>
            <a:ext cx="3761712" cy="893000"/>
          </a:xfrm>
          <a:extLst/>
        </p:spPr>
        <p:txBody>
          <a:bodyPr/>
          <a:lstStyle/>
          <a:p>
            <a:pPr>
              <a:defRPr/>
            </a:pPr>
            <a:r>
              <a:rPr lang="cs-CZ" dirty="0" err="1" smtClean="0"/>
              <a:t>Guernica</a:t>
            </a:r>
            <a:endParaRPr lang="cs-CZ" dirty="0"/>
          </a:p>
        </p:txBody>
      </p:sp>
      <p:sp>
        <p:nvSpPr>
          <p:cNvPr id="6" name="Content Placeholder 5"/>
          <p:cNvSpPr>
            <a:spLocks noGrp="1"/>
          </p:cNvSpPr>
          <p:nvPr>
            <p:ph sz="half" idx="19"/>
          </p:nvPr>
        </p:nvSpPr>
        <p:spPr>
          <a:xfrm>
            <a:off x="792707" y="5024917"/>
            <a:ext cx="3779295" cy="893000"/>
          </a:xfrm>
          <a:extLst/>
        </p:spPr>
        <p:txBody>
          <a:bodyPr/>
          <a:lstStyle/>
          <a:p>
            <a:pPr>
              <a:defRPr/>
            </a:pPr>
            <a:r>
              <a:rPr lang="cs-CZ" dirty="0" smtClean="0"/>
              <a:t>Avignonské slečny</a:t>
            </a:r>
            <a:endParaRPr lang="cs-CZ" dirty="0"/>
          </a:p>
        </p:txBody>
      </p:sp>
      <p:sp>
        <p:nvSpPr>
          <p:cNvPr id="65551" name="Rectangle 6"/>
          <p:cNvSpPr>
            <a:spLocks noChangeArrowheads="1"/>
          </p:cNvSpPr>
          <p:nvPr/>
        </p:nvSpPr>
        <p:spPr bwMode="auto">
          <a:xfrm>
            <a:off x="381002" y="503238"/>
            <a:ext cx="41116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b="1" dirty="0">
                <a:solidFill>
                  <a:srgbClr val="FF0000"/>
                </a:solidFill>
                <a:effectLst>
                  <a:outerShdw blurRad="38100" dist="38100" dir="2700000" algn="tl">
                    <a:srgbClr val="000000">
                      <a:alpha val="43137"/>
                    </a:srgbClr>
                  </a:outerShdw>
                </a:effectLst>
              </a:rPr>
              <a:t>6</a:t>
            </a:r>
          </a:p>
        </p:txBody>
      </p:sp>
      <p:sp>
        <p:nvSpPr>
          <p:cNvPr id="8" name="5-Point Star 7">
            <a:hlinkClick r:id="rId2" action="ppaction://hlinksldjump"/>
          </p:cNvPr>
          <p:cNvSpPr/>
          <p:nvPr/>
        </p:nvSpPr>
        <p:spPr bwMode="auto">
          <a:xfrm>
            <a:off x="3686175" y="1524000"/>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9" name="5-Point Star 8">
            <a:hlinkClick r:id="rId3" action="ppaction://hlinksldjump"/>
          </p:cNvPr>
          <p:cNvSpPr/>
          <p:nvPr/>
        </p:nvSpPr>
        <p:spPr bwMode="auto">
          <a:xfrm>
            <a:off x="3657600" y="2681288"/>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0" name="5-Point Star 9">
            <a:hlinkClick r:id="rId2" action="ppaction://hlinksldjump"/>
          </p:cNvPr>
          <p:cNvSpPr/>
          <p:nvPr/>
        </p:nvSpPr>
        <p:spPr bwMode="auto">
          <a:xfrm>
            <a:off x="3657600" y="3827463"/>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1" name="5-Point Star 10">
            <a:hlinkClick r:id="rId2" action="ppaction://hlinksldjump"/>
          </p:cNvPr>
          <p:cNvSpPr/>
          <p:nvPr/>
        </p:nvSpPr>
        <p:spPr bwMode="auto">
          <a:xfrm>
            <a:off x="3683000" y="5029200"/>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dirty="0">
              <a:latin typeface="Arial" charset="0"/>
            </a:endParaRPr>
          </a:p>
        </p:txBody>
      </p:sp>
    </p:spTree>
    <p:extLst>
      <p:ext uri="{BB962C8B-B14F-4D97-AF65-F5344CB8AC3E}">
        <p14:creationId xmlns:p14="http://schemas.microsoft.com/office/powerpoint/2010/main" val="40358380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cs-CZ" dirty="0" smtClean="0"/>
              <a:t>Která fáze kubismu se vztahuje k období let 1913 - 1914 ?</a:t>
            </a:r>
            <a:endParaRPr lang="cs-CZ" dirty="0"/>
          </a:p>
        </p:txBody>
      </p:sp>
      <p:sp>
        <p:nvSpPr>
          <p:cNvPr id="3" name="Content Placeholder 2"/>
          <p:cNvSpPr>
            <a:spLocks noGrp="1"/>
          </p:cNvSpPr>
          <p:nvPr>
            <p:ph sz="half" idx="15"/>
          </p:nvPr>
        </p:nvSpPr>
        <p:spPr>
          <a:xfrm>
            <a:off x="792702" y="1519721"/>
            <a:ext cx="3779298" cy="893000"/>
          </a:xfrm>
          <a:extLst/>
        </p:spPr>
        <p:txBody>
          <a:bodyPr/>
          <a:lstStyle/>
          <a:p>
            <a:pPr>
              <a:defRPr/>
            </a:pPr>
            <a:r>
              <a:rPr lang="cs-CZ" dirty="0"/>
              <a:t>s</a:t>
            </a:r>
            <a:r>
              <a:rPr lang="cs-CZ" dirty="0" smtClean="0"/>
              <a:t>yntetický kubismus</a:t>
            </a:r>
            <a:endParaRPr lang="cs-CZ" dirty="0"/>
          </a:p>
        </p:txBody>
      </p:sp>
      <p:sp>
        <p:nvSpPr>
          <p:cNvPr id="4" name="Content Placeholder 3"/>
          <p:cNvSpPr>
            <a:spLocks noGrp="1"/>
          </p:cNvSpPr>
          <p:nvPr>
            <p:ph sz="half" idx="16"/>
          </p:nvPr>
        </p:nvSpPr>
        <p:spPr>
          <a:xfrm>
            <a:off x="819080" y="3852607"/>
            <a:ext cx="3752920" cy="893000"/>
          </a:xfrm>
          <a:extLst/>
        </p:spPr>
        <p:txBody>
          <a:bodyPr/>
          <a:lstStyle/>
          <a:p>
            <a:pPr>
              <a:defRPr/>
            </a:pPr>
            <a:r>
              <a:rPr lang="cs-CZ" dirty="0"/>
              <a:t>č</a:t>
            </a:r>
            <a:r>
              <a:rPr lang="cs-CZ" dirty="0" smtClean="0"/>
              <a:t>ernošské období</a:t>
            </a:r>
            <a:endParaRPr lang="cs-CZ" dirty="0"/>
          </a:p>
        </p:txBody>
      </p:sp>
      <p:sp>
        <p:nvSpPr>
          <p:cNvPr id="5" name="Content Placeholder 4"/>
          <p:cNvSpPr>
            <a:spLocks noGrp="1"/>
          </p:cNvSpPr>
          <p:nvPr>
            <p:ph sz="half" idx="17"/>
          </p:nvPr>
        </p:nvSpPr>
        <p:spPr>
          <a:xfrm>
            <a:off x="810288" y="2692023"/>
            <a:ext cx="3761712" cy="893000"/>
          </a:xfrm>
          <a:extLst/>
        </p:spPr>
        <p:txBody>
          <a:bodyPr/>
          <a:lstStyle/>
          <a:p>
            <a:pPr>
              <a:defRPr/>
            </a:pPr>
            <a:r>
              <a:rPr lang="cs-CZ" dirty="0"/>
              <a:t>a</a:t>
            </a:r>
            <a:r>
              <a:rPr lang="cs-CZ" dirty="0" smtClean="0"/>
              <a:t>nalytický kubismus</a:t>
            </a:r>
            <a:endParaRPr lang="cs-CZ" dirty="0"/>
          </a:p>
        </p:txBody>
      </p:sp>
      <p:sp>
        <p:nvSpPr>
          <p:cNvPr id="6" name="Content Placeholder 5"/>
          <p:cNvSpPr>
            <a:spLocks noGrp="1"/>
          </p:cNvSpPr>
          <p:nvPr>
            <p:ph sz="half" idx="19"/>
          </p:nvPr>
        </p:nvSpPr>
        <p:spPr>
          <a:xfrm>
            <a:off x="792707" y="5024917"/>
            <a:ext cx="3779295" cy="893000"/>
          </a:xfrm>
          <a:extLst/>
        </p:spPr>
        <p:txBody>
          <a:bodyPr/>
          <a:lstStyle/>
          <a:p>
            <a:pPr>
              <a:defRPr/>
            </a:pPr>
            <a:r>
              <a:rPr lang="cs-CZ" dirty="0" err="1"/>
              <a:t>c</a:t>
            </a:r>
            <a:r>
              <a:rPr lang="cs-CZ" dirty="0" err="1" smtClean="0"/>
              <a:t>ézanovské</a:t>
            </a:r>
            <a:r>
              <a:rPr lang="cs-CZ" dirty="0" smtClean="0"/>
              <a:t> období</a:t>
            </a:r>
            <a:endParaRPr lang="cs-CZ" dirty="0"/>
          </a:p>
        </p:txBody>
      </p:sp>
      <p:sp>
        <p:nvSpPr>
          <p:cNvPr id="7" name="5-Point Star 6">
            <a:hlinkClick r:id="rId2" action="ppaction://hlinksldjump"/>
          </p:cNvPr>
          <p:cNvSpPr/>
          <p:nvPr/>
        </p:nvSpPr>
        <p:spPr bwMode="auto">
          <a:xfrm>
            <a:off x="3657600" y="2681288"/>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8" name="5-Point Star 7">
            <a:hlinkClick r:id="rId2" action="ppaction://hlinksldjump"/>
          </p:cNvPr>
          <p:cNvSpPr/>
          <p:nvPr/>
        </p:nvSpPr>
        <p:spPr bwMode="auto">
          <a:xfrm>
            <a:off x="3657600" y="3859213"/>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9" name="5-Point Star 8">
            <a:hlinkClick r:id="rId2" action="ppaction://hlinksldjump"/>
          </p:cNvPr>
          <p:cNvSpPr/>
          <p:nvPr/>
        </p:nvSpPr>
        <p:spPr bwMode="auto">
          <a:xfrm>
            <a:off x="3657600" y="5029200"/>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0" name="5-Point Star 9">
            <a:hlinkClick r:id="rId3" action="ppaction://hlinksldjump"/>
          </p:cNvPr>
          <p:cNvSpPr/>
          <p:nvPr/>
        </p:nvSpPr>
        <p:spPr bwMode="auto">
          <a:xfrm>
            <a:off x="3657600" y="1524000"/>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66579" name="Rectangle 10"/>
          <p:cNvSpPr>
            <a:spLocks noChangeArrowheads="1"/>
          </p:cNvSpPr>
          <p:nvPr/>
        </p:nvSpPr>
        <p:spPr bwMode="auto">
          <a:xfrm>
            <a:off x="381002" y="503238"/>
            <a:ext cx="41116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b="1" dirty="0">
                <a:solidFill>
                  <a:srgbClr val="FF0000"/>
                </a:solidFill>
                <a:effectLst>
                  <a:outerShdw blurRad="38100" dist="38100" dir="2700000" algn="tl">
                    <a:srgbClr val="000000">
                      <a:alpha val="43137"/>
                    </a:srgbClr>
                  </a:outerShdw>
                </a:effectLst>
              </a:rPr>
              <a:t>7</a:t>
            </a:r>
          </a:p>
        </p:txBody>
      </p:sp>
    </p:spTree>
    <p:extLst>
      <p:ext uri="{BB962C8B-B14F-4D97-AF65-F5344CB8AC3E}">
        <p14:creationId xmlns:p14="http://schemas.microsoft.com/office/powerpoint/2010/main" val="24543679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cs-CZ" dirty="0" smtClean="0"/>
              <a:t>Který malíř se věnoval později abstrakci a tzv. orfismu?</a:t>
            </a:r>
            <a:endParaRPr lang="cs-CZ" dirty="0"/>
          </a:p>
        </p:txBody>
      </p:sp>
      <p:sp>
        <p:nvSpPr>
          <p:cNvPr id="3" name="Content Placeholder 2"/>
          <p:cNvSpPr>
            <a:spLocks noGrp="1"/>
          </p:cNvSpPr>
          <p:nvPr>
            <p:ph sz="half" idx="15"/>
          </p:nvPr>
        </p:nvSpPr>
        <p:spPr>
          <a:extLst/>
        </p:spPr>
        <p:txBody>
          <a:bodyPr/>
          <a:lstStyle/>
          <a:p>
            <a:pPr>
              <a:defRPr/>
            </a:pPr>
            <a:r>
              <a:rPr lang="cs-CZ" dirty="0" err="1" smtClean="0"/>
              <a:t>Fernand</a:t>
            </a:r>
            <a:r>
              <a:rPr lang="cs-CZ" dirty="0" smtClean="0"/>
              <a:t> </a:t>
            </a:r>
            <a:r>
              <a:rPr lang="cs-CZ" dirty="0" err="1" smtClean="0"/>
              <a:t>Léger</a:t>
            </a:r>
            <a:endParaRPr lang="cs-CZ" dirty="0"/>
          </a:p>
        </p:txBody>
      </p:sp>
      <p:sp>
        <p:nvSpPr>
          <p:cNvPr id="4" name="Content Placeholder 3"/>
          <p:cNvSpPr>
            <a:spLocks noGrp="1"/>
          </p:cNvSpPr>
          <p:nvPr>
            <p:ph sz="half" idx="16"/>
          </p:nvPr>
        </p:nvSpPr>
        <p:spPr>
          <a:extLst/>
        </p:spPr>
        <p:txBody>
          <a:bodyPr/>
          <a:lstStyle/>
          <a:p>
            <a:pPr>
              <a:defRPr/>
            </a:pPr>
            <a:r>
              <a:rPr lang="cs-CZ" dirty="0" smtClean="0"/>
              <a:t>Georges </a:t>
            </a:r>
            <a:r>
              <a:rPr lang="cs-CZ" dirty="0" err="1" smtClean="0"/>
              <a:t>Braque</a:t>
            </a:r>
            <a:endParaRPr lang="cs-CZ" dirty="0"/>
          </a:p>
        </p:txBody>
      </p:sp>
      <p:sp>
        <p:nvSpPr>
          <p:cNvPr id="5" name="Content Placeholder 4"/>
          <p:cNvSpPr>
            <a:spLocks noGrp="1"/>
          </p:cNvSpPr>
          <p:nvPr>
            <p:ph sz="half" idx="17"/>
          </p:nvPr>
        </p:nvSpPr>
        <p:spPr>
          <a:extLst/>
        </p:spPr>
        <p:txBody>
          <a:bodyPr/>
          <a:lstStyle/>
          <a:p>
            <a:pPr>
              <a:defRPr/>
            </a:pPr>
            <a:r>
              <a:rPr lang="cs-CZ" dirty="0" smtClean="0"/>
              <a:t>Juan </a:t>
            </a:r>
            <a:r>
              <a:rPr lang="cs-CZ" dirty="0" err="1" smtClean="0"/>
              <a:t>Gris</a:t>
            </a:r>
            <a:endParaRPr lang="cs-CZ" dirty="0"/>
          </a:p>
        </p:txBody>
      </p:sp>
      <p:sp>
        <p:nvSpPr>
          <p:cNvPr id="6" name="Content Placeholder 5"/>
          <p:cNvSpPr>
            <a:spLocks noGrp="1"/>
          </p:cNvSpPr>
          <p:nvPr>
            <p:ph sz="half" idx="19"/>
          </p:nvPr>
        </p:nvSpPr>
        <p:spPr>
          <a:extLst/>
        </p:spPr>
        <p:txBody>
          <a:bodyPr/>
          <a:lstStyle/>
          <a:p>
            <a:pPr>
              <a:defRPr/>
            </a:pPr>
            <a:r>
              <a:rPr lang="cs-CZ" dirty="0" smtClean="0"/>
              <a:t>Robert Delaunay</a:t>
            </a:r>
            <a:endParaRPr lang="cs-CZ" dirty="0"/>
          </a:p>
        </p:txBody>
      </p:sp>
      <p:sp>
        <p:nvSpPr>
          <p:cNvPr id="67599" name="Rectangle 6"/>
          <p:cNvSpPr>
            <a:spLocks noChangeArrowheads="1"/>
          </p:cNvSpPr>
          <p:nvPr/>
        </p:nvSpPr>
        <p:spPr bwMode="auto">
          <a:xfrm>
            <a:off x="381002" y="503238"/>
            <a:ext cx="41116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b="1" dirty="0">
                <a:solidFill>
                  <a:srgbClr val="FF0000"/>
                </a:solidFill>
                <a:effectLst>
                  <a:outerShdw blurRad="38100" dist="38100" dir="2700000" algn="tl">
                    <a:srgbClr val="000000">
                      <a:alpha val="43137"/>
                    </a:srgbClr>
                  </a:outerShdw>
                </a:effectLst>
              </a:rPr>
              <a:t>8</a:t>
            </a:r>
          </a:p>
        </p:txBody>
      </p:sp>
      <p:sp>
        <p:nvSpPr>
          <p:cNvPr id="8" name="5-Point Star 7">
            <a:hlinkClick r:id="rId2" action="ppaction://hlinksldjump"/>
          </p:cNvPr>
          <p:cNvSpPr/>
          <p:nvPr/>
        </p:nvSpPr>
        <p:spPr bwMode="auto">
          <a:xfrm>
            <a:off x="3173413" y="1524000"/>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9" name="5-Point Star 8">
            <a:hlinkClick r:id="rId2" action="ppaction://hlinksldjump"/>
          </p:cNvPr>
          <p:cNvSpPr/>
          <p:nvPr/>
        </p:nvSpPr>
        <p:spPr bwMode="auto">
          <a:xfrm>
            <a:off x="3200400" y="2667000"/>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0" name="5-Point Star 9">
            <a:hlinkClick r:id="rId2" action="ppaction://hlinksldjump"/>
          </p:cNvPr>
          <p:cNvSpPr/>
          <p:nvPr/>
        </p:nvSpPr>
        <p:spPr bwMode="auto">
          <a:xfrm>
            <a:off x="3213100" y="3848100"/>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1" name="5-Point Star 10">
            <a:hlinkClick r:id="rId3" action="ppaction://hlinksldjump"/>
          </p:cNvPr>
          <p:cNvSpPr/>
          <p:nvPr/>
        </p:nvSpPr>
        <p:spPr bwMode="auto">
          <a:xfrm>
            <a:off x="3200400" y="5024438"/>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Tree>
    <p:extLst>
      <p:ext uri="{BB962C8B-B14F-4D97-AF65-F5344CB8AC3E}">
        <p14:creationId xmlns:p14="http://schemas.microsoft.com/office/powerpoint/2010/main" val="159051701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normAutofit fontScale="90000"/>
          </a:bodyPr>
          <a:lstStyle/>
          <a:p>
            <a:r>
              <a:rPr lang="cs-CZ" dirty="0" smtClean="0"/>
              <a:t>Do kterého období kubismu zařadíte tento obraz?</a:t>
            </a:r>
          </a:p>
        </p:txBody>
      </p:sp>
      <p:sp>
        <p:nvSpPr>
          <p:cNvPr id="3" name="Content Placeholder 2"/>
          <p:cNvSpPr>
            <a:spLocks noGrp="1"/>
          </p:cNvSpPr>
          <p:nvPr>
            <p:ph sz="half" idx="15"/>
          </p:nvPr>
        </p:nvSpPr>
        <p:spPr>
          <a:xfrm>
            <a:off x="792703" y="1519721"/>
            <a:ext cx="3779297" cy="893000"/>
          </a:xfrm>
          <a:extLst/>
        </p:spPr>
        <p:txBody>
          <a:bodyPr/>
          <a:lstStyle/>
          <a:p>
            <a:pPr>
              <a:defRPr/>
            </a:pPr>
            <a:r>
              <a:rPr lang="cs-CZ" dirty="0" smtClean="0"/>
              <a:t>přípravná fáze</a:t>
            </a:r>
            <a:endParaRPr lang="cs-CZ" dirty="0"/>
          </a:p>
        </p:txBody>
      </p:sp>
      <p:sp>
        <p:nvSpPr>
          <p:cNvPr id="4" name="Content Placeholder 3"/>
          <p:cNvSpPr>
            <a:spLocks noGrp="1"/>
          </p:cNvSpPr>
          <p:nvPr>
            <p:ph sz="half" idx="16"/>
          </p:nvPr>
        </p:nvSpPr>
        <p:spPr>
          <a:xfrm>
            <a:off x="819080" y="3852607"/>
            <a:ext cx="3765620" cy="893000"/>
          </a:xfrm>
          <a:extLst/>
        </p:spPr>
        <p:txBody>
          <a:bodyPr/>
          <a:lstStyle/>
          <a:p>
            <a:pPr>
              <a:defRPr/>
            </a:pPr>
            <a:r>
              <a:rPr lang="cs-CZ" dirty="0" smtClean="0"/>
              <a:t>analytický kubismus</a:t>
            </a:r>
            <a:endParaRPr lang="cs-CZ" dirty="0"/>
          </a:p>
        </p:txBody>
      </p:sp>
      <p:sp>
        <p:nvSpPr>
          <p:cNvPr id="5" name="Content Placeholder 4"/>
          <p:cNvSpPr>
            <a:spLocks noGrp="1"/>
          </p:cNvSpPr>
          <p:nvPr>
            <p:ph sz="half" idx="17"/>
          </p:nvPr>
        </p:nvSpPr>
        <p:spPr>
          <a:xfrm>
            <a:off x="810289" y="2692023"/>
            <a:ext cx="3761711" cy="893000"/>
          </a:xfrm>
          <a:extLst/>
        </p:spPr>
        <p:txBody>
          <a:bodyPr/>
          <a:lstStyle/>
          <a:p>
            <a:pPr>
              <a:defRPr/>
            </a:pPr>
            <a:r>
              <a:rPr lang="cs-CZ" dirty="0" err="1" smtClean="0"/>
              <a:t>cézannovské</a:t>
            </a:r>
            <a:r>
              <a:rPr lang="cs-CZ" dirty="0" smtClean="0"/>
              <a:t> období</a:t>
            </a:r>
            <a:endParaRPr lang="cs-CZ" dirty="0"/>
          </a:p>
        </p:txBody>
      </p:sp>
      <p:sp>
        <p:nvSpPr>
          <p:cNvPr id="6" name="Content Placeholder 5"/>
          <p:cNvSpPr>
            <a:spLocks noGrp="1"/>
          </p:cNvSpPr>
          <p:nvPr>
            <p:ph sz="half" idx="19"/>
          </p:nvPr>
        </p:nvSpPr>
        <p:spPr>
          <a:xfrm>
            <a:off x="792706" y="5024917"/>
            <a:ext cx="3791994" cy="893000"/>
          </a:xfrm>
          <a:extLst/>
        </p:spPr>
        <p:txBody>
          <a:bodyPr/>
          <a:lstStyle/>
          <a:p>
            <a:pPr>
              <a:defRPr/>
            </a:pPr>
            <a:r>
              <a:rPr lang="cs-CZ" dirty="0" smtClean="0"/>
              <a:t>syntetický kubismus</a:t>
            </a:r>
            <a:endParaRPr lang="cs-CZ" dirty="0"/>
          </a:p>
        </p:txBody>
      </p:sp>
      <p:sp>
        <p:nvSpPr>
          <p:cNvPr id="68623" name="Rectangle 6"/>
          <p:cNvSpPr>
            <a:spLocks noChangeArrowheads="1"/>
          </p:cNvSpPr>
          <p:nvPr/>
        </p:nvSpPr>
        <p:spPr bwMode="auto">
          <a:xfrm>
            <a:off x="381002" y="503238"/>
            <a:ext cx="41116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b="1" dirty="0">
                <a:solidFill>
                  <a:srgbClr val="FF0000"/>
                </a:solidFill>
                <a:effectLst>
                  <a:outerShdw blurRad="38100" dist="38100" dir="2700000" algn="tl">
                    <a:srgbClr val="000000">
                      <a:alpha val="43137"/>
                    </a:srgbClr>
                  </a:outerShdw>
                </a:effectLst>
              </a:rPr>
              <a:t>9</a:t>
            </a:r>
          </a:p>
        </p:txBody>
      </p:sp>
      <p:sp>
        <p:nvSpPr>
          <p:cNvPr id="8" name="5-Point Star 7">
            <a:hlinkClick r:id="rId2" action="ppaction://hlinksldjump"/>
          </p:cNvPr>
          <p:cNvSpPr/>
          <p:nvPr/>
        </p:nvSpPr>
        <p:spPr bwMode="auto">
          <a:xfrm>
            <a:off x="3670300" y="1526696"/>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9" name="5-Point Star 8">
            <a:hlinkClick r:id="rId2" action="ppaction://hlinksldjump"/>
          </p:cNvPr>
          <p:cNvSpPr/>
          <p:nvPr/>
        </p:nvSpPr>
        <p:spPr bwMode="auto">
          <a:xfrm>
            <a:off x="3670300" y="2699858"/>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0" name="5-Point Star 9">
            <a:hlinkClick r:id="rId3" action="ppaction://hlinksldjump"/>
          </p:cNvPr>
          <p:cNvSpPr/>
          <p:nvPr/>
        </p:nvSpPr>
        <p:spPr bwMode="auto">
          <a:xfrm>
            <a:off x="3657371" y="3860320"/>
            <a:ext cx="914629"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1" name="5-Point Star 10">
            <a:hlinkClick r:id="rId2" action="ppaction://hlinksldjump"/>
          </p:cNvPr>
          <p:cNvSpPr/>
          <p:nvPr/>
        </p:nvSpPr>
        <p:spPr bwMode="auto">
          <a:xfrm>
            <a:off x="3670300" y="5013191"/>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grpSp>
        <p:nvGrpSpPr>
          <p:cNvPr id="15" name="Group 14"/>
          <p:cNvGrpSpPr/>
          <p:nvPr/>
        </p:nvGrpSpPr>
        <p:grpSpPr>
          <a:xfrm>
            <a:off x="5249205" y="1247775"/>
            <a:ext cx="3473992" cy="5590089"/>
            <a:chOff x="5249205" y="1247775"/>
            <a:chExt cx="3473992" cy="5590089"/>
          </a:xfrm>
        </p:grpSpPr>
        <p:pic>
          <p:nvPicPr>
            <p:cNvPr id="14" name="Picture 7" descr="Georges Braque. The Portugues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49205" y="1247775"/>
              <a:ext cx="3437596" cy="52292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8421511" y="6468532"/>
              <a:ext cx="301686" cy="369332"/>
            </a:xfrm>
            <a:prstGeom prst="rect">
              <a:avLst/>
            </a:prstGeom>
            <a:noFill/>
          </p:spPr>
          <p:txBody>
            <a:bodyPr wrap="none" rtlCol="0">
              <a:spAutoFit/>
            </a:bodyPr>
            <a:lstStyle/>
            <a:p>
              <a:r>
                <a:rPr lang="cs-CZ" dirty="0" smtClean="0"/>
                <a:t>1</a:t>
              </a:r>
              <a:endParaRPr lang="cs-CZ" dirty="0"/>
            </a:p>
          </p:txBody>
        </p:sp>
      </p:grpSp>
    </p:spTree>
    <p:extLst>
      <p:ext uri="{BB962C8B-B14F-4D97-AF65-F5344CB8AC3E}">
        <p14:creationId xmlns:p14="http://schemas.microsoft.com/office/powerpoint/2010/main" val="28626941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cs-CZ" dirty="0" smtClean="0"/>
              <a:t>Kdo je autorem tohoto obrazu?</a:t>
            </a:r>
            <a:endParaRPr lang="cs-CZ" dirty="0"/>
          </a:p>
        </p:txBody>
      </p:sp>
      <p:sp>
        <p:nvSpPr>
          <p:cNvPr id="3" name="Content Placeholder 2"/>
          <p:cNvSpPr>
            <a:spLocks noGrp="1"/>
          </p:cNvSpPr>
          <p:nvPr>
            <p:ph sz="half" idx="15"/>
          </p:nvPr>
        </p:nvSpPr>
        <p:spPr>
          <a:extLst/>
        </p:spPr>
        <p:txBody>
          <a:bodyPr/>
          <a:lstStyle/>
          <a:p>
            <a:pPr>
              <a:defRPr/>
            </a:pPr>
            <a:r>
              <a:rPr lang="cs-CZ" dirty="0" smtClean="0"/>
              <a:t>Pablo Picasso</a:t>
            </a:r>
            <a:endParaRPr lang="cs-CZ" dirty="0"/>
          </a:p>
        </p:txBody>
      </p:sp>
      <p:sp>
        <p:nvSpPr>
          <p:cNvPr id="4" name="Content Placeholder 3"/>
          <p:cNvSpPr>
            <a:spLocks noGrp="1"/>
          </p:cNvSpPr>
          <p:nvPr>
            <p:ph sz="half" idx="16"/>
          </p:nvPr>
        </p:nvSpPr>
        <p:spPr>
          <a:extLst/>
        </p:spPr>
        <p:txBody>
          <a:bodyPr/>
          <a:lstStyle/>
          <a:p>
            <a:pPr>
              <a:defRPr/>
            </a:pPr>
            <a:r>
              <a:rPr lang="cs-CZ" dirty="0" smtClean="0"/>
              <a:t>Marcel </a:t>
            </a:r>
            <a:r>
              <a:rPr lang="cs-CZ" dirty="0" err="1" smtClean="0"/>
              <a:t>Duchamp</a:t>
            </a:r>
            <a:endParaRPr lang="cs-CZ" dirty="0"/>
          </a:p>
        </p:txBody>
      </p:sp>
      <p:sp>
        <p:nvSpPr>
          <p:cNvPr id="5" name="Content Placeholder 4"/>
          <p:cNvSpPr>
            <a:spLocks noGrp="1"/>
          </p:cNvSpPr>
          <p:nvPr>
            <p:ph sz="half" idx="17"/>
          </p:nvPr>
        </p:nvSpPr>
        <p:spPr>
          <a:extLst/>
        </p:spPr>
        <p:txBody>
          <a:bodyPr/>
          <a:lstStyle/>
          <a:p>
            <a:pPr>
              <a:defRPr/>
            </a:pPr>
            <a:r>
              <a:rPr lang="cs-CZ" dirty="0"/>
              <a:t>R</a:t>
            </a:r>
            <a:r>
              <a:rPr lang="cs-CZ" dirty="0" smtClean="0"/>
              <a:t>obert Delaunay</a:t>
            </a:r>
            <a:endParaRPr lang="cs-CZ" dirty="0"/>
          </a:p>
        </p:txBody>
      </p:sp>
      <p:sp>
        <p:nvSpPr>
          <p:cNvPr id="6" name="Content Placeholder 5"/>
          <p:cNvSpPr>
            <a:spLocks noGrp="1"/>
          </p:cNvSpPr>
          <p:nvPr>
            <p:ph sz="half" idx="19"/>
          </p:nvPr>
        </p:nvSpPr>
        <p:spPr>
          <a:extLst/>
        </p:spPr>
        <p:txBody>
          <a:bodyPr/>
          <a:lstStyle/>
          <a:p>
            <a:pPr>
              <a:defRPr/>
            </a:pPr>
            <a:r>
              <a:rPr lang="cs-CZ" dirty="0" smtClean="0"/>
              <a:t>Georges </a:t>
            </a:r>
            <a:r>
              <a:rPr lang="cs-CZ" dirty="0" err="1" smtClean="0"/>
              <a:t>Braque</a:t>
            </a:r>
            <a:endParaRPr lang="cs-CZ" dirty="0"/>
          </a:p>
        </p:txBody>
      </p:sp>
      <p:sp>
        <p:nvSpPr>
          <p:cNvPr id="69647" name="Rectangle 6"/>
          <p:cNvSpPr>
            <a:spLocks noChangeArrowheads="1"/>
          </p:cNvSpPr>
          <p:nvPr/>
        </p:nvSpPr>
        <p:spPr bwMode="auto">
          <a:xfrm>
            <a:off x="228602" y="503238"/>
            <a:ext cx="66516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b="1" dirty="0">
                <a:solidFill>
                  <a:srgbClr val="FF0000"/>
                </a:solidFill>
                <a:effectLst>
                  <a:outerShdw blurRad="38100" dist="38100" dir="2700000" algn="tl">
                    <a:srgbClr val="000000">
                      <a:alpha val="43137"/>
                    </a:srgbClr>
                  </a:outerShdw>
                </a:effectLst>
              </a:rPr>
              <a:t>10</a:t>
            </a:r>
          </a:p>
        </p:txBody>
      </p:sp>
      <p:sp>
        <p:nvSpPr>
          <p:cNvPr id="8" name="5-Point Star 7">
            <a:hlinkClick r:id="rId2" action="ppaction://hlinksldjump"/>
          </p:cNvPr>
          <p:cNvSpPr/>
          <p:nvPr/>
        </p:nvSpPr>
        <p:spPr bwMode="auto">
          <a:xfrm>
            <a:off x="3233738" y="2687638"/>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9" name="5-Point Star 8">
            <a:hlinkClick r:id="rId2" action="ppaction://hlinksldjump"/>
          </p:cNvPr>
          <p:cNvSpPr/>
          <p:nvPr/>
        </p:nvSpPr>
        <p:spPr bwMode="auto">
          <a:xfrm>
            <a:off x="3205163" y="1509713"/>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0" name="5-Point Star 9">
            <a:hlinkClick r:id="rId3" action="ppaction://hlinksldjump"/>
          </p:cNvPr>
          <p:cNvSpPr/>
          <p:nvPr/>
        </p:nvSpPr>
        <p:spPr bwMode="auto">
          <a:xfrm>
            <a:off x="3205163" y="3838575"/>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1" name="5-Point Star 10">
            <a:hlinkClick r:id="rId2" action="ppaction://hlinksldjump"/>
          </p:cNvPr>
          <p:cNvSpPr/>
          <p:nvPr/>
        </p:nvSpPr>
        <p:spPr bwMode="auto">
          <a:xfrm>
            <a:off x="3187700" y="5003800"/>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grpSp>
        <p:nvGrpSpPr>
          <p:cNvPr id="12" name="Group 2"/>
          <p:cNvGrpSpPr>
            <a:grpSpLocks/>
          </p:cNvGrpSpPr>
          <p:nvPr/>
        </p:nvGrpSpPr>
        <p:grpSpPr bwMode="auto">
          <a:xfrm>
            <a:off x="5270160" y="1323975"/>
            <a:ext cx="3209925" cy="5398533"/>
            <a:chOff x="5560218" y="1157811"/>
            <a:chExt cx="3133838" cy="5770022"/>
          </a:xfrm>
        </p:grpSpPr>
        <p:pic>
          <p:nvPicPr>
            <p:cNvPr id="13" name="Picture 6" descr="Marcel Duchamp. Nude Descending a Staircase (No.2)/Nu descendant un Escalier. No.2."/>
            <p:cNvPicPr>
              <a:picLocks noChangeAspect="1" noChangeArrowheads="1"/>
            </p:cNvPicPr>
            <p:nvPr/>
          </p:nvPicPr>
          <p:blipFill>
            <a:blip r:embed="rId4"/>
            <a:srcRect/>
            <a:stretch>
              <a:fillRect/>
            </a:stretch>
          </p:blipFill>
          <p:spPr bwMode="auto">
            <a:xfrm>
              <a:off x="5560218" y="1157811"/>
              <a:ext cx="3133838" cy="537527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4" name="TextBox 1"/>
            <p:cNvSpPr txBox="1">
              <a:spLocks noChangeArrowheads="1"/>
            </p:cNvSpPr>
            <p:nvPr/>
          </p:nvSpPr>
          <p:spPr bwMode="auto">
            <a:xfrm>
              <a:off x="8388567" y="6533086"/>
              <a:ext cx="305489" cy="3947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fontAlgn="base" hangingPunct="0">
                <a:spcBef>
                  <a:spcPct val="0"/>
                </a:spcBef>
                <a:spcAft>
                  <a:spcPct val="0"/>
                </a:spcAft>
                <a:buFontTx/>
                <a:buNone/>
              </a:pPr>
              <a:r>
                <a:rPr lang="cs-CZ" sz="1800" dirty="0" smtClean="0">
                  <a:solidFill>
                    <a:srgbClr val="000000"/>
                  </a:solidFill>
                  <a:cs typeface="Arial" panose="020B0604020202020204" pitchFamily="34" charset="0"/>
                </a:rPr>
                <a:t>2</a:t>
              </a:r>
              <a:endParaRPr lang="cs-CZ" sz="1800" dirty="0">
                <a:solidFill>
                  <a:srgbClr val="000000"/>
                </a:solidFill>
                <a:cs typeface="Arial" panose="020B0604020202020204" pitchFamily="34" charset="0"/>
              </a:endParaRPr>
            </a:p>
          </p:txBody>
        </p:sp>
      </p:grpSp>
    </p:spTree>
    <p:extLst>
      <p:ext uri="{BB962C8B-B14F-4D97-AF65-F5344CB8AC3E}">
        <p14:creationId xmlns:p14="http://schemas.microsoft.com/office/powerpoint/2010/main" val="372033799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5-Point Star 17">
            <a:hlinkClick r:id="rId2" action="ppaction://hlinksldjump"/>
          </p:cNvPr>
          <p:cNvSpPr/>
          <p:nvPr/>
        </p:nvSpPr>
        <p:spPr bwMode="auto">
          <a:xfrm>
            <a:off x="5486400" y="714022"/>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9" name="5-Point Star 18">
            <a:hlinkClick r:id="rId3" action="ppaction://hlinksldjump"/>
          </p:cNvPr>
          <p:cNvSpPr/>
          <p:nvPr/>
        </p:nvSpPr>
        <p:spPr bwMode="auto">
          <a:xfrm>
            <a:off x="5486400" y="1933222"/>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20" name="5-Point Star 19">
            <a:hlinkClick r:id="rId4" action="ppaction://hlinksldjump"/>
          </p:cNvPr>
          <p:cNvSpPr/>
          <p:nvPr/>
        </p:nvSpPr>
        <p:spPr bwMode="auto">
          <a:xfrm>
            <a:off x="6807200" y="1916289"/>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21" name="5-Point Star 20">
            <a:hlinkClick r:id="rId5" action="ppaction://hlinksldjump"/>
          </p:cNvPr>
          <p:cNvSpPr/>
          <p:nvPr/>
        </p:nvSpPr>
        <p:spPr bwMode="auto">
          <a:xfrm>
            <a:off x="5486400" y="3062111"/>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22" name="5-Point Star 21">
            <a:hlinkClick r:id="rId6" action="ppaction://hlinksldjump"/>
          </p:cNvPr>
          <p:cNvSpPr/>
          <p:nvPr/>
        </p:nvSpPr>
        <p:spPr bwMode="auto">
          <a:xfrm>
            <a:off x="6823869" y="4267202"/>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24" name="5-Point Star 23">
            <a:hlinkClick r:id="rId7" action="ppaction://hlinksldjump"/>
          </p:cNvPr>
          <p:cNvSpPr/>
          <p:nvPr/>
        </p:nvSpPr>
        <p:spPr bwMode="auto">
          <a:xfrm>
            <a:off x="6807199" y="708378"/>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25" name="5-Point Star 24">
            <a:hlinkClick r:id="rId8" action="ppaction://hlinksldjump"/>
          </p:cNvPr>
          <p:cNvSpPr/>
          <p:nvPr/>
        </p:nvSpPr>
        <p:spPr bwMode="auto">
          <a:xfrm>
            <a:off x="6807199" y="3062111"/>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28" name="5-Point Star 27">
            <a:hlinkClick r:id="rId9" action="ppaction://hlinksldjump"/>
          </p:cNvPr>
          <p:cNvSpPr/>
          <p:nvPr/>
        </p:nvSpPr>
        <p:spPr bwMode="auto">
          <a:xfrm>
            <a:off x="8037688" y="3062111"/>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31" name="5-Point Star 30">
            <a:hlinkClick r:id="rId10" action="ppaction://hlinksldjump"/>
          </p:cNvPr>
          <p:cNvSpPr/>
          <p:nvPr/>
        </p:nvSpPr>
        <p:spPr bwMode="auto">
          <a:xfrm>
            <a:off x="8037688" y="1933222"/>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32" name="5-Point Star 31">
            <a:hlinkClick r:id="rId11" action="ppaction://hlinksldjump"/>
          </p:cNvPr>
          <p:cNvSpPr/>
          <p:nvPr/>
        </p:nvSpPr>
        <p:spPr bwMode="auto">
          <a:xfrm>
            <a:off x="8037688" y="708378"/>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75823" name="TextBox 32"/>
          <p:cNvSpPr txBox="1">
            <a:spLocks noChangeArrowheads="1"/>
          </p:cNvSpPr>
          <p:nvPr/>
        </p:nvSpPr>
        <p:spPr bwMode="auto">
          <a:xfrm>
            <a:off x="5732465" y="1371602"/>
            <a:ext cx="4222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1</a:t>
            </a:r>
          </a:p>
        </p:txBody>
      </p:sp>
      <p:sp>
        <p:nvSpPr>
          <p:cNvPr id="75824" name="TextBox 33"/>
          <p:cNvSpPr txBox="1">
            <a:spLocks noChangeArrowheads="1"/>
          </p:cNvSpPr>
          <p:nvPr/>
        </p:nvSpPr>
        <p:spPr bwMode="auto">
          <a:xfrm>
            <a:off x="7043738" y="2600327"/>
            <a:ext cx="4238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5</a:t>
            </a:r>
          </a:p>
        </p:txBody>
      </p:sp>
      <p:sp>
        <p:nvSpPr>
          <p:cNvPr id="75825" name="TextBox 34"/>
          <p:cNvSpPr txBox="1">
            <a:spLocks noChangeArrowheads="1"/>
          </p:cNvSpPr>
          <p:nvPr/>
        </p:nvSpPr>
        <p:spPr bwMode="auto">
          <a:xfrm>
            <a:off x="5715002" y="2600327"/>
            <a:ext cx="4238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4</a:t>
            </a:r>
          </a:p>
        </p:txBody>
      </p:sp>
      <p:sp>
        <p:nvSpPr>
          <p:cNvPr id="75826" name="TextBox 35"/>
          <p:cNvSpPr txBox="1">
            <a:spLocks noChangeArrowheads="1"/>
          </p:cNvSpPr>
          <p:nvPr/>
        </p:nvSpPr>
        <p:spPr bwMode="auto">
          <a:xfrm>
            <a:off x="7069138" y="1381127"/>
            <a:ext cx="4238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2</a:t>
            </a:r>
          </a:p>
        </p:txBody>
      </p:sp>
      <p:sp>
        <p:nvSpPr>
          <p:cNvPr id="75827" name="TextBox 36"/>
          <p:cNvSpPr txBox="1">
            <a:spLocks noChangeArrowheads="1"/>
          </p:cNvSpPr>
          <p:nvPr/>
        </p:nvSpPr>
        <p:spPr bwMode="auto">
          <a:xfrm>
            <a:off x="5719765" y="3743327"/>
            <a:ext cx="4222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7</a:t>
            </a:r>
          </a:p>
        </p:txBody>
      </p:sp>
      <p:sp>
        <p:nvSpPr>
          <p:cNvPr id="75828" name="TextBox 37"/>
          <p:cNvSpPr txBox="1">
            <a:spLocks noChangeArrowheads="1"/>
          </p:cNvSpPr>
          <p:nvPr/>
        </p:nvSpPr>
        <p:spPr bwMode="auto">
          <a:xfrm>
            <a:off x="8283577" y="1381127"/>
            <a:ext cx="4238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3</a:t>
            </a:r>
          </a:p>
        </p:txBody>
      </p:sp>
      <p:sp>
        <p:nvSpPr>
          <p:cNvPr id="75829" name="TextBox 38"/>
          <p:cNvSpPr txBox="1">
            <a:spLocks noChangeArrowheads="1"/>
          </p:cNvSpPr>
          <p:nvPr/>
        </p:nvSpPr>
        <p:spPr bwMode="auto">
          <a:xfrm>
            <a:off x="8283577" y="2600327"/>
            <a:ext cx="4238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6</a:t>
            </a:r>
          </a:p>
        </p:txBody>
      </p:sp>
      <p:sp>
        <p:nvSpPr>
          <p:cNvPr id="75831" name="TextBox 40"/>
          <p:cNvSpPr txBox="1">
            <a:spLocks noChangeArrowheads="1"/>
          </p:cNvSpPr>
          <p:nvPr/>
        </p:nvSpPr>
        <p:spPr bwMode="auto">
          <a:xfrm>
            <a:off x="6933405" y="5092351"/>
            <a:ext cx="66198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dirty="0">
                <a:solidFill>
                  <a:srgbClr val="FF0000"/>
                </a:solidFill>
                <a:latin typeface="Arial Black" panose="020B0A04020102020204" pitchFamily="34" charset="0"/>
              </a:rPr>
              <a:t>10</a:t>
            </a:r>
          </a:p>
        </p:txBody>
      </p:sp>
      <p:sp>
        <p:nvSpPr>
          <p:cNvPr id="75832" name="TextBox 41"/>
          <p:cNvSpPr txBox="1">
            <a:spLocks noChangeArrowheads="1"/>
          </p:cNvSpPr>
          <p:nvPr/>
        </p:nvSpPr>
        <p:spPr bwMode="auto">
          <a:xfrm>
            <a:off x="7069138" y="3743327"/>
            <a:ext cx="4238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8</a:t>
            </a:r>
          </a:p>
        </p:txBody>
      </p:sp>
      <p:sp>
        <p:nvSpPr>
          <p:cNvPr id="75833" name="TextBox 42"/>
          <p:cNvSpPr txBox="1">
            <a:spLocks noChangeArrowheads="1"/>
          </p:cNvSpPr>
          <p:nvPr/>
        </p:nvSpPr>
        <p:spPr bwMode="auto">
          <a:xfrm>
            <a:off x="8269288" y="3743327"/>
            <a:ext cx="4238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9</a:t>
            </a:r>
          </a:p>
        </p:txBody>
      </p:sp>
      <p:sp>
        <p:nvSpPr>
          <p:cNvPr id="50" name="TextBox 8"/>
          <p:cNvSpPr txBox="1">
            <a:spLocks noChangeArrowheads="1"/>
          </p:cNvSpPr>
          <p:nvPr/>
        </p:nvSpPr>
        <p:spPr bwMode="auto">
          <a:xfrm>
            <a:off x="841023" y="5244751"/>
            <a:ext cx="351155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r>
              <a:rPr lang="cs-CZ" sz="6600" dirty="0">
                <a:solidFill>
                  <a:srgbClr val="002060"/>
                </a:solidFill>
                <a:effectLst>
                  <a:innerShdw blurRad="63500" dist="50800" dir="8100000">
                    <a:prstClr val="black">
                      <a:alpha val="50000"/>
                    </a:prstClr>
                  </a:innerShdw>
                </a:effectLst>
                <a:latin typeface="Arial Black" panose="020B0A04020102020204" pitchFamily="34" charset="0"/>
              </a:rPr>
              <a:t>CHYBA</a:t>
            </a:r>
            <a:endParaRPr lang="cs-CZ" sz="3200" dirty="0">
              <a:solidFill>
                <a:srgbClr val="002060"/>
              </a:solidFill>
              <a:effectLst>
                <a:innerShdw blurRad="63500" dist="50800" dir="8100000">
                  <a:prstClr val="black">
                    <a:alpha val="50000"/>
                  </a:prstClr>
                </a:innerShdw>
              </a:effectLst>
              <a:latin typeface="Arial Black" panose="020B0A04020102020204" pitchFamily="34" charset="0"/>
            </a:endParaRPr>
          </a:p>
        </p:txBody>
      </p:sp>
      <p:pic>
        <p:nvPicPr>
          <p:cNvPr id="5122" name="Picture 2" descr="File:Frowny.svg"/>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45499" y="1102641"/>
            <a:ext cx="3918940" cy="39189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561799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afterEffect">
                                  <p:stCondLst>
                                    <p:cond delay="0"/>
                                  </p:stCondLst>
                                  <p:childTnLst>
                                    <p:animEffect transition="out" filter="fade">
                                      <p:cBhvr>
                                        <p:cTn id="6" dur="500" tmFilter="0, 0; .2, .5; .8, .5; 1, 0"/>
                                        <p:tgtEl>
                                          <p:spTgt spid="5122"/>
                                        </p:tgtEl>
                                      </p:cBhvr>
                                    </p:animEffect>
                                    <p:animScale>
                                      <p:cBhvr>
                                        <p:cTn id="7" dur="250" autoRev="1" fill="hold"/>
                                        <p:tgtEl>
                                          <p:spTgt spid="5122"/>
                                        </p:tgtEl>
                                      </p:cBhvr>
                                      <p:by x="105000" y="105000"/>
                                    </p:animScale>
                                  </p:childTnLst>
                                </p:cTn>
                              </p:par>
                              <p:par>
                                <p:cTn id="8" presetID="1" presetClass="entr" presetSubtype="0" fill="hold" grpId="0" nodeType="withEffect">
                                  <p:stCondLst>
                                    <p:cond delay="0"/>
                                  </p:stCondLst>
                                  <p:childTnLst>
                                    <p:set>
                                      <p:cBhvr>
                                        <p:cTn id="9" dur="1" fill="hold">
                                          <p:stCondLst>
                                            <p:cond delay="499"/>
                                          </p:stCondLst>
                                        </p:cTn>
                                        <p:tgtEl>
                                          <p:spTgt spid="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5-Point Star 17">
            <a:hlinkClick r:id="rId2" action="ppaction://hlinksldjump"/>
          </p:cNvPr>
          <p:cNvSpPr/>
          <p:nvPr/>
        </p:nvSpPr>
        <p:spPr bwMode="auto">
          <a:xfrm>
            <a:off x="5486400" y="714022"/>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19" name="5-Point Star 18">
            <a:hlinkClick r:id="rId3" action="ppaction://hlinksldjump"/>
          </p:cNvPr>
          <p:cNvSpPr/>
          <p:nvPr/>
        </p:nvSpPr>
        <p:spPr bwMode="auto">
          <a:xfrm>
            <a:off x="5486400" y="1933222"/>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20" name="5-Point Star 19">
            <a:hlinkClick r:id="rId4" action="ppaction://hlinksldjump"/>
          </p:cNvPr>
          <p:cNvSpPr/>
          <p:nvPr/>
        </p:nvSpPr>
        <p:spPr bwMode="auto">
          <a:xfrm>
            <a:off x="6807200" y="1916289"/>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21" name="5-Point Star 20">
            <a:hlinkClick r:id="rId5" action="ppaction://hlinksldjump"/>
          </p:cNvPr>
          <p:cNvSpPr/>
          <p:nvPr/>
        </p:nvSpPr>
        <p:spPr bwMode="auto">
          <a:xfrm>
            <a:off x="5486400" y="3062111"/>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22" name="5-Point Star 21">
            <a:hlinkClick r:id="rId6" action="ppaction://hlinksldjump"/>
          </p:cNvPr>
          <p:cNvSpPr/>
          <p:nvPr/>
        </p:nvSpPr>
        <p:spPr bwMode="auto">
          <a:xfrm>
            <a:off x="6823869" y="4267202"/>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24" name="5-Point Star 23">
            <a:hlinkClick r:id="rId7" action="ppaction://hlinksldjump"/>
          </p:cNvPr>
          <p:cNvSpPr/>
          <p:nvPr/>
        </p:nvSpPr>
        <p:spPr bwMode="auto">
          <a:xfrm>
            <a:off x="6807199" y="708378"/>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25" name="5-Point Star 24">
            <a:hlinkClick r:id="rId8" action="ppaction://hlinksldjump"/>
          </p:cNvPr>
          <p:cNvSpPr/>
          <p:nvPr/>
        </p:nvSpPr>
        <p:spPr bwMode="auto">
          <a:xfrm>
            <a:off x="6807199" y="3062111"/>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28" name="5-Point Star 27">
            <a:hlinkClick r:id="rId9" action="ppaction://hlinksldjump"/>
          </p:cNvPr>
          <p:cNvSpPr/>
          <p:nvPr/>
        </p:nvSpPr>
        <p:spPr bwMode="auto">
          <a:xfrm>
            <a:off x="8037688" y="3062111"/>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31" name="5-Point Star 30">
            <a:hlinkClick r:id="rId10" action="ppaction://hlinksldjump"/>
          </p:cNvPr>
          <p:cNvSpPr/>
          <p:nvPr/>
        </p:nvSpPr>
        <p:spPr bwMode="auto">
          <a:xfrm>
            <a:off x="8037688" y="1933222"/>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32" name="5-Point Star 31">
            <a:hlinkClick r:id="rId11" action="ppaction://hlinksldjump"/>
          </p:cNvPr>
          <p:cNvSpPr/>
          <p:nvPr/>
        </p:nvSpPr>
        <p:spPr bwMode="auto">
          <a:xfrm>
            <a:off x="8037688" y="708378"/>
            <a:ext cx="914400" cy="914400"/>
          </a:xfrm>
          <a:prstGeom prst="star5">
            <a:avLst/>
          </a:prstGeom>
          <a:solidFill>
            <a:schemeClr val="accent1">
              <a:lumMod val="75000"/>
            </a:schemeClr>
          </a:solidFill>
          <a:ln w="9525" cap="flat" cmpd="sng" algn="ctr">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cs-CZ">
              <a:latin typeface="Arial" charset="0"/>
            </a:endParaRPr>
          </a:p>
        </p:txBody>
      </p:sp>
      <p:sp>
        <p:nvSpPr>
          <p:cNvPr id="75823" name="TextBox 32"/>
          <p:cNvSpPr txBox="1">
            <a:spLocks noChangeArrowheads="1"/>
          </p:cNvSpPr>
          <p:nvPr/>
        </p:nvSpPr>
        <p:spPr bwMode="auto">
          <a:xfrm>
            <a:off x="5732465" y="1371602"/>
            <a:ext cx="4222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1</a:t>
            </a:r>
          </a:p>
        </p:txBody>
      </p:sp>
      <p:sp>
        <p:nvSpPr>
          <p:cNvPr id="75824" name="TextBox 33"/>
          <p:cNvSpPr txBox="1">
            <a:spLocks noChangeArrowheads="1"/>
          </p:cNvSpPr>
          <p:nvPr/>
        </p:nvSpPr>
        <p:spPr bwMode="auto">
          <a:xfrm>
            <a:off x="7043738" y="2600327"/>
            <a:ext cx="4238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5</a:t>
            </a:r>
          </a:p>
        </p:txBody>
      </p:sp>
      <p:sp>
        <p:nvSpPr>
          <p:cNvPr id="75825" name="TextBox 34"/>
          <p:cNvSpPr txBox="1">
            <a:spLocks noChangeArrowheads="1"/>
          </p:cNvSpPr>
          <p:nvPr/>
        </p:nvSpPr>
        <p:spPr bwMode="auto">
          <a:xfrm>
            <a:off x="5715002" y="2600327"/>
            <a:ext cx="4238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4</a:t>
            </a:r>
          </a:p>
        </p:txBody>
      </p:sp>
      <p:sp>
        <p:nvSpPr>
          <p:cNvPr id="75826" name="TextBox 35"/>
          <p:cNvSpPr txBox="1">
            <a:spLocks noChangeArrowheads="1"/>
          </p:cNvSpPr>
          <p:nvPr/>
        </p:nvSpPr>
        <p:spPr bwMode="auto">
          <a:xfrm>
            <a:off x="7069138" y="1381127"/>
            <a:ext cx="4238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2</a:t>
            </a:r>
          </a:p>
        </p:txBody>
      </p:sp>
      <p:sp>
        <p:nvSpPr>
          <p:cNvPr id="75827" name="TextBox 36"/>
          <p:cNvSpPr txBox="1">
            <a:spLocks noChangeArrowheads="1"/>
          </p:cNvSpPr>
          <p:nvPr/>
        </p:nvSpPr>
        <p:spPr bwMode="auto">
          <a:xfrm>
            <a:off x="5719765" y="3743327"/>
            <a:ext cx="4222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7</a:t>
            </a:r>
          </a:p>
        </p:txBody>
      </p:sp>
      <p:sp>
        <p:nvSpPr>
          <p:cNvPr id="75828" name="TextBox 37"/>
          <p:cNvSpPr txBox="1">
            <a:spLocks noChangeArrowheads="1"/>
          </p:cNvSpPr>
          <p:nvPr/>
        </p:nvSpPr>
        <p:spPr bwMode="auto">
          <a:xfrm>
            <a:off x="8283577" y="1381127"/>
            <a:ext cx="4238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3</a:t>
            </a:r>
          </a:p>
        </p:txBody>
      </p:sp>
      <p:sp>
        <p:nvSpPr>
          <p:cNvPr id="75829" name="TextBox 38"/>
          <p:cNvSpPr txBox="1">
            <a:spLocks noChangeArrowheads="1"/>
          </p:cNvSpPr>
          <p:nvPr/>
        </p:nvSpPr>
        <p:spPr bwMode="auto">
          <a:xfrm>
            <a:off x="8283577" y="2600327"/>
            <a:ext cx="4238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6</a:t>
            </a:r>
          </a:p>
        </p:txBody>
      </p:sp>
      <p:sp>
        <p:nvSpPr>
          <p:cNvPr id="75831" name="TextBox 40"/>
          <p:cNvSpPr txBox="1">
            <a:spLocks noChangeArrowheads="1"/>
          </p:cNvSpPr>
          <p:nvPr/>
        </p:nvSpPr>
        <p:spPr bwMode="auto">
          <a:xfrm>
            <a:off x="6933405" y="5016151"/>
            <a:ext cx="66198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dirty="0">
                <a:solidFill>
                  <a:srgbClr val="FF0000"/>
                </a:solidFill>
                <a:latin typeface="Arial Black" panose="020B0A04020102020204" pitchFamily="34" charset="0"/>
              </a:rPr>
              <a:t>10</a:t>
            </a:r>
          </a:p>
        </p:txBody>
      </p:sp>
      <p:sp>
        <p:nvSpPr>
          <p:cNvPr id="75832" name="TextBox 41"/>
          <p:cNvSpPr txBox="1">
            <a:spLocks noChangeArrowheads="1"/>
          </p:cNvSpPr>
          <p:nvPr/>
        </p:nvSpPr>
        <p:spPr bwMode="auto">
          <a:xfrm>
            <a:off x="7069138" y="3743327"/>
            <a:ext cx="4238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8</a:t>
            </a:r>
          </a:p>
        </p:txBody>
      </p:sp>
      <p:sp>
        <p:nvSpPr>
          <p:cNvPr id="75833" name="TextBox 42"/>
          <p:cNvSpPr txBox="1">
            <a:spLocks noChangeArrowheads="1"/>
          </p:cNvSpPr>
          <p:nvPr/>
        </p:nvSpPr>
        <p:spPr bwMode="auto">
          <a:xfrm>
            <a:off x="8269288" y="3743327"/>
            <a:ext cx="4238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cs-CZ" sz="2800" b="1">
                <a:solidFill>
                  <a:srgbClr val="FF0000"/>
                </a:solidFill>
                <a:latin typeface="Arial Black" panose="020B0A04020102020204" pitchFamily="34" charset="0"/>
              </a:rPr>
              <a:t>9</a:t>
            </a:r>
          </a:p>
        </p:txBody>
      </p:sp>
      <p:pic>
        <p:nvPicPr>
          <p:cNvPr id="26" name="Picture 2" descr="Soubor:Smiley.svg"/>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61758" y="1279173"/>
            <a:ext cx="3690058" cy="3690058"/>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p:cNvSpPr txBox="1"/>
          <p:nvPr/>
        </p:nvSpPr>
        <p:spPr>
          <a:xfrm>
            <a:off x="584200" y="4998864"/>
            <a:ext cx="4699000" cy="1108075"/>
          </a:xfrm>
          <a:prstGeom prst="rect">
            <a:avLst/>
          </a:prstGeom>
          <a:noFill/>
        </p:spPr>
        <p:txBody>
          <a:bodyPr wrap="none">
            <a:spAutoFit/>
          </a:bodyPr>
          <a:lstStyle/>
          <a:p>
            <a:pPr>
              <a:defRPr/>
            </a:pPr>
            <a:r>
              <a:rPr lang="cs-CZ" sz="6600" dirty="0">
                <a:solidFill>
                  <a:srgbClr val="FF0000"/>
                </a:solidFill>
                <a:effectLst>
                  <a:innerShdw blurRad="63500" dist="50800" dir="5400000">
                    <a:prstClr val="black">
                      <a:alpha val="50000"/>
                    </a:prstClr>
                  </a:innerShdw>
                </a:effectLst>
                <a:latin typeface="Arial Black" panose="020B0A04020102020204" pitchFamily="34" charset="0"/>
              </a:rPr>
              <a:t>SPRÁVNĚ</a:t>
            </a:r>
            <a:endParaRPr lang="cs-CZ" sz="4050" dirty="0">
              <a:solidFill>
                <a:srgbClr val="FF0000"/>
              </a:solidFill>
              <a:effectLst>
                <a:innerShdw blurRad="63500" dist="50800" dir="5400000">
                  <a:prstClr val="black">
                    <a:alpha val="50000"/>
                  </a:prstClr>
                </a:innerShdw>
              </a:effectLst>
              <a:latin typeface="Arial Black" panose="020B0A04020102020204" pitchFamily="34" charset="0"/>
            </a:endParaRPr>
          </a:p>
        </p:txBody>
      </p:sp>
      <p:sp>
        <p:nvSpPr>
          <p:cNvPr id="2" name="Right Arrow 1"/>
          <p:cNvSpPr/>
          <p:nvPr/>
        </p:nvSpPr>
        <p:spPr>
          <a:xfrm>
            <a:off x="7069138" y="5831775"/>
            <a:ext cx="1710087" cy="859347"/>
          </a:xfrm>
          <a:prstGeom prst="rightArrow">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3" name="TextBox 2"/>
          <p:cNvSpPr txBox="1"/>
          <p:nvPr/>
        </p:nvSpPr>
        <p:spPr>
          <a:xfrm>
            <a:off x="6583123" y="6318491"/>
            <a:ext cx="1200200" cy="400110"/>
          </a:xfrm>
          <a:prstGeom prst="rect">
            <a:avLst/>
          </a:prstGeom>
          <a:noFill/>
        </p:spPr>
        <p:txBody>
          <a:bodyPr wrap="none" rtlCol="0">
            <a:spAutoFit/>
          </a:bodyPr>
          <a:lstStyle/>
          <a:p>
            <a:r>
              <a:rPr lang="cs-CZ" sz="2000" b="1" dirty="0" smtClean="0">
                <a:solidFill>
                  <a:srgbClr val="0070C0"/>
                </a:solidFill>
                <a:effectLst>
                  <a:outerShdw blurRad="38100" dist="38100" dir="2700000" algn="tl">
                    <a:srgbClr val="000000">
                      <a:alpha val="43137"/>
                    </a:srgbClr>
                  </a:outerShdw>
                </a:effectLst>
                <a:latin typeface="Arial Black" panose="020B0A04020102020204" pitchFamily="34" charset="0"/>
              </a:rPr>
              <a:t>KONEC</a:t>
            </a:r>
            <a:endParaRPr lang="cs-CZ" sz="2000" b="1" dirty="0">
              <a:solidFill>
                <a:srgbClr val="0070C0"/>
              </a:solidFill>
              <a:effectLst>
                <a:outerShdw blurRad="38100" dist="38100" dir="2700000" algn="tl">
                  <a:srgbClr val="000000">
                    <a:alpha val="43137"/>
                  </a:srgbClr>
                </a:outerShdw>
              </a:effectLst>
              <a:latin typeface="Arial Black" panose="020B0A04020102020204" pitchFamily="34" charset="0"/>
            </a:endParaRPr>
          </a:p>
        </p:txBody>
      </p:sp>
      <p:sp>
        <p:nvSpPr>
          <p:cNvPr id="4" name="Right Arrow 3">
            <a:hlinkClick r:id="rId13" action="ppaction://hlinksldjump"/>
          </p:cNvPr>
          <p:cNvSpPr/>
          <p:nvPr/>
        </p:nvSpPr>
        <p:spPr>
          <a:xfrm>
            <a:off x="7869429" y="6261448"/>
            <a:ext cx="978408" cy="484632"/>
          </a:xfrm>
          <a:prstGeom prst="rightArrow">
            <a:avLst/>
          </a:prstGeom>
          <a:solidFill>
            <a:srgbClr val="FF0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64820675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afterEffect">
                                  <p:stCondLst>
                                    <p:cond delay="0"/>
                                  </p:stCondLst>
                                  <p:childTnLst>
                                    <p:animEffect transition="out" filter="fade">
                                      <p:cBhvr>
                                        <p:cTn id="6" dur="500" tmFilter="0, 0; .2, .5; .8, .5; 1, 0"/>
                                        <p:tgtEl>
                                          <p:spTgt spid="26"/>
                                        </p:tgtEl>
                                      </p:cBhvr>
                                    </p:animEffect>
                                    <p:animScale>
                                      <p:cBhvr>
                                        <p:cTn id="7" dur="250" autoRev="1" fill="hold"/>
                                        <p:tgtEl>
                                          <p:spTgt spid="26"/>
                                        </p:tgtEl>
                                      </p:cBhvr>
                                      <p:by x="105000" y="105000"/>
                                    </p:animScale>
                                  </p:childTnLst>
                                </p:cTn>
                              </p:par>
                              <p:par>
                                <p:cTn id="8" presetID="1" presetClass="entr" presetSubtype="0" fill="hold" grpId="0" nodeType="withEffect">
                                  <p:stCondLst>
                                    <p:cond delay="0"/>
                                  </p:stCondLst>
                                  <p:childTnLst>
                                    <p:set>
                                      <p:cBhvr>
                                        <p:cTn id="9" dur="1" fill="hold">
                                          <p:stCondLst>
                                            <p:cond delay="499"/>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91000"/>
            <a:extLst>
              <a:ext uri="{BEBA8EAE-BF5A-486C-A8C5-ECC9F3942E4B}">
                <a14:imgProps xmlns:a14="http://schemas.microsoft.com/office/drawing/2010/main">
                  <a14:imgLayer r:embed="rId3">
                    <a14:imgEffect>
                      <a14:sharpenSoften amount="29000"/>
                    </a14:imgEffect>
                    <a14:imgEffect>
                      <a14:colorTemperature colorTemp="4827"/>
                    </a14:imgEffect>
                    <a14:imgEffect>
                      <a14:saturation sat="0"/>
                    </a14:imgEffect>
                    <a14:imgEffect>
                      <a14:brightnessContrast contrast="9000"/>
                    </a14:imgEffect>
                  </a14:imgLayer>
                </a14:imgProps>
              </a:ext>
            </a:extLst>
          </a:blip>
          <a:srcRect/>
          <a:stretch>
            <a:fillRect l="-1000" t="-3000" r="-1000" b="-24000"/>
          </a:stretch>
        </a:blipFill>
        <a:effectLst/>
      </p:bgPr>
    </p:bg>
    <p:spTree>
      <p:nvGrpSpPr>
        <p:cNvPr id="1" name=""/>
        <p:cNvGrpSpPr/>
        <p:nvPr/>
      </p:nvGrpSpPr>
      <p:grpSpPr>
        <a:xfrm>
          <a:off x="0" y="0"/>
          <a:ext cx="0" cy="0"/>
          <a:chOff x="0" y="0"/>
          <a:chExt cx="0" cy="0"/>
        </a:xfrm>
      </p:grpSpPr>
      <p:sp>
        <p:nvSpPr>
          <p:cNvPr id="2" name="Rectangle 1"/>
          <p:cNvSpPr/>
          <p:nvPr/>
        </p:nvSpPr>
        <p:spPr>
          <a:xfrm>
            <a:off x="282102" y="2404355"/>
            <a:ext cx="9677400" cy="1323439"/>
          </a:xfrm>
          <a:prstGeom prst="rect">
            <a:avLst/>
          </a:prstGeom>
          <a:noFill/>
          <a:ln>
            <a:noFill/>
          </a:ln>
          <a:effectLst>
            <a:outerShdw blurRad="76200" dist="12700" dir="8100000" sy="-23000" kx="800400" algn="br" rotWithShape="0">
              <a:prstClr val="black">
                <a:alpha val="20000"/>
              </a:prstClr>
            </a:outerShdw>
            <a:reflection blurRad="6350" stA="50000" endA="295" endPos="92000" dist="101600" dir="5400000" sy="-100000" algn="bl" rotWithShape="0"/>
          </a:effectLst>
          <a:scene3d>
            <a:camera prst="perspectiveContrastingRightFacing"/>
            <a:lightRig rig="threePt" dir="t"/>
          </a:scene3d>
        </p:spPr>
        <p:txBody>
          <a:bodyPr>
            <a:prstTxWarp prst="textPlain">
              <a:avLst/>
            </a:prstTxWarp>
            <a:spAutoFit/>
            <a:sp3d extrusionH="57150">
              <a:bevelT w="38100" h="38100"/>
            </a:sp3d>
          </a:bodyPr>
          <a:lstStyle/>
          <a:p>
            <a:pPr algn="ctr">
              <a:defRPr/>
            </a:pPr>
            <a:r>
              <a:rPr lang="cs-CZ" sz="8000" b="1" dirty="0">
                <a:ln w="10160">
                  <a:solidFill>
                    <a:schemeClr val="bg1"/>
                  </a:solidFill>
                  <a:prstDash val="solid"/>
                </a:ln>
                <a:solidFill>
                  <a:srgbClr val="C00000"/>
                </a:solidFill>
                <a:effectLst>
                  <a:outerShdw blurRad="38100" dist="22860" dir="5400000" algn="tl" rotWithShape="0">
                    <a:srgbClr val="000000">
                      <a:alpha val="30000"/>
                    </a:srgbClr>
                  </a:outerShdw>
                </a:effectLst>
              </a:rPr>
              <a:t>ČESKÝ</a:t>
            </a:r>
            <a:r>
              <a:rPr lang="cs-CZ" sz="8000" b="1" dirty="0">
                <a:ln w="10160">
                  <a:solidFill>
                    <a:schemeClr val="bg1"/>
                  </a:solidFill>
                  <a:prstDash val="solid"/>
                </a:ln>
                <a:solidFill>
                  <a:srgbClr val="C00000"/>
                </a:solidFill>
                <a:effectLst>
                  <a:outerShdw blurRad="38100" dist="22860" dir="5400000" algn="tl" rotWithShape="0">
                    <a:srgbClr val="000000">
                      <a:alpha val="30000"/>
                    </a:srgbClr>
                  </a:outerShdw>
                  <a:reflection blurRad="6350" stA="60000" endA="900" endPos="60000" dist="60007" dir="5400000" sy="-100000" algn="bl" rotWithShape="0"/>
                </a:effectLst>
              </a:rPr>
              <a:t> </a:t>
            </a:r>
            <a:r>
              <a:rPr lang="cs-CZ" sz="8000" b="1" dirty="0">
                <a:ln w="10160">
                  <a:solidFill>
                    <a:schemeClr val="bg1"/>
                  </a:solidFill>
                  <a:prstDash val="solid"/>
                </a:ln>
                <a:solidFill>
                  <a:srgbClr val="C00000"/>
                </a:solidFill>
                <a:effectLst>
                  <a:outerShdw blurRad="38100" dist="22860" dir="5400000" algn="tl" rotWithShape="0">
                    <a:srgbClr val="000000">
                      <a:alpha val="30000"/>
                    </a:srgbClr>
                  </a:outerShdw>
                </a:effectLst>
              </a:rPr>
              <a:t>KUBISMUS</a:t>
            </a:r>
          </a:p>
        </p:txBody>
      </p:sp>
    </p:spTree>
    <p:extLst>
      <p:ext uri="{BB962C8B-B14F-4D97-AF65-F5344CB8AC3E}">
        <p14:creationId xmlns:p14="http://schemas.microsoft.com/office/powerpoint/2010/main" val="19066658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0"/>
                                  </p:stCondLst>
                                  <p:iterate type="lt">
                                    <p:tmPct val="5000"/>
                                  </p:iterate>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Nadpis 1"/>
          <p:cNvSpPr>
            <a:spLocks noGrp="1"/>
          </p:cNvSpPr>
          <p:nvPr>
            <p:ph type="title"/>
          </p:nvPr>
        </p:nvSpPr>
        <p:spPr>
          <a:xfrm>
            <a:off x="457200" y="381000"/>
            <a:ext cx="8229600" cy="1143000"/>
          </a:xfrm>
        </p:spPr>
        <p:txBody>
          <a:bodyPr>
            <a:normAutofit fontScale="90000"/>
          </a:bodyPr>
          <a:lstStyle/>
          <a:p>
            <a:r>
              <a:rPr lang="cs-CZ" sz="4000" dirty="0" smtClean="0">
                <a:solidFill>
                  <a:srgbClr val="C00000"/>
                </a:solidFill>
              </a:rPr>
              <a:t>SKUPINA VÝTVARNÝCH UMĚLCŮ</a:t>
            </a:r>
          </a:p>
        </p:txBody>
      </p:sp>
      <p:sp>
        <p:nvSpPr>
          <p:cNvPr id="3" name="Zástupný symbol pro obsah 2"/>
          <p:cNvSpPr>
            <a:spLocks noGrp="1"/>
          </p:cNvSpPr>
          <p:nvPr>
            <p:ph idx="1"/>
          </p:nvPr>
        </p:nvSpPr>
        <p:spPr>
          <a:xfrm>
            <a:off x="457200" y="1874838"/>
            <a:ext cx="8534400" cy="4525962"/>
          </a:xfrm>
        </p:spPr>
        <p:txBody>
          <a:bodyPr>
            <a:normAutofit/>
          </a:bodyPr>
          <a:lstStyle/>
          <a:p>
            <a:pPr>
              <a:lnSpc>
                <a:spcPct val="90000"/>
              </a:lnSpc>
              <a:defRPr/>
            </a:pPr>
            <a:r>
              <a:rPr lang="cs-CZ" b="1" dirty="0" smtClean="0"/>
              <a:t>* 1911 </a:t>
            </a:r>
            <a:r>
              <a:rPr lang="cs-CZ" dirty="0" smtClean="0"/>
              <a:t>- vznikla sdružením bývalých členů Osmy</a:t>
            </a:r>
            <a:r>
              <a:rPr lang="cs-CZ" dirty="0" smtClean="0">
                <a:latin typeface="Times New Roman" panose="02020603050405020304" pitchFamily="18" charset="0"/>
              </a:rPr>
              <a:t> </a:t>
            </a:r>
            <a:r>
              <a:rPr lang="cs-CZ" dirty="0" smtClean="0"/>
              <a:t>z mladých výtvarníků, kteří se v roce 1911 oddělili od konzervativního Mánesa</a:t>
            </a:r>
            <a:r>
              <a:rPr lang="cs-CZ" dirty="0" smtClean="0">
                <a:latin typeface="Times New Roman" panose="02020603050405020304" pitchFamily="18" charset="0"/>
              </a:rPr>
              <a:t> </a:t>
            </a:r>
            <a:endParaRPr lang="cs-CZ" dirty="0" smtClean="0"/>
          </a:p>
          <a:p>
            <a:pPr>
              <a:lnSpc>
                <a:spcPct val="90000"/>
              </a:lnSpc>
              <a:defRPr/>
            </a:pPr>
            <a:r>
              <a:rPr lang="cs-CZ" dirty="0" smtClean="0"/>
              <a:t>1912 – 1914 proběhlo 6 jejich výstav</a:t>
            </a:r>
          </a:p>
          <a:p>
            <a:pPr>
              <a:lnSpc>
                <a:spcPct val="90000"/>
              </a:lnSpc>
              <a:defRPr/>
            </a:pPr>
            <a:r>
              <a:rPr lang="cs-CZ" dirty="0" smtClean="0"/>
              <a:t>vlastní revue – </a:t>
            </a:r>
            <a:r>
              <a:rPr lang="cs-CZ" b="1" dirty="0" smtClean="0">
                <a:solidFill>
                  <a:srgbClr val="009900"/>
                </a:solidFill>
              </a:rPr>
              <a:t>Umělecký měsíčník</a:t>
            </a:r>
          </a:p>
          <a:p>
            <a:pPr>
              <a:lnSpc>
                <a:spcPct val="90000"/>
              </a:lnSpc>
              <a:defRPr/>
            </a:pPr>
            <a:r>
              <a:rPr lang="cs-CZ" dirty="0" smtClean="0"/>
              <a:t>1912 se skupina  rozdělila na dva styly:  </a:t>
            </a:r>
          </a:p>
          <a:p>
            <a:pPr lvl="1">
              <a:lnSpc>
                <a:spcPct val="90000"/>
              </a:lnSpc>
              <a:defRPr/>
            </a:pPr>
            <a:r>
              <a:rPr lang="cs-CZ" dirty="0"/>
              <a:t>p</a:t>
            </a:r>
            <a:r>
              <a:rPr lang="cs-CZ" dirty="0" smtClean="0"/>
              <a:t>icassovský styl → ortodoxní kubisté (Filla, Procházka)</a:t>
            </a:r>
          </a:p>
          <a:p>
            <a:pPr lvl="1">
              <a:lnSpc>
                <a:spcPct val="90000"/>
              </a:lnSpc>
              <a:defRPr/>
            </a:pPr>
            <a:r>
              <a:rPr lang="cs-CZ" dirty="0" smtClean="0"/>
              <a:t>heretici → chápali kubismus volně (Čapek, Špála)</a:t>
            </a:r>
          </a:p>
          <a:p>
            <a:pPr>
              <a:lnSpc>
                <a:spcPct val="90000"/>
              </a:lnSpc>
              <a:defRPr/>
            </a:pPr>
            <a:endParaRPr lang="cs-CZ" dirty="0" smtClean="0"/>
          </a:p>
        </p:txBody>
      </p:sp>
    </p:spTree>
    <p:extLst>
      <p:ext uri="{BB962C8B-B14F-4D97-AF65-F5344CB8AC3E}">
        <p14:creationId xmlns:p14="http://schemas.microsoft.com/office/powerpoint/2010/main" val="4039069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1000"/>
                                        <p:tgtEl>
                                          <p:spTgt spid="3">
                                            <p:txEl>
                                              <p:pRg st="0" end="0"/>
                                            </p:txEl>
                                          </p:spTgt>
                                        </p:tgtEl>
                                      </p:cBhvr>
                                    </p:animEffect>
                                  </p:childTnLst>
                                </p:cTn>
                              </p:par>
                            </p:childTnLst>
                          </p:cTn>
                        </p:par>
                        <p:par>
                          <p:cTn id="8" fill="hold">
                            <p:stCondLst>
                              <p:cond delay="1000"/>
                            </p:stCondLst>
                            <p:childTnLst>
                              <p:par>
                                <p:cTn id="9" presetID="22" presetClass="entr" presetSubtype="4"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wipe(down)">
                                      <p:cBhvr>
                                        <p:cTn id="11" dur="1000"/>
                                        <p:tgtEl>
                                          <p:spTgt spid="3">
                                            <p:txEl>
                                              <p:pRg st="1" end="1"/>
                                            </p:txEl>
                                          </p:spTgt>
                                        </p:tgtEl>
                                      </p:cBhvr>
                                    </p:animEffect>
                                  </p:childTnLst>
                                </p:cTn>
                              </p:par>
                            </p:childTnLst>
                          </p:cTn>
                        </p:par>
                        <p:par>
                          <p:cTn id="12" fill="hold">
                            <p:stCondLst>
                              <p:cond delay="2000"/>
                            </p:stCondLst>
                            <p:childTnLst>
                              <p:par>
                                <p:cTn id="13" presetID="22" presetClass="entr" presetSubtype="4"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down)">
                                      <p:cBhvr>
                                        <p:cTn id="15" dur="1000"/>
                                        <p:tgtEl>
                                          <p:spTgt spid="3">
                                            <p:txEl>
                                              <p:pRg st="2" end="2"/>
                                            </p:txEl>
                                          </p:spTgt>
                                        </p:tgtEl>
                                      </p:cBhvr>
                                    </p:animEffect>
                                  </p:childTnLst>
                                </p:cTn>
                              </p:par>
                            </p:childTnLst>
                          </p:cTn>
                        </p:par>
                        <p:par>
                          <p:cTn id="16" fill="hold">
                            <p:stCondLst>
                              <p:cond delay="3000"/>
                            </p:stCondLst>
                            <p:childTnLst>
                              <p:par>
                                <p:cTn id="17" presetID="22" presetClass="entr" presetSubtype="4"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wipe(down)">
                                      <p:cBhvr>
                                        <p:cTn id="19" dur="10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wipe(down)">
                                      <p:cBhvr>
                                        <p:cTn id="24" dur="1000"/>
                                        <p:tgtEl>
                                          <p:spTgt spid="3">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wipe(down)">
                                      <p:cBhvr>
                                        <p:cTn id="29"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8"/>
          <p:cNvSpPr>
            <a:spLocks noGrp="1" noChangeArrowheads="1"/>
          </p:cNvSpPr>
          <p:nvPr>
            <p:ph type="title"/>
          </p:nvPr>
        </p:nvSpPr>
        <p:spPr/>
        <p:txBody>
          <a:bodyPr/>
          <a:lstStyle/>
          <a:p>
            <a:r>
              <a:rPr lang="cs-CZ" dirty="0" smtClean="0">
                <a:solidFill>
                  <a:srgbClr val="002060"/>
                </a:solidFill>
              </a:rPr>
              <a:t>Představitelé:</a:t>
            </a:r>
          </a:p>
        </p:txBody>
      </p:sp>
      <p:sp>
        <p:nvSpPr>
          <p:cNvPr id="6147" name="Rectangle 9"/>
          <p:cNvSpPr>
            <a:spLocks noGrp="1" noChangeArrowheads="1"/>
          </p:cNvSpPr>
          <p:nvPr>
            <p:ph type="body" idx="1"/>
          </p:nvPr>
        </p:nvSpPr>
        <p:spPr>
          <a:xfrm>
            <a:off x="629842" y="1184447"/>
            <a:ext cx="3868340" cy="823912"/>
          </a:xfrm>
        </p:spPr>
        <p:txBody>
          <a:bodyPr/>
          <a:lstStyle/>
          <a:p>
            <a:pPr>
              <a:lnSpc>
                <a:spcPct val="80000"/>
              </a:lnSpc>
            </a:pPr>
            <a:r>
              <a:rPr lang="cs-CZ" sz="3600" dirty="0" smtClean="0">
                <a:solidFill>
                  <a:srgbClr val="C00000"/>
                </a:solidFill>
              </a:rPr>
              <a:t>Malíři</a:t>
            </a:r>
            <a:endParaRPr lang="cs-CZ" sz="2000" dirty="0" smtClean="0">
              <a:solidFill>
                <a:srgbClr val="C00000"/>
              </a:solidFill>
            </a:endParaRPr>
          </a:p>
        </p:txBody>
      </p:sp>
      <p:sp>
        <p:nvSpPr>
          <p:cNvPr id="2" name="Content Placeholder 1"/>
          <p:cNvSpPr>
            <a:spLocks noGrp="1"/>
          </p:cNvSpPr>
          <p:nvPr>
            <p:ph sz="half" idx="2"/>
          </p:nvPr>
        </p:nvSpPr>
        <p:spPr>
          <a:xfrm>
            <a:off x="457200" y="2174875"/>
            <a:ext cx="4040188" cy="4378325"/>
          </a:xfrm>
        </p:spPr>
        <p:txBody>
          <a:bodyPr/>
          <a:lstStyle/>
          <a:p>
            <a:pPr marL="800100" lvl="2" indent="0">
              <a:buFontTx/>
              <a:buNone/>
              <a:defRPr/>
            </a:pPr>
            <a:r>
              <a:rPr lang="cs-CZ" sz="2800" b="1" dirty="0" smtClean="0"/>
              <a:t>Emil </a:t>
            </a:r>
            <a:r>
              <a:rPr lang="cs-CZ" sz="2800" b="1" dirty="0"/>
              <a:t>Filla</a:t>
            </a:r>
          </a:p>
          <a:p>
            <a:pPr marL="800100" lvl="2" indent="0">
              <a:buFontTx/>
              <a:buNone/>
              <a:defRPr/>
            </a:pPr>
            <a:r>
              <a:rPr lang="cs-CZ" sz="2800" b="1" dirty="0"/>
              <a:t>Antonín Procházka</a:t>
            </a:r>
          </a:p>
          <a:p>
            <a:pPr marL="800100" lvl="2" indent="0">
              <a:buFontTx/>
              <a:buNone/>
              <a:defRPr/>
            </a:pPr>
            <a:r>
              <a:rPr lang="cs-CZ" sz="2800" b="1" dirty="0"/>
              <a:t>Vincenc Beneš</a:t>
            </a:r>
          </a:p>
          <a:p>
            <a:pPr marL="800100" lvl="2" indent="0">
              <a:buFontTx/>
              <a:buNone/>
              <a:defRPr/>
            </a:pPr>
            <a:r>
              <a:rPr lang="cs-CZ" sz="2800" b="1" dirty="0"/>
              <a:t>Václav Špála</a:t>
            </a:r>
          </a:p>
          <a:p>
            <a:pPr marL="800100" lvl="2" indent="0">
              <a:buFontTx/>
              <a:buNone/>
              <a:defRPr/>
            </a:pPr>
            <a:r>
              <a:rPr lang="cs-CZ" sz="2800" b="1" dirty="0"/>
              <a:t>Josef Čapek</a:t>
            </a:r>
          </a:p>
          <a:p>
            <a:pPr marL="0" indent="0">
              <a:buFontTx/>
              <a:buNone/>
              <a:defRPr/>
            </a:pPr>
            <a:r>
              <a:rPr lang="cs-CZ" sz="3600" b="1" dirty="0" smtClean="0">
                <a:solidFill>
                  <a:srgbClr val="C00000"/>
                </a:solidFill>
              </a:rPr>
              <a:t>Sochař</a:t>
            </a:r>
            <a:endParaRPr lang="cs-CZ" dirty="0">
              <a:solidFill>
                <a:srgbClr val="C00000"/>
              </a:solidFill>
            </a:endParaRPr>
          </a:p>
          <a:p>
            <a:pPr marL="0" indent="0">
              <a:buFontTx/>
              <a:buNone/>
              <a:defRPr/>
            </a:pPr>
            <a:r>
              <a:rPr lang="cs-CZ" dirty="0" smtClean="0"/>
              <a:t>	</a:t>
            </a:r>
            <a:r>
              <a:rPr lang="cs-CZ" sz="2800" b="1" dirty="0" smtClean="0"/>
              <a:t>Otto </a:t>
            </a:r>
            <a:r>
              <a:rPr lang="cs-CZ" sz="2800" b="1" dirty="0"/>
              <a:t>Gutfreund</a:t>
            </a:r>
          </a:p>
          <a:p>
            <a:pPr>
              <a:defRPr/>
            </a:pPr>
            <a:endParaRPr lang="cs-CZ" dirty="0"/>
          </a:p>
        </p:txBody>
      </p:sp>
      <p:sp>
        <p:nvSpPr>
          <p:cNvPr id="6149" name="Text Placeholder 2"/>
          <p:cNvSpPr>
            <a:spLocks noGrp="1"/>
          </p:cNvSpPr>
          <p:nvPr>
            <p:ph type="body" sz="quarter" idx="3"/>
          </p:nvPr>
        </p:nvSpPr>
        <p:spPr>
          <a:xfrm>
            <a:off x="4629150" y="1184447"/>
            <a:ext cx="3887391" cy="823912"/>
          </a:xfrm>
        </p:spPr>
        <p:txBody>
          <a:bodyPr/>
          <a:lstStyle/>
          <a:p>
            <a:r>
              <a:rPr lang="cs-CZ" sz="3600" dirty="0" smtClean="0">
                <a:solidFill>
                  <a:srgbClr val="C00000"/>
                </a:solidFill>
              </a:rPr>
              <a:t>Architekti</a:t>
            </a:r>
            <a:endParaRPr lang="cs-CZ" dirty="0" smtClean="0">
              <a:solidFill>
                <a:srgbClr val="C00000"/>
              </a:solidFill>
            </a:endParaRPr>
          </a:p>
        </p:txBody>
      </p:sp>
      <p:sp>
        <p:nvSpPr>
          <p:cNvPr id="4" name="Content Placeholder 3"/>
          <p:cNvSpPr>
            <a:spLocks noGrp="1"/>
          </p:cNvSpPr>
          <p:nvPr>
            <p:ph sz="quarter" idx="4"/>
          </p:nvPr>
        </p:nvSpPr>
        <p:spPr>
          <a:xfrm>
            <a:off x="4629150" y="2332919"/>
            <a:ext cx="4041775" cy="4378325"/>
          </a:xfrm>
        </p:spPr>
        <p:txBody>
          <a:bodyPr/>
          <a:lstStyle/>
          <a:p>
            <a:pPr marL="0" indent="0">
              <a:buFontTx/>
              <a:buNone/>
              <a:defRPr/>
            </a:pPr>
            <a:r>
              <a:rPr lang="cs-CZ" dirty="0"/>
              <a:t>	</a:t>
            </a:r>
            <a:r>
              <a:rPr lang="cs-CZ" sz="2800" b="1" dirty="0"/>
              <a:t>Josef Gočár</a:t>
            </a:r>
          </a:p>
          <a:p>
            <a:pPr marL="0" indent="0">
              <a:buFontTx/>
              <a:buNone/>
              <a:defRPr/>
            </a:pPr>
            <a:r>
              <a:rPr lang="cs-CZ" sz="2800" b="1" dirty="0"/>
              <a:t>	Jose Chochol</a:t>
            </a:r>
          </a:p>
          <a:p>
            <a:pPr marL="0" indent="0">
              <a:buFontTx/>
              <a:buNone/>
              <a:defRPr/>
            </a:pPr>
            <a:r>
              <a:rPr lang="cs-CZ" sz="2800" b="1" dirty="0"/>
              <a:t>	Pavel </a:t>
            </a:r>
            <a:r>
              <a:rPr lang="cs-CZ" sz="2800" b="1" dirty="0" smtClean="0"/>
              <a:t>Janák</a:t>
            </a:r>
          </a:p>
          <a:p>
            <a:pPr marL="0" indent="0">
              <a:buFontTx/>
              <a:buNone/>
              <a:defRPr/>
            </a:pPr>
            <a:endParaRPr lang="cs-CZ" dirty="0"/>
          </a:p>
          <a:p>
            <a:pPr marL="0" indent="0">
              <a:buFontTx/>
              <a:buNone/>
              <a:defRPr/>
            </a:pPr>
            <a:r>
              <a:rPr lang="cs-CZ" dirty="0"/>
              <a:t>Mimo rámec skupiny tvořil jeden z našich hlavních představitelů kubismu </a:t>
            </a:r>
          </a:p>
          <a:p>
            <a:pPr marL="0" indent="0">
              <a:buFontTx/>
              <a:buNone/>
              <a:defRPr/>
            </a:pPr>
            <a:r>
              <a:rPr lang="cs-CZ" dirty="0" smtClean="0"/>
              <a:t>	</a:t>
            </a:r>
            <a:r>
              <a:rPr lang="cs-CZ" sz="2800" b="1" dirty="0" smtClean="0"/>
              <a:t>Bohumil </a:t>
            </a:r>
            <a:r>
              <a:rPr lang="cs-CZ" sz="2800" b="1" dirty="0"/>
              <a:t>Kubišta</a:t>
            </a:r>
          </a:p>
          <a:p>
            <a:pPr>
              <a:defRPr/>
            </a:pPr>
            <a:endParaRPr lang="cs-CZ" dirty="0"/>
          </a:p>
        </p:txBody>
      </p:sp>
    </p:spTree>
    <p:extLst>
      <p:ext uri="{BB962C8B-B14F-4D97-AF65-F5344CB8AC3E}">
        <p14:creationId xmlns:p14="http://schemas.microsoft.com/office/powerpoint/2010/main" val="390917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wipe(down)">
                                      <p:cBhvr>
                                        <p:cTn id="7" dur="500"/>
                                        <p:tgtEl>
                                          <p:spTgt spid="6147">
                                            <p:txEl>
                                              <p:pRg st="0" end="0"/>
                                            </p:txEl>
                                          </p:spTgt>
                                        </p:tgtEl>
                                      </p:cBhvr>
                                    </p:animEffect>
                                  </p:childTnLst>
                                </p:cTn>
                              </p:par>
                            </p:childTnLst>
                          </p:cTn>
                        </p:par>
                        <p:par>
                          <p:cTn id="8" fill="hold">
                            <p:stCondLst>
                              <p:cond delay="500"/>
                            </p:stCondLst>
                            <p:childTnLst>
                              <p:par>
                                <p:cTn id="9" presetID="22" presetClass="entr" presetSubtype="4" fill="hold" grpId="0" nodeType="afterEffect">
                                  <p:stCondLst>
                                    <p:cond delay="50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wipe(down)">
                                      <p:cBhvr>
                                        <p:cTn id="11" dur="500"/>
                                        <p:tgtEl>
                                          <p:spTgt spid="2">
                                            <p:txEl>
                                              <p:pRg st="0" end="0"/>
                                            </p:txEl>
                                          </p:spTgt>
                                        </p:tgtEl>
                                      </p:cBhvr>
                                    </p:animEffect>
                                  </p:childTnLst>
                                </p:cTn>
                              </p:par>
                            </p:childTnLst>
                          </p:cTn>
                        </p:par>
                        <p:par>
                          <p:cTn id="12" fill="hold">
                            <p:stCondLst>
                              <p:cond delay="1500"/>
                            </p:stCondLst>
                            <p:childTnLst>
                              <p:par>
                                <p:cTn id="13" presetID="22" presetClass="entr" presetSubtype="4" fill="hold" grpId="0" nodeType="afterEffect">
                                  <p:stCondLst>
                                    <p:cond delay="500"/>
                                  </p:stCondLst>
                                  <p:childTnLst>
                                    <p:set>
                                      <p:cBhvr>
                                        <p:cTn id="14" dur="1" fill="hold">
                                          <p:stCondLst>
                                            <p:cond delay="0"/>
                                          </p:stCondLst>
                                        </p:cTn>
                                        <p:tgtEl>
                                          <p:spTgt spid="2">
                                            <p:txEl>
                                              <p:pRg st="1" end="1"/>
                                            </p:txEl>
                                          </p:spTgt>
                                        </p:tgtEl>
                                        <p:attrNameLst>
                                          <p:attrName>style.visibility</p:attrName>
                                        </p:attrNameLst>
                                      </p:cBhvr>
                                      <p:to>
                                        <p:strVal val="visible"/>
                                      </p:to>
                                    </p:set>
                                    <p:animEffect transition="in" filter="wipe(down)">
                                      <p:cBhvr>
                                        <p:cTn id="15" dur="500"/>
                                        <p:tgtEl>
                                          <p:spTgt spid="2">
                                            <p:txEl>
                                              <p:pRg st="1" end="1"/>
                                            </p:txEl>
                                          </p:spTgt>
                                        </p:tgtEl>
                                      </p:cBhvr>
                                    </p:animEffect>
                                  </p:childTnLst>
                                </p:cTn>
                              </p:par>
                            </p:childTnLst>
                          </p:cTn>
                        </p:par>
                        <p:par>
                          <p:cTn id="16" fill="hold">
                            <p:stCondLst>
                              <p:cond delay="2500"/>
                            </p:stCondLst>
                            <p:childTnLst>
                              <p:par>
                                <p:cTn id="17" presetID="22" presetClass="entr" presetSubtype="4" fill="hold" grpId="0" nodeType="afterEffect">
                                  <p:stCondLst>
                                    <p:cond delay="50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wipe(down)">
                                      <p:cBhvr>
                                        <p:cTn id="19" dur="500"/>
                                        <p:tgtEl>
                                          <p:spTgt spid="2">
                                            <p:txEl>
                                              <p:pRg st="2" end="2"/>
                                            </p:txEl>
                                          </p:spTgt>
                                        </p:tgtEl>
                                      </p:cBhvr>
                                    </p:animEffect>
                                  </p:childTnLst>
                                </p:cTn>
                              </p:par>
                            </p:childTnLst>
                          </p:cTn>
                        </p:par>
                        <p:par>
                          <p:cTn id="20" fill="hold">
                            <p:stCondLst>
                              <p:cond delay="3500"/>
                            </p:stCondLst>
                            <p:childTnLst>
                              <p:par>
                                <p:cTn id="21" presetID="22" presetClass="entr" presetSubtype="4" fill="hold" grpId="0" nodeType="afterEffect">
                                  <p:stCondLst>
                                    <p:cond delay="500"/>
                                  </p:stCondLst>
                                  <p:childTnLst>
                                    <p:set>
                                      <p:cBhvr>
                                        <p:cTn id="22" dur="1" fill="hold">
                                          <p:stCondLst>
                                            <p:cond delay="0"/>
                                          </p:stCondLst>
                                        </p:cTn>
                                        <p:tgtEl>
                                          <p:spTgt spid="2">
                                            <p:txEl>
                                              <p:pRg st="3" end="3"/>
                                            </p:txEl>
                                          </p:spTgt>
                                        </p:tgtEl>
                                        <p:attrNameLst>
                                          <p:attrName>style.visibility</p:attrName>
                                        </p:attrNameLst>
                                      </p:cBhvr>
                                      <p:to>
                                        <p:strVal val="visible"/>
                                      </p:to>
                                    </p:set>
                                    <p:animEffect transition="in" filter="wipe(down)">
                                      <p:cBhvr>
                                        <p:cTn id="23" dur="500"/>
                                        <p:tgtEl>
                                          <p:spTgt spid="2">
                                            <p:txEl>
                                              <p:pRg st="3" end="3"/>
                                            </p:txEl>
                                          </p:spTgt>
                                        </p:tgtEl>
                                      </p:cBhvr>
                                    </p:animEffect>
                                  </p:childTnLst>
                                </p:cTn>
                              </p:par>
                            </p:childTnLst>
                          </p:cTn>
                        </p:par>
                        <p:par>
                          <p:cTn id="24" fill="hold">
                            <p:stCondLst>
                              <p:cond delay="4500"/>
                            </p:stCondLst>
                            <p:childTnLst>
                              <p:par>
                                <p:cTn id="25" presetID="22" presetClass="entr" presetSubtype="4" fill="hold" grpId="0" nodeType="afterEffect">
                                  <p:stCondLst>
                                    <p:cond delay="50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wipe(down)">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wipe(down)">
                                      <p:cBhvr>
                                        <p:cTn id="32" dur="500"/>
                                        <p:tgtEl>
                                          <p:spTgt spid="2">
                                            <p:txEl>
                                              <p:pRg st="5" end="5"/>
                                            </p:txEl>
                                          </p:spTgt>
                                        </p:tgtEl>
                                      </p:cBhvr>
                                    </p:animEffect>
                                  </p:childTnLst>
                                </p:cTn>
                              </p:par>
                            </p:childTnLst>
                          </p:cTn>
                        </p:par>
                        <p:par>
                          <p:cTn id="33" fill="hold">
                            <p:stCondLst>
                              <p:cond delay="500"/>
                            </p:stCondLst>
                            <p:childTnLst>
                              <p:par>
                                <p:cTn id="34" presetID="22" presetClass="entr" presetSubtype="4" fill="hold" grpId="0" nodeType="afterEffect">
                                  <p:stCondLst>
                                    <p:cond delay="750"/>
                                  </p:stCondLst>
                                  <p:childTnLst>
                                    <p:set>
                                      <p:cBhvr>
                                        <p:cTn id="35" dur="1" fill="hold">
                                          <p:stCondLst>
                                            <p:cond delay="0"/>
                                          </p:stCondLst>
                                        </p:cTn>
                                        <p:tgtEl>
                                          <p:spTgt spid="2">
                                            <p:txEl>
                                              <p:pRg st="6" end="6"/>
                                            </p:txEl>
                                          </p:spTgt>
                                        </p:tgtEl>
                                        <p:attrNameLst>
                                          <p:attrName>style.visibility</p:attrName>
                                        </p:attrNameLst>
                                      </p:cBhvr>
                                      <p:to>
                                        <p:strVal val="visible"/>
                                      </p:to>
                                    </p:set>
                                    <p:animEffect transition="in" filter="wipe(down)">
                                      <p:cBhvr>
                                        <p:cTn id="36" dur="500"/>
                                        <p:tgtEl>
                                          <p:spTgt spid="2">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6149">
                                            <p:txEl>
                                              <p:pRg st="0" end="0"/>
                                            </p:txEl>
                                          </p:spTgt>
                                        </p:tgtEl>
                                        <p:attrNameLst>
                                          <p:attrName>style.visibility</p:attrName>
                                        </p:attrNameLst>
                                      </p:cBhvr>
                                      <p:to>
                                        <p:strVal val="visible"/>
                                      </p:to>
                                    </p:set>
                                    <p:animEffect transition="in" filter="wipe(down)">
                                      <p:cBhvr>
                                        <p:cTn id="41" dur="500"/>
                                        <p:tgtEl>
                                          <p:spTgt spid="6149">
                                            <p:txEl>
                                              <p:pRg st="0" end="0"/>
                                            </p:txEl>
                                          </p:spTgt>
                                        </p:tgtEl>
                                      </p:cBhvr>
                                    </p:animEffect>
                                  </p:childTnLst>
                                </p:cTn>
                              </p:par>
                            </p:childTnLst>
                          </p:cTn>
                        </p:par>
                        <p:par>
                          <p:cTn id="42" fill="hold">
                            <p:stCondLst>
                              <p:cond delay="500"/>
                            </p:stCondLst>
                            <p:childTnLst>
                              <p:par>
                                <p:cTn id="43" presetID="22" presetClass="entr" presetSubtype="4" fill="hold" grpId="0" nodeType="afterEffect">
                                  <p:stCondLst>
                                    <p:cond delay="750"/>
                                  </p:stCondLst>
                                  <p:childTnLst>
                                    <p:set>
                                      <p:cBhvr>
                                        <p:cTn id="44" dur="1" fill="hold">
                                          <p:stCondLst>
                                            <p:cond delay="0"/>
                                          </p:stCondLst>
                                        </p:cTn>
                                        <p:tgtEl>
                                          <p:spTgt spid="4">
                                            <p:txEl>
                                              <p:pRg st="0" end="0"/>
                                            </p:txEl>
                                          </p:spTgt>
                                        </p:tgtEl>
                                        <p:attrNameLst>
                                          <p:attrName>style.visibility</p:attrName>
                                        </p:attrNameLst>
                                      </p:cBhvr>
                                      <p:to>
                                        <p:strVal val="visible"/>
                                      </p:to>
                                    </p:set>
                                    <p:animEffect transition="in" filter="wipe(down)">
                                      <p:cBhvr>
                                        <p:cTn id="45" dur="500"/>
                                        <p:tgtEl>
                                          <p:spTgt spid="4">
                                            <p:txEl>
                                              <p:pRg st="0" end="0"/>
                                            </p:txEl>
                                          </p:spTgt>
                                        </p:tgtEl>
                                      </p:cBhvr>
                                    </p:animEffect>
                                  </p:childTnLst>
                                </p:cTn>
                              </p:par>
                            </p:childTnLst>
                          </p:cTn>
                        </p:par>
                        <p:par>
                          <p:cTn id="46" fill="hold">
                            <p:stCondLst>
                              <p:cond delay="1750"/>
                            </p:stCondLst>
                            <p:childTnLst>
                              <p:par>
                                <p:cTn id="47" presetID="22" presetClass="entr" presetSubtype="4" fill="hold" grpId="0" nodeType="afterEffect">
                                  <p:stCondLst>
                                    <p:cond delay="750"/>
                                  </p:stCondLst>
                                  <p:childTnLst>
                                    <p:set>
                                      <p:cBhvr>
                                        <p:cTn id="48" dur="1" fill="hold">
                                          <p:stCondLst>
                                            <p:cond delay="0"/>
                                          </p:stCondLst>
                                        </p:cTn>
                                        <p:tgtEl>
                                          <p:spTgt spid="4">
                                            <p:txEl>
                                              <p:pRg st="1" end="1"/>
                                            </p:txEl>
                                          </p:spTgt>
                                        </p:tgtEl>
                                        <p:attrNameLst>
                                          <p:attrName>style.visibility</p:attrName>
                                        </p:attrNameLst>
                                      </p:cBhvr>
                                      <p:to>
                                        <p:strVal val="visible"/>
                                      </p:to>
                                    </p:set>
                                    <p:animEffect transition="in" filter="wipe(down)">
                                      <p:cBhvr>
                                        <p:cTn id="49" dur="500"/>
                                        <p:tgtEl>
                                          <p:spTgt spid="4">
                                            <p:txEl>
                                              <p:pRg st="1" end="1"/>
                                            </p:txEl>
                                          </p:spTgt>
                                        </p:tgtEl>
                                      </p:cBhvr>
                                    </p:animEffect>
                                  </p:childTnLst>
                                </p:cTn>
                              </p:par>
                            </p:childTnLst>
                          </p:cTn>
                        </p:par>
                        <p:par>
                          <p:cTn id="50" fill="hold">
                            <p:stCondLst>
                              <p:cond delay="3000"/>
                            </p:stCondLst>
                            <p:childTnLst>
                              <p:par>
                                <p:cTn id="51" presetID="22" presetClass="entr" presetSubtype="4" fill="hold" grpId="0" nodeType="afterEffect">
                                  <p:stCondLst>
                                    <p:cond delay="750"/>
                                  </p:stCondLst>
                                  <p:childTnLst>
                                    <p:set>
                                      <p:cBhvr>
                                        <p:cTn id="52" dur="1" fill="hold">
                                          <p:stCondLst>
                                            <p:cond delay="0"/>
                                          </p:stCondLst>
                                        </p:cTn>
                                        <p:tgtEl>
                                          <p:spTgt spid="4">
                                            <p:txEl>
                                              <p:pRg st="2" end="2"/>
                                            </p:txEl>
                                          </p:spTgt>
                                        </p:tgtEl>
                                        <p:attrNameLst>
                                          <p:attrName>style.visibility</p:attrName>
                                        </p:attrNameLst>
                                      </p:cBhvr>
                                      <p:to>
                                        <p:strVal val="visible"/>
                                      </p:to>
                                    </p:set>
                                    <p:animEffect transition="in" filter="wipe(down)">
                                      <p:cBhvr>
                                        <p:cTn id="53" dur="500"/>
                                        <p:tgtEl>
                                          <p:spTgt spid="4">
                                            <p:txEl>
                                              <p:pRg st="2" end="2"/>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4" fill="hold" grpId="0" nodeType="clickEffect">
                                  <p:stCondLst>
                                    <p:cond delay="0"/>
                                  </p:stCondLst>
                                  <p:childTnLst>
                                    <p:set>
                                      <p:cBhvr>
                                        <p:cTn id="57" dur="1" fill="hold">
                                          <p:stCondLst>
                                            <p:cond delay="0"/>
                                          </p:stCondLst>
                                        </p:cTn>
                                        <p:tgtEl>
                                          <p:spTgt spid="4">
                                            <p:txEl>
                                              <p:pRg st="4" end="4"/>
                                            </p:txEl>
                                          </p:spTgt>
                                        </p:tgtEl>
                                        <p:attrNameLst>
                                          <p:attrName>style.visibility</p:attrName>
                                        </p:attrNameLst>
                                      </p:cBhvr>
                                      <p:to>
                                        <p:strVal val="visible"/>
                                      </p:to>
                                    </p:set>
                                    <p:animEffect transition="in" filter="wipe(down)">
                                      <p:cBhvr>
                                        <p:cTn id="58" dur="500"/>
                                        <p:tgtEl>
                                          <p:spTgt spid="4">
                                            <p:txEl>
                                              <p:pRg st="4" end="4"/>
                                            </p:txEl>
                                          </p:spTgt>
                                        </p:tgtEl>
                                      </p:cBhvr>
                                    </p:animEffect>
                                  </p:childTnLst>
                                </p:cTn>
                              </p:par>
                            </p:childTnLst>
                          </p:cTn>
                        </p:par>
                        <p:par>
                          <p:cTn id="59" fill="hold">
                            <p:stCondLst>
                              <p:cond delay="500"/>
                            </p:stCondLst>
                            <p:childTnLst>
                              <p:par>
                                <p:cTn id="60" presetID="22" presetClass="entr" presetSubtype="4" fill="hold" grpId="0" nodeType="afterEffect">
                                  <p:stCondLst>
                                    <p:cond delay="750"/>
                                  </p:stCondLst>
                                  <p:childTnLst>
                                    <p:set>
                                      <p:cBhvr>
                                        <p:cTn id="61" dur="1" fill="hold">
                                          <p:stCondLst>
                                            <p:cond delay="0"/>
                                          </p:stCondLst>
                                        </p:cTn>
                                        <p:tgtEl>
                                          <p:spTgt spid="4">
                                            <p:txEl>
                                              <p:pRg st="5" end="5"/>
                                            </p:txEl>
                                          </p:spTgt>
                                        </p:tgtEl>
                                        <p:attrNameLst>
                                          <p:attrName>style.visibility</p:attrName>
                                        </p:attrNameLst>
                                      </p:cBhvr>
                                      <p:to>
                                        <p:strVal val="visible"/>
                                      </p:to>
                                    </p:set>
                                    <p:animEffect transition="in" filter="wipe(down)">
                                      <p:cBhvr>
                                        <p:cTn id="6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uiExpand="1" build="p"/>
      <p:bldP spid="6149" grpId="0" build="p"/>
      <p:bldP spid="4"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28800" y="1600200"/>
            <a:ext cx="5562600" cy="40767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7171" name="Title 1"/>
          <p:cNvSpPr>
            <a:spLocks noGrp="1"/>
          </p:cNvSpPr>
          <p:nvPr>
            <p:ph type="title"/>
          </p:nvPr>
        </p:nvSpPr>
        <p:spPr>
          <a:xfrm>
            <a:off x="259644" y="240947"/>
            <a:ext cx="8655756" cy="1325563"/>
          </a:xfrm>
        </p:spPr>
        <p:txBody>
          <a:bodyPr/>
          <a:lstStyle/>
          <a:p>
            <a:pPr algn="ctr"/>
            <a:r>
              <a:rPr lang="cs-CZ" sz="3600" dirty="0" smtClean="0"/>
              <a:t>Skupina výtvarných umělců na Silvestra 1911</a:t>
            </a:r>
          </a:p>
        </p:txBody>
      </p:sp>
      <p:sp>
        <p:nvSpPr>
          <p:cNvPr id="7172" name="Rectangle 4"/>
          <p:cNvSpPr>
            <a:spLocks noChangeArrowheads="1"/>
          </p:cNvSpPr>
          <p:nvPr/>
        </p:nvSpPr>
        <p:spPr bwMode="auto">
          <a:xfrm>
            <a:off x="381000" y="5791200"/>
            <a:ext cx="85344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a:t>5</a:t>
            </a:r>
            <a:r>
              <a:rPr lang="cs-CZ" dirty="0" smtClean="0"/>
              <a:t>. </a:t>
            </a:r>
            <a:r>
              <a:rPr lang="cs-CZ" dirty="0"/>
              <a:t>nahoře zleva: Vincenc Beneš, Otto Gutfreund, Josef Čapek, Josef Chochol, Karel Čapek; uprostřed: Josef Gočár, Vilém Dvořák, Vlastislav Hofman, Pavel Janák; dole: František Langer, Jan </a:t>
            </a:r>
            <a:r>
              <a:rPr lang="cs-CZ" dirty="0" err="1"/>
              <a:t>Thon</a:t>
            </a:r>
            <a:endParaRPr lang="cs-CZ" dirty="0"/>
          </a:p>
        </p:txBody>
      </p:sp>
    </p:spTree>
    <p:extLst>
      <p:ext uri="{BB962C8B-B14F-4D97-AF65-F5344CB8AC3E}">
        <p14:creationId xmlns:p14="http://schemas.microsoft.com/office/powerpoint/2010/main" val="106093506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6147"/>
                                        </p:tgtEl>
                                        <p:attrNameLst>
                                          <p:attrName>style.visibility</p:attrName>
                                        </p:attrNameLst>
                                      </p:cBhvr>
                                      <p:to>
                                        <p:strVal val="visible"/>
                                      </p:to>
                                    </p:set>
                                    <p:animEffect transition="in" filter="wipe(down)">
                                      <p:cBhvr>
                                        <p:cTn id="7" dur="500"/>
                                        <p:tgtEl>
                                          <p:spTgt spid="6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152400" y="457200"/>
            <a:ext cx="5486400" cy="6248400"/>
          </a:xfrm>
        </p:spPr>
        <p:txBody>
          <a:bodyPr/>
          <a:lstStyle/>
          <a:p>
            <a:pPr>
              <a:defRPr/>
            </a:pPr>
            <a:r>
              <a:rPr lang="cs-CZ" sz="2400" dirty="0" smtClean="0"/>
              <a:t>propagace kubismu →</a:t>
            </a:r>
          </a:p>
          <a:p>
            <a:pPr lvl="1">
              <a:buFontTx/>
              <a:buNone/>
              <a:defRPr/>
            </a:pPr>
            <a:r>
              <a:rPr lang="cs-CZ" sz="3200" b="1" dirty="0" smtClean="0">
                <a:solidFill>
                  <a:srgbClr val="C00000"/>
                </a:solidFill>
                <a:ea typeface="+mn-ea"/>
                <a:cs typeface="+mn-cs"/>
              </a:rPr>
              <a:t>Vincent Kramář</a:t>
            </a:r>
          </a:p>
          <a:p>
            <a:pPr lvl="1">
              <a:buFont typeface="Calibri" panose="020F0502020204030204" pitchFamily="34" charset="0"/>
              <a:buChar char="‒"/>
              <a:defRPr/>
            </a:pPr>
            <a:r>
              <a:rPr lang="cs-CZ" dirty="0" smtClean="0">
                <a:ea typeface="+mn-ea"/>
                <a:cs typeface="+mn-cs"/>
              </a:rPr>
              <a:t>český </a:t>
            </a:r>
            <a:r>
              <a:rPr lang="cs-CZ" dirty="0">
                <a:ea typeface="+mn-ea"/>
                <a:cs typeface="+mn-cs"/>
              </a:rPr>
              <a:t>historik umění, teoretik a sběratel</a:t>
            </a:r>
            <a:endParaRPr lang="cs-CZ" sz="2800" dirty="0" smtClean="0">
              <a:ea typeface="+mn-ea"/>
              <a:cs typeface="+mn-cs"/>
            </a:endParaRPr>
          </a:p>
          <a:p>
            <a:pPr lvl="1">
              <a:buFontTx/>
              <a:buNone/>
              <a:defRPr/>
            </a:pPr>
            <a:r>
              <a:rPr lang="cs-CZ" sz="3200" b="1" dirty="0" smtClean="0">
                <a:solidFill>
                  <a:srgbClr val="C00000"/>
                </a:solidFill>
                <a:ea typeface="+mn-ea"/>
                <a:cs typeface="+mn-cs"/>
              </a:rPr>
              <a:t>V. V. </a:t>
            </a:r>
            <a:r>
              <a:rPr lang="cs-CZ" sz="3200" b="1" dirty="0" err="1" smtClean="0">
                <a:solidFill>
                  <a:srgbClr val="C00000"/>
                </a:solidFill>
                <a:ea typeface="+mn-ea"/>
                <a:cs typeface="+mn-cs"/>
              </a:rPr>
              <a:t>Štech</a:t>
            </a:r>
            <a:endParaRPr lang="cs-CZ" dirty="0">
              <a:solidFill>
                <a:srgbClr val="C00000"/>
              </a:solidFill>
              <a:ea typeface="+mn-ea"/>
              <a:cs typeface="+mn-cs"/>
            </a:endParaRPr>
          </a:p>
          <a:p>
            <a:pPr lvl="1">
              <a:buFont typeface="Calibri" panose="020F0502020204030204" pitchFamily="34" charset="0"/>
              <a:buChar char="‒"/>
              <a:defRPr/>
            </a:pPr>
            <a:r>
              <a:rPr lang="cs-CZ" dirty="0" smtClean="0">
                <a:ea typeface="+mn-ea"/>
                <a:cs typeface="+mn-cs"/>
              </a:rPr>
              <a:t>umělecký kritik, historik </a:t>
            </a:r>
            <a:r>
              <a:rPr lang="cs-CZ" dirty="0">
                <a:ea typeface="+mn-ea"/>
                <a:cs typeface="+mn-cs"/>
              </a:rPr>
              <a:t>umění a profesor Akademie výtvarných umění v </a:t>
            </a:r>
            <a:r>
              <a:rPr lang="cs-CZ" dirty="0" smtClean="0">
                <a:ea typeface="+mn-ea"/>
                <a:cs typeface="+mn-cs"/>
              </a:rPr>
              <a:t>Praze</a:t>
            </a:r>
          </a:p>
          <a:p>
            <a:pPr>
              <a:defRPr/>
            </a:pPr>
            <a:r>
              <a:rPr lang="cs-CZ" sz="2400" dirty="0" smtClean="0"/>
              <a:t>kubismus u nás nabyl charakteru </a:t>
            </a:r>
            <a:r>
              <a:rPr lang="cs-CZ" sz="2400" b="1" i="1" dirty="0" smtClean="0"/>
              <a:t>slohu</a:t>
            </a:r>
            <a:r>
              <a:rPr lang="cs-CZ" sz="2400" dirty="0" smtClean="0"/>
              <a:t> → uplatnil se ve všech oblastech umění včetně užitého</a:t>
            </a:r>
          </a:p>
          <a:p>
            <a:pPr lvl="1">
              <a:defRPr/>
            </a:pPr>
            <a:r>
              <a:rPr lang="cs-CZ" b="1" dirty="0" smtClean="0">
                <a:solidFill>
                  <a:srgbClr val="426925"/>
                </a:solidFill>
                <a:ea typeface="+mn-ea"/>
                <a:cs typeface="+mn-cs"/>
              </a:rPr>
              <a:t>Pražské umělecké dílny </a:t>
            </a:r>
          </a:p>
          <a:p>
            <a:pPr lvl="2">
              <a:buFont typeface="Calibri" panose="020F0502020204030204" pitchFamily="34" charset="0"/>
              <a:buChar char="‒"/>
              <a:defRPr/>
            </a:pPr>
            <a:r>
              <a:rPr lang="cs-CZ" sz="2400" dirty="0" smtClean="0"/>
              <a:t>nábytek, keramika, lustry, koberce</a:t>
            </a:r>
            <a:r>
              <a:rPr lang="cs-CZ" dirty="0" smtClean="0"/>
              <a:t>…</a:t>
            </a:r>
          </a:p>
          <a:p>
            <a:pPr lvl="1">
              <a:defRPr/>
            </a:pPr>
            <a:endParaRPr lang="cs-CZ" dirty="0" smtClean="0">
              <a:ea typeface="+mn-ea"/>
              <a:cs typeface="+mn-cs"/>
            </a:endParaRPr>
          </a:p>
        </p:txBody>
      </p:sp>
      <p:grpSp>
        <p:nvGrpSpPr>
          <p:cNvPr id="5" name="Group 4"/>
          <p:cNvGrpSpPr>
            <a:grpSpLocks/>
          </p:cNvGrpSpPr>
          <p:nvPr/>
        </p:nvGrpSpPr>
        <p:grpSpPr bwMode="auto">
          <a:xfrm>
            <a:off x="5647076" y="228600"/>
            <a:ext cx="2635620" cy="3657600"/>
            <a:chOff x="6419850" y="228600"/>
            <a:chExt cx="2634182" cy="3657600"/>
          </a:xfrm>
        </p:grpSpPr>
        <p:pic>
          <p:nvPicPr>
            <p:cNvPr id="83970" name="Picture 2" descr="Soubor:Vincenc Kramar 1932 croppe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9850" y="228600"/>
              <a:ext cx="2286000" cy="36576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8200" name="TextBox 1"/>
            <p:cNvSpPr txBox="1">
              <a:spLocks noChangeArrowheads="1"/>
            </p:cNvSpPr>
            <p:nvPr/>
          </p:nvSpPr>
          <p:spPr bwMode="auto">
            <a:xfrm>
              <a:off x="8741297" y="228600"/>
              <a:ext cx="31273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6</a:t>
              </a:r>
              <a:endParaRPr lang="cs-CZ" dirty="0"/>
            </a:p>
          </p:txBody>
        </p:sp>
      </p:grpSp>
      <p:grpSp>
        <p:nvGrpSpPr>
          <p:cNvPr id="6" name="Group 5"/>
          <p:cNvGrpSpPr>
            <a:grpSpLocks/>
          </p:cNvGrpSpPr>
          <p:nvPr/>
        </p:nvGrpSpPr>
        <p:grpSpPr bwMode="auto">
          <a:xfrm>
            <a:off x="6027738" y="3200401"/>
            <a:ext cx="2916237" cy="3479433"/>
            <a:chOff x="5943600" y="3581400"/>
            <a:chExt cx="2619531" cy="3252513"/>
          </a:xfrm>
        </p:grpSpPr>
        <p:pic>
          <p:nvPicPr>
            <p:cNvPr id="3584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4600" y="3581400"/>
              <a:ext cx="2238531" cy="32004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8198" name="TextBox 3"/>
            <p:cNvSpPr txBox="1">
              <a:spLocks noChangeArrowheads="1"/>
            </p:cNvSpPr>
            <p:nvPr/>
          </p:nvSpPr>
          <p:spPr bwMode="auto">
            <a:xfrm>
              <a:off x="5943600" y="6488668"/>
              <a:ext cx="281070" cy="345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7</a:t>
              </a:r>
              <a:endParaRPr lang="cs-CZ" dirty="0"/>
            </a:p>
          </p:txBody>
        </p:sp>
      </p:grpSp>
    </p:spTree>
    <p:extLst>
      <p:ext uri="{BB962C8B-B14F-4D97-AF65-F5344CB8AC3E}">
        <p14:creationId xmlns:p14="http://schemas.microsoft.com/office/powerpoint/2010/main" val="30550832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par>
                          <p:cTn id="13" fill="hold">
                            <p:stCondLst>
                              <p:cond delay="500"/>
                            </p:stCondLst>
                            <p:childTnLst>
                              <p:par>
                                <p:cTn id="14" presetID="22" presetClass="entr" presetSubtype="4" fill="hold"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down)">
                                      <p:cBhvr>
                                        <p:cTn id="16" dur="500"/>
                                        <p:tgtEl>
                                          <p:spTgt spid="5"/>
                                        </p:tgtEl>
                                      </p:cBhvr>
                                    </p:animEffect>
                                  </p:childTnLst>
                                </p:cTn>
                              </p:par>
                              <p:par>
                                <p:cTn id="17" presetID="22" presetClass="entr" presetSubtype="4" fill="hold" grpId="0" nodeType="withEffect">
                                  <p:stCondLst>
                                    <p:cond delay="50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wipe(down)">
                                      <p:cBhvr>
                                        <p:cTn id="19" dur="500"/>
                                        <p:tgtEl>
                                          <p:spTgt spid="3">
                                            <p:txEl>
                                              <p:pRg st="2" end="2"/>
                                            </p:txEl>
                                          </p:spTgt>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par>
                          <p:cTn id="23" fill="hold">
                            <p:stCondLst>
                              <p:cond delay="1500"/>
                            </p:stCondLst>
                            <p:childTnLst>
                              <p:par>
                                <p:cTn id="24" presetID="22" presetClass="entr" presetSubtype="4" fill="hold" nodeType="afterEffect">
                                  <p:stCondLst>
                                    <p:cond delay="250"/>
                                  </p:stCondLst>
                                  <p:childTnLst>
                                    <p:set>
                                      <p:cBhvr>
                                        <p:cTn id="25" dur="1" fill="hold">
                                          <p:stCondLst>
                                            <p:cond delay="0"/>
                                          </p:stCondLst>
                                        </p:cTn>
                                        <p:tgtEl>
                                          <p:spTgt spid="6"/>
                                        </p:tgtEl>
                                        <p:attrNameLst>
                                          <p:attrName>style.visibility</p:attrName>
                                        </p:attrNameLst>
                                      </p:cBhvr>
                                      <p:to>
                                        <p:strVal val="visible"/>
                                      </p:to>
                                    </p:set>
                                    <p:animEffect transition="in" filter="wipe(down)">
                                      <p:cBhvr>
                                        <p:cTn id="26" dur="500"/>
                                        <p:tgtEl>
                                          <p:spTgt spid="6"/>
                                        </p:tgtEl>
                                      </p:cBhvr>
                                    </p:animEffect>
                                  </p:childTnLst>
                                </p:cTn>
                              </p:par>
                              <p:par>
                                <p:cTn id="27" presetID="22" presetClass="entr" presetSubtype="4" fill="hold" grpId="0" nodeType="withEffect">
                                  <p:stCondLst>
                                    <p:cond delay="50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wipe(down)">
                                      <p:cBhvr>
                                        <p:cTn id="29" dur="500"/>
                                        <p:tgtEl>
                                          <p:spTgt spid="3">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grpId="0"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wipe(down)">
                                      <p:cBhvr>
                                        <p:cTn id="34" dur="500"/>
                                        <p:tgtEl>
                                          <p:spTgt spid="3">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wipe(down)">
                                      <p:cBhvr>
                                        <p:cTn id="39" dur="500"/>
                                        <p:tgtEl>
                                          <p:spTgt spid="3">
                                            <p:txEl>
                                              <p:pRg st="6" end="6"/>
                                            </p:txEl>
                                          </p:spTgt>
                                        </p:tgtEl>
                                      </p:cBhvr>
                                    </p:animEffect>
                                  </p:childTnLst>
                                </p:cTn>
                              </p:par>
                              <p:par>
                                <p:cTn id="40" presetID="22" presetClass="entr" presetSubtype="4" fill="hold" grpId="0"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wipe(down)">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Nadpis 1"/>
          <p:cNvSpPr>
            <a:spLocks noGrp="1"/>
          </p:cNvSpPr>
          <p:nvPr>
            <p:ph type="title"/>
          </p:nvPr>
        </p:nvSpPr>
        <p:spPr>
          <a:xfrm>
            <a:off x="457200" y="375357"/>
            <a:ext cx="8229600" cy="1143000"/>
          </a:xfrm>
        </p:spPr>
        <p:txBody>
          <a:bodyPr/>
          <a:lstStyle/>
          <a:p>
            <a:r>
              <a:rPr lang="cs-CZ" dirty="0" smtClean="0"/>
              <a:t>Emil Filla </a:t>
            </a:r>
            <a:br>
              <a:rPr lang="cs-CZ" dirty="0" smtClean="0"/>
            </a:br>
            <a:r>
              <a:rPr lang="cs-CZ" sz="3200" b="0" dirty="0" smtClean="0">
                <a:solidFill>
                  <a:schemeClr val="tx1"/>
                </a:solidFill>
              </a:rPr>
              <a:t>(1882 – 1953)</a:t>
            </a:r>
            <a:endParaRPr lang="cs-CZ" sz="2000" b="0" dirty="0" smtClean="0"/>
          </a:p>
        </p:txBody>
      </p:sp>
      <p:sp>
        <p:nvSpPr>
          <p:cNvPr id="9219" name="Zástupný symbol pro obsah 2"/>
          <p:cNvSpPr>
            <a:spLocks noGrp="1"/>
          </p:cNvSpPr>
          <p:nvPr>
            <p:ph sz="half" idx="1"/>
          </p:nvPr>
        </p:nvSpPr>
        <p:spPr>
          <a:xfrm>
            <a:off x="457200" y="1646238"/>
            <a:ext cx="5029200" cy="4525962"/>
          </a:xfrm>
        </p:spPr>
        <p:txBody>
          <a:bodyPr/>
          <a:lstStyle/>
          <a:p>
            <a:r>
              <a:rPr lang="cs-CZ" dirty="0" smtClean="0"/>
              <a:t>český malíř, grafik a sochař</a:t>
            </a:r>
          </a:p>
          <a:p>
            <a:r>
              <a:rPr lang="cs-CZ" dirty="0" smtClean="0"/>
              <a:t>akademii opustil po třech letech kvůli konvenčním metodám a náplni výuky</a:t>
            </a:r>
          </a:p>
          <a:p>
            <a:r>
              <a:rPr lang="cs-CZ" dirty="0" smtClean="0"/>
              <a:t>stal se členem skupiny Osma, Spolku výtvarných umělců Mánes, Skupiny výtvarných umělců…</a:t>
            </a:r>
          </a:p>
          <a:p>
            <a:r>
              <a:rPr lang="cs-CZ" dirty="0" smtClean="0"/>
              <a:t>prošel všemi stádii kubismu</a:t>
            </a:r>
          </a:p>
          <a:p>
            <a:endParaRPr lang="cs-CZ" sz="3200" dirty="0" smtClean="0"/>
          </a:p>
          <a:p>
            <a:endParaRPr lang="cs-CZ" sz="3200" dirty="0" smtClean="0"/>
          </a:p>
          <a:p>
            <a:endParaRPr lang="cs-CZ" sz="3200" dirty="0" smtClean="0"/>
          </a:p>
          <a:p>
            <a:endParaRPr lang="cs-CZ" sz="3200" dirty="0" smtClean="0"/>
          </a:p>
          <a:p>
            <a:pPr>
              <a:buFontTx/>
              <a:buNone/>
            </a:pPr>
            <a:endParaRPr lang="cs-CZ" sz="3200" dirty="0" smtClean="0"/>
          </a:p>
          <a:p>
            <a:pPr algn="r">
              <a:buFontTx/>
              <a:buNone/>
            </a:pPr>
            <a:endParaRPr lang="cs-CZ" sz="4000" b="1" dirty="0" smtClean="0">
              <a:solidFill>
                <a:srgbClr val="426925"/>
              </a:solidFill>
            </a:endParaRPr>
          </a:p>
          <a:p>
            <a:endParaRPr lang="cs-CZ" sz="3200" dirty="0" smtClean="0"/>
          </a:p>
          <a:p>
            <a:endParaRPr lang="cs-CZ" sz="3200" dirty="0" smtClean="0"/>
          </a:p>
        </p:txBody>
      </p:sp>
      <p:grpSp>
        <p:nvGrpSpPr>
          <p:cNvPr id="3" name="Group 2"/>
          <p:cNvGrpSpPr>
            <a:grpSpLocks/>
          </p:cNvGrpSpPr>
          <p:nvPr/>
        </p:nvGrpSpPr>
        <p:grpSpPr bwMode="auto">
          <a:xfrm>
            <a:off x="6400800" y="457200"/>
            <a:ext cx="2505075" cy="3805292"/>
            <a:chOff x="5867400" y="1600200"/>
            <a:chExt cx="2505075" cy="3805844"/>
          </a:xfrm>
        </p:grpSpPr>
        <p:pic>
          <p:nvPicPr>
            <p:cNvPr id="9222" name="Picture 6" descr="http://www.galerieart.cz/filla_portre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7400" y="1600200"/>
              <a:ext cx="2505075" cy="339252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9225" name="TextBox 1"/>
            <p:cNvSpPr txBox="1">
              <a:spLocks noChangeArrowheads="1"/>
            </p:cNvSpPr>
            <p:nvPr/>
          </p:nvSpPr>
          <p:spPr bwMode="auto">
            <a:xfrm>
              <a:off x="8051102" y="5036658"/>
              <a:ext cx="312906" cy="369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8</a:t>
              </a:r>
              <a:endParaRPr lang="cs-CZ" dirty="0"/>
            </a:p>
          </p:txBody>
        </p:sp>
      </p:grpSp>
      <p:grpSp>
        <p:nvGrpSpPr>
          <p:cNvPr id="5" name="Group 4"/>
          <p:cNvGrpSpPr>
            <a:grpSpLocks/>
          </p:cNvGrpSpPr>
          <p:nvPr/>
        </p:nvGrpSpPr>
        <p:grpSpPr bwMode="auto">
          <a:xfrm>
            <a:off x="4597400" y="3670300"/>
            <a:ext cx="3708400" cy="2959034"/>
            <a:chOff x="4596808" y="3505200"/>
            <a:chExt cx="3708992" cy="2958504"/>
          </a:xfrm>
        </p:grpSpPr>
        <p:pic>
          <p:nvPicPr>
            <p:cNvPr id="8" name="Picture 2" descr="Obraz Emila Filly Malíř"/>
            <p:cNvPicPr>
              <a:picLocks noChangeAspect="1" noChangeArrowheads="1"/>
            </p:cNvPicPr>
            <p:nvPr/>
          </p:nvPicPr>
          <p:blipFill>
            <a:blip r:embed="rId3"/>
            <a:srcRect/>
            <a:stretch>
              <a:fillRect/>
            </a:stretch>
          </p:blipFill>
          <p:spPr bwMode="auto">
            <a:xfrm>
              <a:off x="5616146" y="3505200"/>
              <a:ext cx="2689654" cy="289190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9223" name="TextBox 3"/>
            <p:cNvSpPr txBox="1">
              <a:spLocks noChangeArrowheads="1"/>
            </p:cNvSpPr>
            <p:nvPr/>
          </p:nvSpPr>
          <p:spPr bwMode="auto">
            <a:xfrm>
              <a:off x="4596808" y="6094438"/>
              <a:ext cx="954259" cy="369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9. </a:t>
              </a:r>
              <a:r>
                <a:rPr lang="cs-CZ" dirty="0"/>
                <a:t>Malíř</a:t>
              </a:r>
            </a:p>
          </p:txBody>
        </p:sp>
      </p:grpSp>
    </p:spTree>
    <p:extLst>
      <p:ext uri="{BB962C8B-B14F-4D97-AF65-F5344CB8AC3E}">
        <p14:creationId xmlns:p14="http://schemas.microsoft.com/office/powerpoint/2010/main" val="18911185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par>
                          <p:cTn id="8" fill="hold" nodeType="afterGroup">
                            <p:stCondLst>
                              <p:cond delay="500"/>
                            </p:stCondLst>
                            <p:childTnLst>
                              <p:par>
                                <p:cTn id="9" presetID="22" presetClass="entr" presetSubtype="4" fill="hold" grpId="0" nodeType="afterEffect">
                                  <p:stCondLst>
                                    <p:cond delay="500"/>
                                  </p:stCondLst>
                                  <p:childTnLst>
                                    <p:set>
                                      <p:cBhvr>
                                        <p:cTn id="10" dur="1" fill="hold">
                                          <p:stCondLst>
                                            <p:cond delay="0"/>
                                          </p:stCondLst>
                                        </p:cTn>
                                        <p:tgtEl>
                                          <p:spTgt spid="9219">
                                            <p:txEl>
                                              <p:pRg st="0" end="0"/>
                                            </p:txEl>
                                          </p:spTgt>
                                        </p:tgtEl>
                                        <p:attrNameLst>
                                          <p:attrName>style.visibility</p:attrName>
                                        </p:attrNameLst>
                                      </p:cBhvr>
                                      <p:to>
                                        <p:strVal val="visible"/>
                                      </p:to>
                                    </p:set>
                                    <p:animEffect transition="in" filter="wipe(down)">
                                      <p:cBhvr>
                                        <p:cTn id="11" dur="500"/>
                                        <p:tgtEl>
                                          <p:spTgt spid="9219">
                                            <p:txEl>
                                              <p:pRg st="0" end="0"/>
                                            </p:txEl>
                                          </p:spTgt>
                                        </p:tgtEl>
                                      </p:cBhvr>
                                    </p:animEffect>
                                  </p:childTnLst>
                                </p:cTn>
                              </p:par>
                            </p:childTnLst>
                          </p:cTn>
                        </p:par>
                        <p:par>
                          <p:cTn id="12" fill="hold" nodeType="afterGroup">
                            <p:stCondLst>
                              <p:cond delay="1500"/>
                            </p:stCondLst>
                            <p:childTnLst>
                              <p:par>
                                <p:cTn id="13" presetID="22" presetClass="entr" presetSubtype="4" fill="hold" grpId="0" nodeType="afterEffect">
                                  <p:stCondLst>
                                    <p:cond delay="500"/>
                                  </p:stCondLst>
                                  <p:childTnLst>
                                    <p:set>
                                      <p:cBhvr>
                                        <p:cTn id="14" dur="1" fill="hold">
                                          <p:stCondLst>
                                            <p:cond delay="0"/>
                                          </p:stCondLst>
                                        </p:cTn>
                                        <p:tgtEl>
                                          <p:spTgt spid="9219">
                                            <p:txEl>
                                              <p:pRg st="1" end="1"/>
                                            </p:txEl>
                                          </p:spTgt>
                                        </p:tgtEl>
                                        <p:attrNameLst>
                                          <p:attrName>style.visibility</p:attrName>
                                        </p:attrNameLst>
                                      </p:cBhvr>
                                      <p:to>
                                        <p:strVal val="visible"/>
                                      </p:to>
                                    </p:set>
                                    <p:animEffect transition="in" filter="wipe(down)">
                                      <p:cBhvr>
                                        <p:cTn id="15" dur="500"/>
                                        <p:tgtEl>
                                          <p:spTgt spid="9219">
                                            <p:txEl>
                                              <p:pRg st="1" end="1"/>
                                            </p:txEl>
                                          </p:spTgt>
                                        </p:tgtEl>
                                      </p:cBhvr>
                                    </p:animEffect>
                                  </p:childTnLst>
                                </p:cTn>
                              </p:par>
                            </p:childTnLst>
                          </p:cTn>
                        </p:par>
                        <p:par>
                          <p:cTn id="16" fill="hold" nodeType="afterGroup">
                            <p:stCondLst>
                              <p:cond delay="2500"/>
                            </p:stCondLst>
                            <p:childTnLst>
                              <p:par>
                                <p:cTn id="17" presetID="22" presetClass="entr" presetSubtype="4" fill="hold" grpId="0" nodeType="afterEffect">
                                  <p:stCondLst>
                                    <p:cond delay="500"/>
                                  </p:stCondLst>
                                  <p:childTnLst>
                                    <p:set>
                                      <p:cBhvr>
                                        <p:cTn id="18" dur="1" fill="hold">
                                          <p:stCondLst>
                                            <p:cond delay="0"/>
                                          </p:stCondLst>
                                        </p:cTn>
                                        <p:tgtEl>
                                          <p:spTgt spid="9219">
                                            <p:txEl>
                                              <p:pRg st="2" end="2"/>
                                            </p:txEl>
                                          </p:spTgt>
                                        </p:tgtEl>
                                        <p:attrNameLst>
                                          <p:attrName>style.visibility</p:attrName>
                                        </p:attrNameLst>
                                      </p:cBhvr>
                                      <p:to>
                                        <p:strVal val="visible"/>
                                      </p:to>
                                    </p:set>
                                    <p:animEffect transition="in" filter="wipe(down)">
                                      <p:cBhvr>
                                        <p:cTn id="19" dur="500"/>
                                        <p:tgtEl>
                                          <p:spTgt spid="9219">
                                            <p:txEl>
                                              <p:pRg st="2" end="2"/>
                                            </p:txEl>
                                          </p:spTgt>
                                        </p:tgtEl>
                                      </p:cBhvr>
                                    </p:animEffect>
                                  </p:childTnLst>
                                </p:cTn>
                              </p:par>
                            </p:childTnLst>
                          </p:cTn>
                        </p:par>
                        <p:par>
                          <p:cTn id="20" fill="hold" nodeType="afterGroup">
                            <p:stCondLst>
                              <p:cond delay="3500"/>
                            </p:stCondLst>
                            <p:childTnLst>
                              <p:par>
                                <p:cTn id="21" presetID="22" presetClass="entr" presetSubtype="4" fill="hold" grpId="0" nodeType="afterEffect">
                                  <p:stCondLst>
                                    <p:cond delay="500"/>
                                  </p:stCondLst>
                                  <p:childTnLst>
                                    <p:set>
                                      <p:cBhvr>
                                        <p:cTn id="22" dur="1" fill="hold">
                                          <p:stCondLst>
                                            <p:cond delay="0"/>
                                          </p:stCondLst>
                                        </p:cTn>
                                        <p:tgtEl>
                                          <p:spTgt spid="9219">
                                            <p:txEl>
                                              <p:pRg st="3" end="3"/>
                                            </p:txEl>
                                          </p:spTgt>
                                        </p:tgtEl>
                                        <p:attrNameLst>
                                          <p:attrName>style.visibility</p:attrName>
                                        </p:attrNameLst>
                                      </p:cBhvr>
                                      <p:to>
                                        <p:strVal val="visible"/>
                                      </p:to>
                                    </p:set>
                                    <p:animEffect transition="in" filter="wipe(down)">
                                      <p:cBhvr>
                                        <p:cTn id="23" dur="500"/>
                                        <p:tgtEl>
                                          <p:spTgt spid="9219">
                                            <p:txEl>
                                              <p:pRg st="3" end="3"/>
                                            </p:txEl>
                                          </p:spTgt>
                                        </p:tgtEl>
                                      </p:cBhvr>
                                    </p:animEffect>
                                  </p:childTnLst>
                                </p:cTn>
                              </p:par>
                            </p:childTnLst>
                          </p:cTn>
                        </p:par>
                        <p:par>
                          <p:cTn id="24" fill="hold" nodeType="afterGroup">
                            <p:stCondLst>
                              <p:cond delay="4500"/>
                            </p:stCondLst>
                            <p:childTnLst>
                              <p:par>
                                <p:cTn id="25" presetID="22" presetClass="entr" presetSubtype="4" fill="hold" nodeType="afterEffect">
                                  <p:stCondLst>
                                    <p:cond delay="500"/>
                                  </p:stCondLst>
                                  <p:childTnLst>
                                    <p:set>
                                      <p:cBhvr>
                                        <p:cTn id="26" dur="1" fill="hold">
                                          <p:stCondLst>
                                            <p:cond delay="0"/>
                                          </p:stCondLst>
                                        </p:cTn>
                                        <p:tgtEl>
                                          <p:spTgt spid="5"/>
                                        </p:tgtEl>
                                        <p:attrNameLst>
                                          <p:attrName>style.visibility</p:attrName>
                                        </p:attrNameLst>
                                      </p:cBhvr>
                                      <p:to>
                                        <p:strVal val="visible"/>
                                      </p:to>
                                    </p:set>
                                    <p:animEffect transition="in" filter="wipe(down)">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364068" y="274638"/>
            <a:ext cx="4648200" cy="1143000"/>
          </a:xfrm>
        </p:spPr>
        <p:txBody>
          <a:bodyPr/>
          <a:lstStyle/>
          <a:p>
            <a:r>
              <a:rPr lang="cs-CZ" dirty="0" smtClean="0"/>
              <a:t>Utěšitel, </a:t>
            </a:r>
            <a:r>
              <a:rPr lang="cs-CZ" b="0" dirty="0" smtClean="0">
                <a:solidFill>
                  <a:schemeClr val="tx1"/>
                </a:solidFill>
              </a:rPr>
              <a:t>1911</a:t>
            </a:r>
          </a:p>
        </p:txBody>
      </p:sp>
      <p:grpSp>
        <p:nvGrpSpPr>
          <p:cNvPr id="3" name="Group 2"/>
          <p:cNvGrpSpPr>
            <a:grpSpLocks/>
          </p:cNvGrpSpPr>
          <p:nvPr/>
        </p:nvGrpSpPr>
        <p:grpSpPr bwMode="auto">
          <a:xfrm>
            <a:off x="4949825" y="609600"/>
            <a:ext cx="3810000" cy="6103381"/>
            <a:chOff x="4949825" y="609600"/>
            <a:chExt cx="3810000" cy="6102794"/>
          </a:xfrm>
        </p:grpSpPr>
        <p:pic>
          <p:nvPicPr>
            <p:cNvPr id="10243" name="Picture 2" descr="Emil Filla: Utesitel"/>
            <p:cNvPicPr>
              <a:picLocks noChangeAspect="1" noChangeArrowheads="1"/>
            </p:cNvPicPr>
            <p:nvPr/>
          </p:nvPicPr>
          <p:blipFill>
            <a:blip r:embed="rId2"/>
            <a:srcRect/>
            <a:stretch>
              <a:fillRect/>
            </a:stretch>
          </p:blipFill>
          <p:spPr bwMode="auto">
            <a:xfrm>
              <a:off x="4949825" y="609600"/>
              <a:ext cx="3810000" cy="573349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9" name="TextBox 1"/>
            <p:cNvSpPr txBox="1">
              <a:spLocks noChangeArrowheads="1"/>
            </p:cNvSpPr>
            <p:nvPr/>
          </p:nvSpPr>
          <p:spPr bwMode="auto">
            <a:xfrm>
              <a:off x="8252178" y="6343098"/>
              <a:ext cx="441146" cy="369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10</a:t>
              </a:r>
              <a:endParaRPr lang="cs-CZ" dirty="0"/>
            </a:p>
          </p:txBody>
        </p:sp>
      </p:grpSp>
    </p:spTree>
    <p:extLst>
      <p:ext uri="{BB962C8B-B14F-4D97-AF65-F5344CB8AC3E}">
        <p14:creationId xmlns:p14="http://schemas.microsoft.com/office/powerpoint/2010/main" val="1605241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687" y="425452"/>
            <a:ext cx="3943350" cy="992190"/>
          </a:xfrm>
        </p:spPr>
        <p:txBody>
          <a:bodyPr/>
          <a:lstStyle/>
          <a:p>
            <a:r>
              <a:rPr lang="cs-CZ" dirty="0" smtClean="0"/>
              <a:t>Zlaté rybky</a:t>
            </a:r>
            <a:endParaRPr lang="cs-CZ" dirty="0"/>
          </a:p>
        </p:txBody>
      </p:sp>
      <p:pic>
        <p:nvPicPr>
          <p:cNvPr id="1026" name="Picture 2" descr="http://img4.rajce.idnes.cz/d0411/5/5824/5824555_a57d9204bd10fef47c3157f469a99499/images/EmilFilla-ZlatRybkyMatisse.jpg?ver=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37037" y="428626"/>
            <a:ext cx="4581525" cy="60960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399858" y="6488668"/>
            <a:ext cx="418704" cy="369332"/>
          </a:xfrm>
          <a:prstGeom prst="rect">
            <a:avLst/>
          </a:prstGeom>
          <a:noFill/>
        </p:spPr>
        <p:txBody>
          <a:bodyPr wrap="none" rtlCol="0">
            <a:spAutoFit/>
          </a:bodyPr>
          <a:lstStyle/>
          <a:p>
            <a:r>
              <a:rPr lang="cs-CZ" dirty="0" smtClean="0"/>
              <a:t>11</a:t>
            </a:r>
            <a:endParaRPr lang="cs-CZ" dirty="0"/>
          </a:p>
        </p:txBody>
      </p:sp>
    </p:spTree>
    <p:extLst>
      <p:ext uri="{BB962C8B-B14F-4D97-AF65-F5344CB8AC3E}">
        <p14:creationId xmlns:p14="http://schemas.microsoft.com/office/powerpoint/2010/main" val="387864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1911" y="297392"/>
            <a:ext cx="8873067" cy="1325563"/>
          </a:xfrm>
        </p:spPr>
        <p:txBody>
          <a:bodyPr/>
          <a:lstStyle/>
          <a:p>
            <a:r>
              <a:rPr lang="pt-BR" sz="3600" dirty="0" smtClean="0"/>
              <a:t>Zátiší s rozkrojenou rybou a ananasem</a:t>
            </a:r>
            <a:r>
              <a:rPr lang="cs-CZ" sz="3600" dirty="0" smtClean="0"/>
              <a:t>, </a:t>
            </a:r>
            <a:r>
              <a:rPr lang="cs-CZ" sz="3600" b="0" dirty="0" smtClean="0">
                <a:solidFill>
                  <a:schemeClr val="tx1"/>
                </a:solidFill>
              </a:rPr>
              <a:t>1926</a:t>
            </a:r>
          </a:p>
        </p:txBody>
      </p:sp>
      <p:grpSp>
        <p:nvGrpSpPr>
          <p:cNvPr id="5" name="Group 4"/>
          <p:cNvGrpSpPr>
            <a:grpSpLocks/>
          </p:cNvGrpSpPr>
          <p:nvPr/>
        </p:nvGrpSpPr>
        <p:grpSpPr bwMode="auto">
          <a:xfrm>
            <a:off x="1447800" y="1447800"/>
            <a:ext cx="6376816" cy="5116513"/>
            <a:chOff x="1433513" y="1447800"/>
            <a:chExt cx="6376815" cy="5116437"/>
          </a:xfrm>
        </p:grpSpPr>
        <p:pic>
          <p:nvPicPr>
            <p:cNvPr id="101378" name="Picture 2" descr="http://www.artmagazin.eu/www/artmagazin_eu/images/nov/filla-ryba-s-ananasem.jpg"/>
            <p:cNvPicPr>
              <a:picLocks noChangeAspect="1" noChangeArrowheads="1"/>
            </p:cNvPicPr>
            <p:nvPr/>
          </p:nvPicPr>
          <p:blipFill>
            <a:blip r:embed="rId2"/>
            <a:srcRect/>
            <a:stretch>
              <a:fillRect/>
            </a:stretch>
          </p:blipFill>
          <p:spPr bwMode="auto">
            <a:xfrm>
              <a:off x="1433513" y="1447800"/>
              <a:ext cx="6338887" cy="511643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3317" name="TextBox 3"/>
            <p:cNvSpPr txBox="1">
              <a:spLocks noChangeArrowheads="1"/>
            </p:cNvSpPr>
            <p:nvPr/>
          </p:nvSpPr>
          <p:spPr bwMode="auto">
            <a:xfrm>
              <a:off x="7369182" y="6172327"/>
              <a:ext cx="441146" cy="369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solidFill>
                    <a:schemeClr val="bg1"/>
                  </a:solidFill>
                </a:rPr>
                <a:t>12</a:t>
              </a:r>
              <a:endParaRPr lang="cs-CZ" dirty="0">
                <a:solidFill>
                  <a:schemeClr val="bg1"/>
                </a:solidFill>
              </a:endParaRPr>
            </a:p>
          </p:txBody>
        </p:sp>
      </p:grpSp>
    </p:spTree>
    <p:extLst>
      <p:ext uri="{BB962C8B-B14F-4D97-AF65-F5344CB8AC3E}">
        <p14:creationId xmlns:p14="http://schemas.microsoft.com/office/powerpoint/2010/main" val="26442554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Nadpis 3"/>
          <p:cNvSpPr>
            <a:spLocks noGrp="1"/>
          </p:cNvSpPr>
          <p:nvPr>
            <p:ph type="title"/>
          </p:nvPr>
        </p:nvSpPr>
        <p:spPr/>
        <p:txBody>
          <a:bodyPr/>
          <a:lstStyle/>
          <a:p>
            <a:r>
              <a:rPr lang="cs-CZ" dirty="0" smtClean="0">
                <a:solidFill>
                  <a:srgbClr val="C00000"/>
                </a:solidFill>
              </a:rPr>
              <a:t>Antonín Procházka</a:t>
            </a:r>
            <a:br>
              <a:rPr lang="cs-CZ" dirty="0" smtClean="0">
                <a:solidFill>
                  <a:srgbClr val="C00000"/>
                </a:solidFill>
              </a:rPr>
            </a:br>
            <a:r>
              <a:rPr lang="cs-CZ" sz="3200" b="0" dirty="0" smtClean="0">
                <a:solidFill>
                  <a:schemeClr val="tx1"/>
                </a:solidFill>
              </a:rPr>
              <a:t>(1882 -1945)</a:t>
            </a:r>
            <a:endParaRPr lang="cs-CZ" dirty="0" smtClean="0"/>
          </a:p>
        </p:txBody>
      </p:sp>
      <p:sp>
        <p:nvSpPr>
          <p:cNvPr id="12291" name="Zástupný symbol pro obsah 4"/>
          <p:cNvSpPr>
            <a:spLocks noGrp="1"/>
          </p:cNvSpPr>
          <p:nvPr>
            <p:ph idx="1"/>
          </p:nvPr>
        </p:nvSpPr>
        <p:spPr>
          <a:xfrm>
            <a:off x="583494" y="1825625"/>
            <a:ext cx="4914194" cy="4351338"/>
          </a:xfrm>
        </p:spPr>
        <p:txBody>
          <a:bodyPr>
            <a:normAutofit/>
          </a:bodyPr>
          <a:lstStyle/>
          <a:p>
            <a:r>
              <a:rPr lang="cs-CZ" sz="2400" dirty="0" smtClean="0"/>
              <a:t>člen Osmy a SVU Mánes</a:t>
            </a:r>
          </a:p>
          <a:p>
            <a:r>
              <a:rPr lang="cs-CZ" sz="2400" dirty="0" smtClean="0"/>
              <a:t>v letech 1907–1908 cestoval po celé Evropě</a:t>
            </a:r>
          </a:p>
          <a:p>
            <a:pPr lvl="1">
              <a:buFont typeface="Calibri" panose="020F0502020204030204" pitchFamily="34" charset="0"/>
              <a:buChar char="‒"/>
            </a:pPr>
            <a:r>
              <a:rPr lang="cs-CZ" sz="2400" dirty="0" smtClean="0"/>
              <a:t>v Německu se seznámil s malířkou Linkou Scheithauerovou a oženil se s ní</a:t>
            </a:r>
          </a:p>
          <a:p>
            <a:pPr>
              <a:buFont typeface="Wingdings" panose="05000000000000000000" pitchFamily="2" charset="2"/>
              <a:buChar char="§"/>
            </a:pPr>
            <a:r>
              <a:rPr lang="cs-CZ" sz="2400" dirty="0" smtClean="0"/>
              <a:t>nejprve byl expresionista, postupně přechází ke kubismu</a:t>
            </a:r>
          </a:p>
          <a:p>
            <a:pPr>
              <a:buFont typeface="Wingdings" panose="05000000000000000000" pitchFamily="2" charset="2"/>
              <a:buChar char="§"/>
            </a:pPr>
            <a:r>
              <a:rPr lang="cs-CZ" sz="2400" dirty="0" smtClean="0"/>
              <a:t>po roce 1925 přešel k vlastní verzi novoklasicismu</a:t>
            </a:r>
          </a:p>
        </p:txBody>
      </p:sp>
      <p:grpSp>
        <p:nvGrpSpPr>
          <p:cNvPr id="3" name="Group 2"/>
          <p:cNvGrpSpPr>
            <a:grpSpLocks/>
          </p:cNvGrpSpPr>
          <p:nvPr/>
        </p:nvGrpSpPr>
        <p:grpSpPr bwMode="auto">
          <a:xfrm>
            <a:off x="5778500" y="1706563"/>
            <a:ext cx="2957423" cy="4839732"/>
            <a:chOff x="5778500" y="1706563"/>
            <a:chExt cx="2957423" cy="4839732"/>
          </a:xfrm>
        </p:grpSpPr>
        <p:pic>
          <p:nvPicPr>
            <p:cNvPr id="12292" name="Picture 6" descr="File:Antonin Prochazka 193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78500" y="1706563"/>
              <a:ext cx="2924175" cy="44196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14342" name="TextBox 1"/>
            <p:cNvSpPr txBox="1">
              <a:spLocks noChangeArrowheads="1"/>
            </p:cNvSpPr>
            <p:nvPr/>
          </p:nvSpPr>
          <p:spPr bwMode="auto">
            <a:xfrm>
              <a:off x="8294777" y="6176963"/>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13</a:t>
              </a:r>
              <a:endParaRPr lang="cs-CZ" dirty="0"/>
            </a:p>
          </p:txBody>
        </p:sp>
      </p:grpSp>
    </p:spTree>
    <p:extLst>
      <p:ext uri="{BB962C8B-B14F-4D97-AF65-F5344CB8AC3E}">
        <p14:creationId xmlns:p14="http://schemas.microsoft.com/office/powerpoint/2010/main" val="3742459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par>
                          <p:cTn id="8" fill="hold" nodeType="afterGroup">
                            <p:stCondLst>
                              <p:cond delay="500"/>
                            </p:stCondLst>
                            <p:childTnLst>
                              <p:par>
                                <p:cTn id="9" presetID="22" presetClass="entr" presetSubtype="4" fill="hold" grpId="0" nodeType="afterEffect">
                                  <p:stCondLst>
                                    <p:cond delay="750"/>
                                  </p:stCondLst>
                                  <p:childTnLst>
                                    <p:set>
                                      <p:cBhvr>
                                        <p:cTn id="10" dur="1" fill="hold">
                                          <p:stCondLst>
                                            <p:cond delay="0"/>
                                          </p:stCondLst>
                                        </p:cTn>
                                        <p:tgtEl>
                                          <p:spTgt spid="12291">
                                            <p:txEl>
                                              <p:pRg st="0" end="0"/>
                                            </p:txEl>
                                          </p:spTgt>
                                        </p:tgtEl>
                                        <p:attrNameLst>
                                          <p:attrName>style.visibility</p:attrName>
                                        </p:attrNameLst>
                                      </p:cBhvr>
                                      <p:to>
                                        <p:strVal val="visible"/>
                                      </p:to>
                                    </p:set>
                                    <p:animEffect transition="in" filter="wipe(down)">
                                      <p:cBhvr>
                                        <p:cTn id="11" dur="500"/>
                                        <p:tgtEl>
                                          <p:spTgt spid="12291">
                                            <p:txEl>
                                              <p:pRg st="0" end="0"/>
                                            </p:txEl>
                                          </p:spTgt>
                                        </p:tgtEl>
                                      </p:cBhvr>
                                    </p:animEffect>
                                  </p:childTnLst>
                                </p:cTn>
                              </p:par>
                            </p:childTnLst>
                          </p:cTn>
                        </p:par>
                        <p:par>
                          <p:cTn id="12" fill="hold" nodeType="afterGroup">
                            <p:stCondLst>
                              <p:cond delay="1750"/>
                            </p:stCondLst>
                            <p:childTnLst>
                              <p:par>
                                <p:cTn id="13" presetID="22" presetClass="entr" presetSubtype="4" fill="hold" grpId="0" nodeType="afterEffect">
                                  <p:stCondLst>
                                    <p:cond delay="750"/>
                                  </p:stCondLst>
                                  <p:childTnLst>
                                    <p:set>
                                      <p:cBhvr>
                                        <p:cTn id="14" dur="1" fill="hold">
                                          <p:stCondLst>
                                            <p:cond delay="0"/>
                                          </p:stCondLst>
                                        </p:cTn>
                                        <p:tgtEl>
                                          <p:spTgt spid="12291">
                                            <p:txEl>
                                              <p:pRg st="1" end="1"/>
                                            </p:txEl>
                                          </p:spTgt>
                                        </p:tgtEl>
                                        <p:attrNameLst>
                                          <p:attrName>style.visibility</p:attrName>
                                        </p:attrNameLst>
                                      </p:cBhvr>
                                      <p:to>
                                        <p:strVal val="visible"/>
                                      </p:to>
                                    </p:set>
                                    <p:animEffect transition="in" filter="wipe(down)">
                                      <p:cBhvr>
                                        <p:cTn id="15" dur="500"/>
                                        <p:tgtEl>
                                          <p:spTgt spid="12291">
                                            <p:txEl>
                                              <p:pRg st="1" end="1"/>
                                            </p:txEl>
                                          </p:spTgt>
                                        </p:tgtEl>
                                      </p:cBhvr>
                                    </p:animEffect>
                                  </p:childTnLst>
                                </p:cTn>
                              </p:par>
                            </p:childTnLst>
                          </p:cTn>
                        </p:par>
                        <p:par>
                          <p:cTn id="16" fill="hold" nodeType="afterGroup">
                            <p:stCondLst>
                              <p:cond delay="3000"/>
                            </p:stCondLst>
                            <p:childTnLst>
                              <p:par>
                                <p:cTn id="17" presetID="22" presetClass="entr" presetSubtype="4" fill="hold" grpId="0" nodeType="afterEffect">
                                  <p:stCondLst>
                                    <p:cond delay="750"/>
                                  </p:stCondLst>
                                  <p:childTnLst>
                                    <p:set>
                                      <p:cBhvr>
                                        <p:cTn id="18" dur="1" fill="hold">
                                          <p:stCondLst>
                                            <p:cond delay="0"/>
                                          </p:stCondLst>
                                        </p:cTn>
                                        <p:tgtEl>
                                          <p:spTgt spid="12291">
                                            <p:txEl>
                                              <p:pRg st="2" end="2"/>
                                            </p:txEl>
                                          </p:spTgt>
                                        </p:tgtEl>
                                        <p:attrNameLst>
                                          <p:attrName>style.visibility</p:attrName>
                                        </p:attrNameLst>
                                      </p:cBhvr>
                                      <p:to>
                                        <p:strVal val="visible"/>
                                      </p:to>
                                    </p:set>
                                    <p:animEffect transition="in" filter="wipe(down)">
                                      <p:cBhvr>
                                        <p:cTn id="19" dur="500"/>
                                        <p:tgtEl>
                                          <p:spTgt spid="12291">
                                            <p:txEl>
                                              <p:pRg st="2" end="2"/>
                                            </p:txEl>
                                          </p:spTgt>
                                        </p:tgtEl>
                                      </p:cBhvr>
                                    </p:animEffect>
                                  </p:childTnLst>
                                </p:cTn>
                              </p:par>
                            </p:childTnLst>
                          </p:cTn>
                        </p:par>
                        <p:par>
                          <p:cTn id="20" fill="hold" nodeType="afterGroup">
                            <p:stCondLst>
                              <p:cond delay="4250"/>
                            </p:stCondLst>
                            <p:childTnLst>
                              <p:par>
                                <p:cTn id="21" presetID="22" presetClass="entr" presetSubtype="4" fill="hold" grpId="0" nodeType="afterEffect">
                                  <p:stCondLst>
                                    <p:cond delay="750"/>
                                  </p:stCondLst>
                                  <p:childTnLst>
                                    <p:set>
                                      <p:cBhvr>
                                        <p:cTn id="22" dur="1" fill="hold">
                                          <p:stCondLst>
                                            <p:cond delay="0"/>
                                          </p:stCondLst>
                                        </p:cTn>
                                        <p:tgtEl>
                                          <p:spTgt spid="12291">
                                            <p:txEl>
                                              <p:pRg st="3" end="3"/>
                                            </p:txEl>
                                          </p:spTgt>
                                        </p:tgtEl>
                                        <p:attrNameLst>
                                          <p:attrName>style.visibility</p:attrName>
                                        </p:attrNameLst>
                                      </p:cBhvr>
                                      <p:to>
                                        <p:strVal val="visible"/>
                                      </p:to>
                                    </p:set>
                                    <p:animEffect transition="in" filter="wipe(down)">
                                      <p:cBhvr>
                                        <p:cTn id="23" dur="500"/>
                                        <p:tgtEl>
                                          <p:spTgt spid="12291">
                                            <p:txEl>
                                              <p:pRg st="3" end="3"/>
                                            </p:txEl>
                                          </p:spTgt>
                                        </p:tgtEl>
                                      </p:cBhvr>
                                    </p:animEffect>
                                  </p:childTnLst>
                                </p:cTn>
                              </p:par>
                            </p:childTnLst>
                          </p:cTn>
                        </p:par>
                        <p:par>
                          <p:cTn id="24" fill="hold" nodeType="afterGroup">
                            <p:stCondLst>
                              <p:cond delay="5500"/>
                            </p:stCondLst>
                            <p:childTnLst>
                              <p:par>
                                <p:cTn id="25" presetID="22" presetClass="entr" presetSubtype="4" fill="hold" grpId="0" nodeType="afterEffect">
                                  <p:stCondLst>
                                    <p:cond delay="750"/>
                                  </p:stCondLst>
                                  <p:childTnLst>
                                    <p:set>
                                      <p:cBhvr>
                                        <p:cTn id="26" dur="1" fill="hold">
                                          <p:stCondLst>
                                            <p:cond delay="0"/>
                                          </p:stCondLst>
                                        </p:cTn>
                                        <p:tgtEl>
                                          <p:spTgt spid="12291">
                                            <p:txEl>
                                              <p:pRg st="4" end="4"/>
                                            </p:txEl>
                                          </p:spTgt>
                                        </p:tgtEl>
                                        <p:attrNameLst>
                                          <p:attrName>style.visibility</p:attrName>
                                        </p:attrNameLst>
                                      </p:cBhvr>
                                      <p:to>
                                        <p:strVal val="visible"/>
                                      </p:to>
                                    </p:set>
                                    <p:animEffect transition="in" filter="wipe(down)">
                                      <p:cBhvr>
                                        <p:cTn id="27" dur="500"/>
                                        <p:tgtEl>
                                          <p:spTgt spid="1229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Nadpis 1"/>
          <p:cNvSpPr>
            <a:spLocks noGrp="1"/>
          </p:cNvSpPr>
          <p:nvPr>
            <p:ph type="title"/>
          </p:nvPr>
        </p:nvSpPr>
        <p:spPr/>
        <p:txBody>
          <a:bodyPr>
            <a:normAutofit/>
          </a:bodyPr>
          <a:lstStyle/>
          <a:p>
            <a:pPr algn="l"/>
            <a:r>
              <a:rPr lang="cs-CZ" sz="3600" dirty="0" smtClean="0">
                <a:solidFill>
                  <a:srgbClr val="C00000"/>
                </a:solidFill>
              </a:rPr>
              <a:t>Ukázky děl Antonína Procházky:</a:t>
            </a:r>
          </a:p>
        </p:txBody>
      </p:sp>
      <p:sp>
        <p:nvSpPr>
          <p:cNvPr id="2" name="Content Placeholder 1"/>
          <p:cNvSpPr>
            <a:spLocks noGrp="1"/>
          </p:cNvSpPr>
          <p:nvPr>
            <p:ph idx="1"/>
          </p:nvPr>
        </p:nvSpPr>
        <p:spPr/>
        <p:txBody>
          <a:bodyPr/>
          <a:lstStyle/>
          <a:p>
            <a:pPr marL="0" indent="0">
              <a:buFontTx/>
              <a:buNone/>
              <a:defRPr/>
            </a:pPr>
            <a:r>
              <a:rPr lang="cs-CZ" sz="2400" dirty="0">
                <a:hlinkClick r:id="rId2"/>
              </a:rPr>
              <a:t>http://www.creativoas.cz/autori/83-antonin-prochazka</a:t>
            </a:r>
            <a:r>
              <a:rPr lang="cs-CZ" sz="2400" dirty="0" smtClean="0">
                <a:hlinkClick r:id="rId2"/>
              </a:rPr>
              <a:t>/</a:t>
            </a:r>
            <a:endParaRPr lang="cs-CZ" sz="2400" dirty="0" smtClean="0"/>
          </a:p>
          <a:p>
            <a:pPr marL="0" indent="0">
              <a:buFontTx/>
              <a:buNone/>
              <a:defRPr/>
            </a:pPr>
            <a:endParaRPr lang="cs-CZ" sz="2400" dirty="0" smtClean="0"/>
          </a:p>
          <a:p>
            <a:pPr>
              <a:buFont typeface="Wingdings" panose="05000000000000000000" pitchFamily="2" charset="2"/>
              <a:buChar char="§"/>
              <a:defRPr/>
            </a:pPr>
            <a:r>
              <a:rPr lang="cs-CZ" sz="2800" b="1" dirty="0">
                <a:solidFill>
                  <a:srgbClr val="426925"/>
                </a:solidFill>
              </a:rPr>
              <a:t>Vlastní podobizna, </a:t>
            </a:r>
            <a:r>
              <a:rPr lang="cs-CZ" sz="2800" dirty="0"/>
              <a:t>1907</a:t>
            </a:r>
          </a:p>
          <a:p>
            <a:pPr>
              <a:buFont typeface="Wingdings" panose="05000000000000000000" pitchFamily="2" charset="2"/>
              <a:buChar char="§"/>
              <a:defRPr/>
            </a:pPr>
            <a:r>
              <a:rPr lang="cs-CZ" sz="2800" b="1" dirty="0" smtClean="0">
                <a:solidFill>
                  <a:srgbClr val="426925"/>
                </a:solidFill>
              </a:rPr>
              <a:t>Poprsí muže</a:t>
            </a:r>
          </a:p>
          <a:p>
            <a:pPr>
              <a:buFont typeface="Wingdings" panose="05000000000000000000" pitchFamily="2" charset="2"/>
              <a:buChar char="§"/>
              <a:defRPr/>
            </a:pPr>
            <a:r>
              <a:rPr lang="cs-CZ" sz="2800" b="1" dirty="0" smtClean="0">
                <a:solidFill>
                  <a:srgbClr val="426925"/>
                </a:solidFill>
              </a:rPr>
              <a:t>Prometheus, </a:t>
            </a:r>
            <a:r>
              <a:rPr lang="cs-CZ" sz="2800" dirty="0" smtClean="0"/>
              <a:t>1910</a:t>
            </a:r>
          </a:p>
          <a:p>
            <a:pPr>
              <a:buFont typeface="Wingdings" panose="05000000000000000000" pitchFamily="2" charset="2"/>
              <a:buChar char="§"/>
              <a:defRPr/>
            </a:pPr>
            <a:r>
              <a:rPr lang="cs-CZ" sz="2800" b="1" dirty="0" smtClean="0">
                <a:solidFill>
                  <a:srgbClr val="426925"/>
                </a:solidFill>
              </a:rPr>
              <a:t>Zpěvák, </a:t>
            </a:r>
            <a:r>
              <a:rPr lang="cs-CZ" sz="2800" dirty="0" smtClean="0"/>
              <a:t>1910</a:t>
            </a:r>
          </a:p>
        </p:txBody>
      </p:sp>
    </p:spTree>
    <p:extLst>
      <p:ext uri="{BB962C8B-B14F-4D97-AF65-F5344CB8AC3E}">
        <p14:creationId xmlns:p14="http://schemas.microsoft.com/office/powerpoint/2010/main" val="15436827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3"/>
          <p:cNvSpPr>
            <a:spLocks noGrp="1"/>
          </p:cNvSpPr>
          <p:nvPr>
            <p:ph type="title"/>
          </p:nvPr>
        </p:nvSpPr>
        <p:spPr>
          <a:xfrm>
            <a:off x="0" y="152400"/>
            <a:ext cx="9220200" cy="1143000"/>
          </a:xfrm>
        </p:spPr>
        <p:txBody>
          <a:bodyPr/>
          <a:lstStyle/>
          <a:p>
            <a:r>
              <a:rPr lang="cs-CZ" dirty="0" smtClean="0"/>
              <a:t> Krajina s továrními komíny, </a:t>
            </a:r>
            <a:r>
              <a:rPr lang="cs-CZ" b="0" dirty="0" smtClean="0">
                <a:solidFill>
                  <a:schemeClr val="tx1"/>
                </a:solidFill>
              </a:rPr>
              <a:t>1910</a:t>
            </a:r>
          </a:p>
        </p:txBody>
      </p:sp>
      <p:sp>
        <p:nvSpPr>
          <p:cNvPr id="15363" name="Rectangle 4"/>
          <p:cNvSpPr>
            <a:spLocks noChangeArrowheads="1"/>
          </p:cNvSpPr>
          <p:nvPr/>
        </p:nvSpPr>
        <p:spPr bwMode="auto">
          <a:xfrm>
            <a:off x="2286000" y="2690813"/>
            <a:ext cx="45720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a:t>/</a:t>
            </a:r>
          </a:p>
        </p:txBody>
      </p:sp>
      <p:grpSp>
        <p:nvGrpSpPr>
          <p:cNvPr id="3" name="Group 2"/>
          <p:cNvGrpSpPr>
            <a:grpSpLocks/>
          </p:cNvGrpSpPr>
          <p:nvPr/>
        </p:nvGrpSpPr>
        <p:grpSpPr bwMode="auto">
          <a:xfrm>
            <a:off x="1066800" y="1371600"/>
            <a:ext cx="7108858" cy="5180013"/>
            <a:chOff x="1143000" y="1371600"/>
            <a:chExt cx="7109396" cy="5180013"/>
          </a:xfrm>
        </p:grpSpPr>
        <p:pic>
          <p:nvPicPr>
            <p:cNvPr id="13315" name="Picture 2" descr="http://farm6.staticflickr.com/5255/5492576577_8795dc7975_b.jpg"/>
            <p:cNvPicPr>
              <a:picLocks noChangeAspect="1" noChangeArrowheads="1"/>
            </p:cNvPicPr>
            <p:nvPr/>
          </p:nvPicPr>
          <p:blipFill>
            <a:blip r:embed="rId2"/>
            <a:srcRect/>
            <a:stretch>
              <a:fillRect/>
            </a:stretch>
          </p:blipFill>
          <p:spPr bwMode="auto">
            <a:xfrm>
              <a:off x="1143000" y="1371600"/>
              <a:ext cx="7087136" cy="51800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6" name="TextBox 1"/>
            <p:cNvSpPr txBox="1">
              <a:spLocks noChangeArrowheads="1"/>
            </p:cNvSpPr>
            <p:nvPr/>
          </p:nvSpPr>
          <p:spPr bwMode="auto">
            <a:xfrm>
              <a:off x="7811217" y="6182281"/>
              <a:ext cx="4411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solidFill>
                    <a:schemeClr val="bg1"/>
                  </a:solidFill>
                </a:rPr>
                <a:t>14</a:t>
              </a:r>
              <a:endParaRPr lang="cs-CZ" dirty="0">
                <a:solidFill>
                  <a:schemeClr val="bg1"/>
                </a:solidFill>
              </a:endParaRPr>
            </a:p>
          </p:txBody>
        </p:sp>
      </p:grpSp>
    </p:spTree>
    <p:extLst>
      <p:ext uri="{BB962C8B-B14F-4D97-AF65-F5344CB8AC3E}">
        <p14:creationId xmlns:p14="http://schemas.microsoft.com/office/powerpoint/2010/main" val="33690737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3"/>
          <p:cNvSpPr>
            <a:spLocks noGrp="1"/>
          </p:cNvSpPr>
          <p:nvPr>
            <p:ph type="title"/>
          </p:nvPr>
        </p:nvSpPr>
        <p:spPr>
          <a:xfrm>
            <a:off x="628650" y="207080"/>
            <a:ext cx="7886700" cy="1325563"/>
          </a:xfrm>
        </p:spPr>
        <p:txBody>
          <a:bodyPr/>
          <a:lstStyle/>
          <a:p>
            <a:r>
              <a:rPr lang="cs-CZ" dirty="0" smtClean="0"/>
              <a:t>Kopretiny, </a:t>
            </a:r>
            <a:r>
              <a:rPr lang="cs-CZ" b="0" dirty="0" smtClean="0">
                <a:solidFill>
                  <a:schemeClr val="tx1"/>
                </a:solidFill>
              </a:rPr>
              <a:t>1922</a:t>
            </a:r>
          </a:p>
        </p:txBody>
      </p:sp>
      <p:pic>
        <p:nvPicPr>
          <p:cNvPr id="15363" name="Picture 2" descr="http://i.idnes.cz/07/061/maxi/OFF1b695f_02ks_2prochazka.jpg"/>
          <p:cNvPicPr>
            <a:picLocks noChangeAspect="1" noChangeArrowheads="1"/>
          </p:cNvPicPr>
          <p:nvPr/>
        </p:nvPicPr>
        <p:blipFill>
          <a:blip r:embed="rId2"/>
          <a:srcRect/>
          <a:stretch>
            <a:fillRect/>
          </a:stretch>
        </p:blipFill>
        <p:spPr bwMode="auto">
          <a:xfrm>
            <a:off x="2565400" y="1240985"/>
            <a:ext cx="4197350" cy="523398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2" name="TextBox 1"/>
          <p:cNvSpPr txBox="1">
            <a:spLocks noChangeArrowheads="1"/>
          </p:cNvSpPr>
          <p:nvPr/>
        </p:nvSpPr>
        <p:spPr bwMode="auto">
          <a:xfrm>
            <a:off x="6359704" y="6436872"/>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15</a:t>
            </a:r>
            <a:endParaRPr lang="cs-CZ" dirty="0"/>
          </a:p>
        </p:txBody>
      </p:sp>
    </p:spTree>
    <p:extLst>
      <p:ext uri="{BB962C8B-B14F-4D97-AF65-F5344CB8AC3E}">
        <p14:creationId xmlns:p14="http://schemas.microsoft.com/office/powerpoint/2010/main" val="42451027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15363"/>
                                        </p:tgtEl>
                                        <p:attrNameLst>
                                          <p:attrName>style.visibility</p:attrName>
                                        </p:attrNameLst>
                                      </p:cBhvr>
                                      <p:to>
                                        <p:strVal val="visible"/>
                                      </p:to>
                                    </p:set>
                                    <p:animEffect transition="in" filter="wipe(down)">
                                      <p:cBhvr>
                                        <p:cTn id="7" dur="500"/>
                                        <p:tgtEl>
                                          <p:spTgt spid="153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Nadpis 1"/>
          <p:cNvSpPr>
            <a:spLocks noGrp="1"/>
          </p:cNvSpPr>
          <p:nvPr>
            <p:ph type="title"/>
          </p:nvPr>
        </p:nvSpPr>
        <p:spPr/>
        <p:txBody>
          <a:bodyPr/>
          <a:lstStyle/>
          <a:p>
            <a:r>
              <a:rPr lang="cs-CZ" dirty="0" smtClean="0">
                <a:solidFill>
                  <a:srgbClr val="C00000"/>
                </a:solidFill>
              </a:rPr>
              <a:t>Josef Čapek</a:t>
            </a:r>
            <a:br>
              <a:rPr lang="cs-CZ" dirty="0" smtClean="0">
                <a:solidFill>
                  <a:srgbClr val="C00000"/>
                </a:solidFill>
              </a:rPr>
            </a:br>
            <a:r>
              <a:rPr lang="cs-CZ" sz="3200" b="0" dirty="0" smtClean="0">
                <a:solidFill>
                  <a:schemeClr val="tx1"/>
                </a:solidFill>
              </a:rPr>
              <a:t>(1887 – 1945)</a:t>
            </a:r>
          </a:p>
        </p:txBody>
      </p:sp>
      <p:sp>
        <p:nvSpPr>
          <p:cNvPr id="31747" name="Zástupný symbol pro obsah 2"/>
          <p:cNvSpPr>
            <a:spLocks noGrp="1"/>
          </p:cNvSpPr>
          <p:nvPr>
            <p:ph idx="1"/>
          </p:nvPr>
        </p:nvSpPr>
        <p:spPr>
          <a:xfrm>
            <a:off x="304800" y="1735668"/>
            <a:ext cx="5867400" cy="4525963"/>
          </a:xfrm>
        </p:spPr>
        <p:txBody>
          <a:bodyPr/>
          <a:lstStyle/>
          <a:p>
            <a:r>
              <a:rPr lang="cs-CZ" sz="2800" dirty="0" smtClean="0"/>
              <a:t>český malíř, spisovatel, fotograf, grafik a knižní ilustrátor</a:t>
            </a:r>
          </a:p>
          <a:p>
            <a:r>
              <a:rPr lang="cs-CZ" sz="2800" dirty="0" smtClean="0"/>
              <a:t>autor slova „robot“</a:t>
            </a:r>
          </a:p>
          <a:p>
            <a:r>
              <a:rPr lang="cs-CZ" sz="2800" dirty="0" smtClean="0"/>
              <a:t>spoluzakladatel Skupiny výtvarných umělců, člen Spolku výtvarných umělců Mánes</a:t>
            </a:r>
          </a:p>
          <a:p>
            <a:r>
              <a:rPr lang="cs-CZ" sz="2800" dirty="0" smtClean="0"/>
              <a:t>redaktor (Národní listy, Lidové noviny, Umělecký měsíčník, Volné směry…)</a:t>
            </a:r>
          </a:p>
          <a:p>
            <a:r>
              <a:rPr lang="cs-CZ" sz="2800" dirty="0" smtClean="0"/>
              <a:t>karikaturista</a:t>
            </a:r>
          </a:p>
        </p:txBody>
      </p:sp>
      <p:grpSp>
        <p:nvGrpSpPr>
          <p:cNvPr id="4" name="Group 3"/>
          <p:cNvGrpSpPr>
            <a:grpSpLocks/>
          </p:cNvGrpSpPr>
          <p:nvPr/>
        </p:nvGrpSpPr>
        <p:grpSpPr bwMode="auto">
          <a:xfrm>
            <a:off x="6172200" y="1862138"/>
            <a:ext cx="2492371" cy="3706563"/>
            <a:chOff x="5788318" y="2286000"/>
            <a:chExt cx="2958785" cy="4304452"/>
          </a:xfrm>
        </p:grpSpPr>
        <p:pic>
          <p:nvPicPr>
            <p:cNvPr id="31750" name="Picture 6" descr="http://www.odaha.com/sites/default/files/josef-capek.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88318" y="2286000"/>
              <a:ext cx="2898481" cy="384016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2" name="TextBox 7"/>
            <p:cNvSpPr txBox="1">
              <a:spLocks noChangeArrowheads="1"/>
            </p:cNvSpPr>
            <p:nvPr/>
          </p:nvSpPr>
          <p:spPr bwMode="auto">
            <a:xfrm>
              <a:off x="8223403" y="6161545"/>
              <a:ext cx="523700" cy="428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16</a:t>
              </a:r>
              <a:endParaRPr lang="cs-CZ" dirty="0"/>
            </a:p>
          </p:txBody>
        </p:sp>
      </p:grpSp>
    </p:spTree>
    <p:extLst>
      <p:ext uri="{BB962C8B-B14F-4D97-AF65-F5344CB8AC3E}">
        <p14:creationId xmlns:p14="http://schemas.microsoft.com/office/powerpoint/2010/main" val="21235055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par>
                          <p:cTn id="8" fill="hold" nodeType="afterGroup">
                            <p:stCondLst>
                              <p:cond delay="500"/>
                            </p:stCondLst>
                            <p:childTnLst>
                              <p:par>
                                <p:cTn id="9" presetID="22" presetClass="entr" presetSubtype="4" fill="hold" grpId="0" nodeType="afterEffect">
                                  <p:stCondLst>
                                    <p:cond delay="750"/>
                                  </p:stCondLst>
                                  <p:childTnLst>
                                    <p:set>
                                      <p:cBhvr>
                                        <p:cTn id="10" dur="1" fill="hold">
                                          <p:stCondLst>
                                            <p:cond delay="0"/>
                                          </p:stCondLst>
                                        </p:cTn>
                                        <p:tgtEl>
                                          <p:spTgt spid="31747">
                                            <p:txEl>
                                              <p:pRg st="0" end="0"/>
                                            </p:txEl>
                                          </p:spTgt>
                                        </p:tgtEl>
                                        <p:attrNameLst>
                                          <p:attrName>style.visibility</p:attrName>
                                        </p:attrNameLst>
                                      </p:cBhvr>
                                      <p:to>
                                        <p:strVal val="visible"/>
                                      </p:to>
                                    </p:set>
                                    <p:animEffect transition="in" filter="wipe(down)">
                                      <p:cBhvr>
                                        <p:cTn id="11" dur="500"/>
                                        <p:tgtEl>
                                          <p:spTgt spid="31747">
                                            <p:txEl>
                                              <p:pRg st="0" end="0"/>
                                            </p:txEl>
                                          </p:spTgt>
                                        </p:tgtEl>
                                      </p:cBhvr>
                                    </p:animEffect>
                                  </p:childTnLst>
                                </p:cTn>
                              </p:par>
                            </p:childTnLst>
                          </p:cTn>
                        </p:par>
                        <p:par>
                          <p:cTn id="12" fill="hold" nodeType="afterGroup">
                            <p:stCondLst>
                              <p:cond delay="1750"/>
                            </p:stCondLst>
                            <p:childTnLst>
                              <p:par>
                                <p:cTn id="13" presetID="22" presetClass="entr" presetSubtype="4" fill="hold" grpId="0" nodeType="afterEffect">
                                  <p:stCondLst>
                                    <p:cond delay="750"/>
                                  </p:stCondLst>
                                  <p:childTnLst>
                                    <p:set>
                                      <p:cBhvr>
                                        <p:cTn id="14" dur="1" fill="hold">
                                          <p:stCondLst>
                                            <p:cond delay="0"/>
                                          </p:stCondLst>
                                        </p:cTn>
                                        <p:tgtEl>
                                          <p:spTgt spid="31747">
                                            <p:txEl>
                                              <p:pRg st="1" end="1"/>
                                            </p:txEl>
                                          </p:spTgt>
                                        </p:tgtEl>
                                        <p:attrNameLst>
                                          <p:attrName>style.visibility</p:attrName>
                                        </p:attrNameLst>
                                      </p:cBhvr>
                                      <p:to>
                                        <p:strVal val="visible"/>
                                      </p:to>
                                    </p:set>
                                    <p:animEffect transition="in" filter="wipe(down)">
                                      <p:cBhvr>
                                        <p:cTn id="15" dur="500"/>
                                        <p:tgtEl>
                                          <p:spTgt spid="31747">
                                            <p:txEl>
                                              <p:pRg st="1" end="1"/>
                                            </p:txEl>
                                          </p:spTgt>
                                        </p:tgtEl>
                                      </p:cBhvr>
                                    </p:animEffect>
                                  </p:childTnLst>
                                </p:cTn>
                              </p:par>
                            </p:childTnLst>
                          </p:cTn>
                        </p:par>
                        <p:par>
                          <p:cTn id="16" fill="hold" nodeType="afterGroup">
                            <p:stCondLst>
                              <p:cond delay="3000"/>
                            </p:stCondLst>
                            <p:childTnLst>
                              <p:par>
                                <p:cTn id="17" presetID="22" presetClass="entr" presetSubtype="4" fill="hold" grpId="0" nodeType="afterEffect">
                                  <p:stCondLst>
                                    <p:cond delay="750"/>
                                  </p:stCondLst>
                                  <p:childTnLst>
                                    <p:set>
                                      <p:cBhvr>
                                        <p:cTn id="18" dur="1" fill="hold">
                                          <p:stCondLst>
                                            <p:cond delay="0"/>
                                          </p:stCondLst>
                                        </p:cTn>
                                        <p:tgtEl>
                                          <p:spTgt spid="31747">
                                            <p:txEl>
                                              <p:pRg st="2" end="2"/>
                                            </p:txEl>
                                          </p:spTgt>
                                        </p:tgtEl>
                                        <p:attrNameLst>
                                          <p:attrName>style.visibility</p:attrName>
                                        </p:attrNameLst>
                                      </p:cBhvr>
                                      <p:to>
                                        <p:strVal val="visible"/>
                                      </p:to>
                                    </p:set>
                                    <p:animEffect transition="in" filter="wipe(down)">
                                      <p:cBhvr>
                                        <p:cTn id="19" dur="500"/>
                                        <p:tgtEl>
                                          <p:spTgt spid="31747">
                                            <p:txEl>
                                              <p:pRg st="2" end="2"/>
                                            </p:txEl>
                                          </p:spTgt>
                                        </p:tgtEl>
                                      </p:cBhvr>
                                    </p:animEffect>
                                  </p:childTnLst>
                                </p:cTn>
                              </p:par>
                            </p:childTnLst>
                          </p:cTn>
                        </p:par>
                        <p:par>
                          <p:cTn id="20" fill="hold" nodeType="afterGroup">
                            <p:stCondLst>
                              <p:cond delay="4250"/>
                            </p:stCondLst>
                            <p:childTnLst>
                              <p:par>
                                <p:cTn id="21" presetID="22" presetClass="entr" presetSubtype="4" fill="hold" grpId="0" nodeType="afterEffect">
                                  <p:stCondLst>
                                    <p:cond delay="750"/>
                                  </p:stCondLst>
                                  <p:childTnLst>
                                    <p:set>
                                      <p:cBhvr>
                                        <p:cTn id="22" dur="1" fill="hold">
                                          <p:stCondLst>
                                            <p:cond delay="0"/>
                                          </p:stCondLst>
                                        </p:cTn>
                                        <p:tgtEl>
                                          <p:spTgt spid="31747">
                                            <p:txEl>
                                              <p:pRg st="3" end="3"/>
                                            </p:txEl>
                                          </p:spTgt>
                                        </p:tgtEl>
                                        <p:attrNameLst>
                                          <p:attrName>style.visibility</p:attrName>
                                        </p:attrNameLst>
                                      </p:cBhvr>
                                      <p:to>
                                        <p:strVal val="visible"/>
                                      </p:to>
                                    </p:set>
                                    <p:animEffect transition="in" filter="wipe(down)">
                                      <p:cBhvr>
                                        <p:cTn id="23" dur="500"/>
                                        <p:tgtEl>
                                          <p:spTgt spid="31747">
                                            <p:txEl>
                                              <p:pRg st="3" end="3"/>
                                            </p:txEl>
                                          </p:spTgt>
                                        </p:tgtEl>
                                      </p:cBhvr>
                                    </p:animEffect>
                                  </p:childTnLst>
                                </p:cTn>
                              </p:par>
                            </p:childTnLst>
                          </p:cTn>
                        </p:par>
                        <p:par>
                          <p:cTn id="24" fill="hold" nodeType="afterGroup">
                            <p:stCondLst>
                              <p:cond delay="5500"/>
                            </p:stCondLst>
                            <p:childTnLst>
                              <p:par>
                                <p:cTn id="25" presetID="22" presetClass="entr" presetSubtype="4" fill="hold" grpId="0" nodeType="afterEffect">
                                  <p:stCondLst>
                                    <p:cond delay="750"/>
                                  </p:stCondLst>
                                  <p:childTnLst>
                                    <p:set>
                                      <p:cBhvr>
                                        <p:cTn id="26" dur="1" fill="hold">
                                          <p:stCondLst>
                                            <p:cond delay="0"/>
                                          </p:stCondLst>
                                        </p:cTn>
                                        <p:tgtEl>
                                          <p:spTgt spid="31747">
                                            <p:txEl>
                                              <p:pRg st="4" end="4"/>
                                            </p:txEl>
                                          </p:spTgt>
                                        </p:tgtEl>
                                        <p:attrNameLst>
                                          <p:attrName>style.visibility</p:attrName>
                                        </p:attrNameLst>
                                      </p:cBhvr>
                                      <p:to>
                                        <p:strVal val="visible"/>
                                      </p:to>
                                    </p:set>
                                    <p:animEffect transition="in" filter="wipe(down)">
                                      <p:cBhvr>
                                        <p:cTn id="27" dur="500"/>
                                        <p:tgtEl>
                                          <p:spTgt spid="317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cs-CZ" smtClean="0"/>
              <a:t>Ukázky děl:</a:t>
            </a:r>
          </a:p>
        </p:txBody>
      </p:sp>
      <p:sp>
        <p:nvSpPr>
          <p:cNvPr id="3" name="Content Placeholder 2"/>
          <p:cNvSpPr>
            <a:spLocks noGrp="1"/>
          </p:cNvSpPr>
          <p:nvPr>
            <p:ph idx="1"/>
          </p:nvPr>
        </p:nvSpPr>
        <p:spPr/>
        <p:txBody>
          <a:bodyPr>
            <a:normAutofit lnSpcReduction="10000"/>
          </a:bodyPr>
          <a:lstStyle/>
          <a:p>
            <a:pPr marL="0" indent="0">
              <a:buFontTx/>
              <a:buNone/>
              <a:defRPr/>
            </a:pPr>
            <a:r>
              <a:rPr lang="cs-CZ" sz="2400" dirty="0" smtClean="0">
                <a:hlinkClick r:id="rId2"/>
              </a:rPr>
              <a:t>http://www.creativoas.cz/autori/12-josef-capek/</a:t>
            </a:r>
            <a:endParaRPr lang="cs-CZ" sz="2400" dirty="0" smtClean="0"/>
          </a:p>
          <a:p>
            <a:pPr marL="0" indent="0">
              <a:buFontTx/>
              <a:buNone/>
              <a:defRPr/>
            </a:pPr>
            <a:endParaRPr lang="cs-CZ" sz="2400" dirty="0"/>
          </a:p>
          <a:p>
            <a:pPr>
              <a:defRPr/>
            </a:pPr>
            <a:r>
              <a:rPr lang="cs-CZ" sz="2400" dirty="0" smtClean="0"/>
              <a:t>Klaun</a:t>
            </a:r>
          </a:p>
          <a:p>
            <a:pPr>
              <a:defRPr/>
            </a:pPr>
            <a:r>
              <a:rPr lang="cs-CZ" sz="2400" dirty="0" smtClean="0"/>
              <a:t>Dívka s fialovou stužkou</a:t>
            </a:r>
          </a:p>
          <a:p>
            <a:pPr>
              <a:defRPr/>
            </a:pPr>
            <a:r>
              <a:rPr lang="cs-CZ" sz="2400" dirty="0" smtClean="0"/>
              <a:t>Harmonikář</a:t>
            </a:r>
          </a:p>
          <a:p>
            <a:pPr>
              <a:defRPr/>
            </a:pPr>
            <a:r>
              <a:rPr lang="cs-CZ" sz="2400" dirty="0" smtClean="0"/>
              <a:t>Letadlo</a:t>
            </a:r>
          </a:p>
          <a:p>
            <a:pPr>
              <a:defRPr/>
            </a:pPr>
            <a:r>
              <a:rPr lang="cs-CZ" sz="2400" dirty="0" smtClean="0"/>
              <a:t>Mr. </a:t>
            </a:r>
            <a:r>
              <a:rPr lang="cs-CZ" sz="2400" dirty="0" err="1" smtClean="0"/>
              <a:t>Myself</a:t>
            </a:r>
            <a:endParaRPr lang="cs-CZ" sz="2400" dirty="0" smtClean="0"/>
          </a:p>
          <a:p>
            <a:pPr>
              <a:defRPr/>
            </a:pPr>
            <a:r>
              <a:rPr lang="cs-CZ" sz="2400" dirty="0" smtClean="0"/>
              <a:t>Myslivci</a:t>
            </a:r>
          </a:p>
          <a:p>
            <a:pPr>
              <a:defRPr/>
            </a:pPr>
            <a:r>
              <a:rPr lang="cs-CZ" sz="2400" dirty="0" smtClean="0"/>
              <a:t>Námořník</a:t>
            </a:r>
          </a:p>
          <a:p>
            <a:pPr>
              <a:defRPr/>
            </a:pPr>
            <a:r>
              <a:rPr lang="cs-CZ" sz="2400" dirty="0" smtClean="0"/>
              <a:t>Před spaním toaleta</a:t>
            </a:r>
            <a:endParaRPr lang="cs-CZ" sz="2400" dirty="0"/>
          </a:p>
        </p:txBody>
      </p:sp>
    </p:spTree>
    <p:extLst>
      <p:ext uri="{BB962C8B-B14F-4D97-AF65-F5344CB8AC3E}">
        <p14:creationId xmlns:p14="http://schemas.microsoft.com/office/powerpoint/2010/main" val="372143723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algn="l"/>
            <a:r>
              <a:rPr lang="cs-CZ" smtClean="0"/>
              <a:t>Koupel nohou</a:t>
            </a:r>
          </a:p>
        </p:txBody>
      </p:sp>
      <p:grpSp>
        <p:nvGrpSpPr>
          <p:cNvPr id="3" name="Group 2"/>
          <p:cNvGrpSpPr>
            <a:grpSpLocks/>
          </p:cNvGrpSpPr>
          <p:nvPr/>
        </p:nvGrpSpPr>
        <p:grpSpPr bwMode="auto">
          <a:xfrm>
            <a:off x="4351338" y="304800"/>
            <a:ext cx="4335462" cy="6276954"/>
            <a:chOff x="4351427" y="304800"/>
            <a:chExt cx="4335373" cy="6276601"/>
          </a:xfrm>
        </p:grpSpPr>
        <p:pic>
          <p:nvPicPr>
            <p:cNvPr id="33796" name="Picture 2"/>
            <p:cNvPicPr>
              <a:picLocks noChangeAspect="1"/>
            </p:cNvPicPr>
            <p:nvPr/>
          </p:nvPicPr>
          <p:blipFill>
            <a:blip r:embed="rId2"/>
            <a:srcRect/>
            <a:stretch>
              <a:fillRect/>
            </a:stretch>
          </p:blipFill>
          <p:spPr bwMode="auto">
            <a:xfrm>
              <a:off x="4864178" y="304800"/>
              <a:ext cx="3822622" cy="624804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7" name="TextBox 1"/>
            <p:cNvSpPr txBox="1">
              <a:spLocks noChangeArrowheads="1"/>
            </p:cNvSpPr>
            <p:nvPr/>
          </p:nvSpPr>
          <p:spPr bwMode="auto">
            <a:xfrm>
              <a:off x="4351427" y="6212090"/>
              <a:ext cx="441137" cy="369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17</a:t>
              </a:r>
              <a:endParaRPr lang="cs-CZ" dirty="0"/>
            </a:p>
          </p:txBody>
        </p:sp>
      </p:grpSp>
    </p:spTree>
    <p:extLst>
      <p:ext uri="{BB962C8B-B14F-4D97-AF65-F5344CB8AC3E}">
        <p14:creationId xmlns:p14="http://schemas.microsoft.com/office/powerpoint/2010/main" val="24698688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628650" y="150635"/>
            <a:ext cx="7886700" cy="1325563"/>
          </a:xfrm>
        </p:spPr>
        <p:txBody>
          <a:bodyPr/>
          <a:lstStyle/>
          <a:p>
            <a:r>
              <a:rPr lang="cs-CZ" dirty="0" smtClean="0"/>
              <a:t>Chlapec se svítilnou, </a:t>
            </a:r>
            <a:r>
              <a:rPr lang="cs-CZ" b="0" dirty="0" smtClean="0">
                <a:solidFill>
                  <a:schemeClr val="tx1"/>
                </a:solidFill>
              </a:rPr>
              <a:t>1916</a:t>
            </a:r>
            <a:r>
              <a:rPr lang="cs-CZ" dirty="0" smtClean="0"/>
              <a:t> </a:t>
            </a:r>
          </a:p>
        </p:txBody>
      </p:sp>
      <p:grpSp>
        <p:nvGrpSpPr>
          <p:cNvPr id="3" name="Group 2"/>
          <p:cNvGrpSpPr>
            <a:grpSpLocks/>
          </p:cNvGrpSpPr>
          <p:nvPr/>
        </p:nvGrpSpPr>
        <p:grpSpPr bwMode="auto">
          <a:xfrm>
            <a:off x="2998788" y="1295400"/>
            <a:ext cx="3146425" cy="5380038"/>
            <a:chOff x="3200400" y="1477963"/>
            <a:chExt cx="3146425" cy="5380037"/>
          </a:xfrm>
        </p:grpSpPr>
        <p:pic>
          <p:nvPicPr>
            <p:cNvPr id="34820" name="Picture 2" descr="http://www.moravska-galerie.cz/media/621522/josef-capek-chlapec-se-svitilnou-1916-1917-olej-platno-535-x-34-cm-soukroma-sbirka-foto-moravska-galerie-v-brn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0400" y="1477963"/>
              <a:ext cx="3146425" cy="538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1" name="TextBox 1"/>
            <p:cNvSpPr txBox="1">
              <a:spLocks noChangeArrowheads="1"/>
            </p:cNvSpPr>
            <p:nvPr/>
          </p:nvSpPr>
          <p:spPr bwMode="auto">
            <a:xfrm>
              <a:off x="5715000" y="6400800"/>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solidFill>
                    <a:schemeClr val="bg1"/>
                  </a:solidFill>
                </a:rPr>
                <a:t>18</a:t>
              </a:r>
              <a:endParaRPr lang="cs-CZ" dirty="0">
                <a:solidFill>
                  <a:schemeClr val="bg1"/>
                </a:solidFill>
              </a:endParaRPr>
            </a:p>
          </p:txBody>
        </p:sp>
      </p:grpSp>
    </p:spTree>
    <p:extLst>
      <p:ext uri="{BB962C8B-B14F-4D97-AF65-F5344CB8AC3E}">
        <p14:creationId xmlns:p14="http://schemas.microsoft.com/office/powerpoint/2010/main" val="14651512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Nadpis 1"/>
          <p:cNvSpPr>
            <a:spLocks noGrp="1"/>
          </p:cNvSpPr>
          <p:nvPr>
            <p:ph type="title"/>
          </p:nvPr>
        </p:nvSpPr>
        <p:spPr/>
        <p:txBody>
          <a:bodyPr/>
          <a:lstStyle/>
          <a:p>
            <a:r>
              <a:rPr lang="cs-CZ" smtClean="0">
                <a:solidFill>
                  <a:srgbClr val="C00000"/>
                </a:solidFill>
              </a:rPr>
              <a:t>Václav Špála</a:t>
            </a:r>
            <a:br>
              <a:rPr lang="cs-CZ" smtClean="0">
                <a:solidFill>
                  <a:srgbClr val="C00000"/>
                </a:solidFill>
              </a:rPr>
            </a:br>
            <a:r>
              <a:rPr lang="cs-CZ" sz="3200" b="0" smtClean="0">
                <a:solidFill>
                  <a:schemeClr val="tx1"/>
                </a:solidFill>
              </a:rPr>
              <a:t>(1885 - 1946)</a:t>
            </a:r>
          </a:p>
        </p:txBody>
      </p:sp>
      <p:sp>
        <p:nvSpPr>
          <p:cNvPr id="40963" name="Content Placeholder 1"/>
          <p:cNvSpPr>
            <a:spLocks noGrp="1"/>
          </p:cNvSpPr>
          <p:nvPr>
            <p:ph idx="1"/>
          </p:nvPr>
        </p:nvSpPr>
        <p:spPr>
          <a:xfrm>
            <a:off x="149578" y="1819805"/>
            <a:ext cx="5435600" cy="5427662"/>
          </a:xfrm>
        </p:spPr>
        <p:txBody>
          <a:bodyPr/>
          <a:lstStyle/>
          <a:p>
            <a:r>
              <a:rPr lang="pt-BR" sz="2800" dirty="0" smtClean="0"/>
              <a:t>český malíř, grafik a ilustrátor</a:t>
            </a:r>
            <a:endParaRPr lang="cs-CZ" sz="2800" dirty="0" smtClean="0"/>
          </a:p>
          <a:p>
            <a:r>
              <a:rPr lang="cs-CZ" sz="2800" dirty="0" smtClean="0"/>
              <a:t>používal typickou kombinaci dvou barev:</a:t>
            </a:r>
          </a:p>
          <a:p>
            <a:pPr lvl="1">
              <a:buFont typeface="Calibri" panose="020F0502020204030204" pitchFamily="34" charset="0"/>
              <a:buChar char="‒"/>
            </a:pPr>
            <a:r>
              <a:rPr lang="cs-CZ" sz="2400" dirty="0" smtClean="0"/>
              <a:t>navzájem se vyvažující teplé červené a studené modré</a:t>
            </a:r>
          </a:p>
          <a:p>
            <a:r>
              <a:rPr lang="cs-CZ" sz="2800" dirty="0" smtClean="0"/>
              <a:t>po roce 1923 - nové téma </a:t>
            </a:r>
          </a:p>
          <a:p>
            <a:pPr lvl="1">
              <a:buFont typeface="Calibri" panose="020F0502020204030204" pitchFamily="34" charset="0"/>
              <a:buChar char="‒"/>
            </a:pPr>
            <a:r>
              <a:rPr lang="cs-CZ" sz="2400" dirty="0" smtClean="0"/>
              <a:t>krajiny → zelené období (až do roku 1926)</a:t>
            </a:r>
          </a:p>
          <a:p>
            <a:pPr lvl="1">
              <a:buFont typeface="Calibri" panose="020F0502020204030204" pitchFamily="34" charset="0"/>
              <a:buChar char="‒"/>
            </a:pPr>
            <a:r>
              <a:rPr lang="cs-CZ" sz="2400" dirty="0" smtClean="0"/>
              <a:t>později modré období - používal v mnoha odstínech jedinou barvu</a:t>
            </a:r>
          </a:p>
        </p:txBody>
      </p:sp>
      <p:grpSp>
        <p:nvGrpSpPr>
          <p:cNvPr id="2" name="Group 1"/>
          <p:cNvGrpSpPr>
            <a:grpSpLocks/>
          </p:cNvGrpSpPr>
          <p:nvPr/>
        </p:nvGrpSpPr>
        <p:grpSpPr bwMode="auto">
          <a:xfrm>
            <a:off x="4565650" y="1582738"/>
            <a:ext cx="4572000" cy="4670425"/>
            <a:chOff x="4555067" y="1676399"/>
            <a:chExt cx="4572000" cy="4671217"/>
          </a:xfrm>
        </p:grpSpPr>
        <p:pic>
          <p:nvPicPr>
            <p:cNvPr id="40965" name="Picture 5" descr="Soubor:Vaclav Spala 192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06750" y="1676399"/>
              <a:ext cx="2980050" cy="422751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35846" name="Rectangle 3"/>
            <p:cNvSpPr>
              <a:spLocks noChangeArrowheads="1"/>
            </p:cNvSpPr>
            <p:nvPr/>
          </p:nvSpPr>
          <p:spPr bwMode="auto">
            <a:xfrm>
              <a:off x="4555067" y="5977729"/>
              <a:ext cx="45720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19</a:t>
              </a:r>
              <a:r>
                <a:rPr lang="cs-CZ" dirty="0"/>
                <a:t>. V</a:t>
              </a:r>
              <a:r>
                <a:rPr lang="pt-BR" dirty="0"/>
                <a:t>áclav Špála s dcerou Evou, asi 1928</a:t>
              </a:r>
              <a:endParaRPr lang="cs-CZ" dirty="0"/>
            </a:p>
          </p:txBody>
        </p:sp>
      </p:grpSp>
    </p:spTree>
    <p:extLst>
      <p:ext uri="{BB962C8B-B14F-4D97-AF65-F5344CB8AC3E}">
        <p14:creationId xmlns:p14="http://schemas.microsoft.com/office/powerpoint/2010/main" val="41389989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nodeType="afterGroup">
                            <p:stCondLst>
                              <p:cond delay="500"/>
                            </p:stCondLst>
                            <p:childTnLst>
                              <p:par>
                                <p:cTn id="9" presetID="22" presetClass="entr" presetSubtype="4" fill="hold" grpId="0" nodeType="afterEffect">
                                  <p:stCondLst>
                                    <p:cond delay="750"/>
                                  </p:stCondLst>
                                  <p:childTnLst>
                                    <p:set>
                                      <p:cBhvr>
                                        <p:cTn id="10" dur="1" fill="hold">
                                          <p:stCondLst>
                                            <p:cond delay="0"/>
                                          </p:stCondLst>
                                        </p:cTn>
                                        <p:tgtEl>
                                          <p:spTgt spid="40963">
                                            <p:txEl>
                                              <p:pRg st="0" end="0"/>
                                            </p:txEl>
                                          </p:spTgt>
                                        </p:tgtEl>
                                        <p:attrNameLst>
                                          <p:attrName>style.visibility</p:attrName>
                                        </p:attrNameLst>
                                      </p:cBhvr>
                                      <p:to>
                                        <p:strVal val="visible"/>
                                      </p:to>
                                    </p:set>
                                    <p:animEffect transition="in" filter="wipe(down)">
                                      <p:cBhvr>
                                        <p:cTn id="11" dur="500"/>
                                        <p:tgtEl>
                                          <p:spTgt spid="40963">
                                            <p:txEl>
                                              <p:pRg st="0" end="0"/>
                                            </p:txEl>
                                          </p:spTgt>
                                        </p:tgtEl>
                                      </p:cBhvr>
                                    </p:animEffect>
                                  </p:childTnLst>
                                </p:cTn>
                              </p:par>
                            </p:childTnLst>
                          </p:cTn>
                        </p:par>
                        <p:par>
                          <p:cTn id="12" fill="hold" nodeType="afterGroup">
                            <p:stCondLst>
                              <p:cond delay="1750"/>
                            </p:stCondLst>
                            <p:childTnLst>
                              <p:par>
                                <p:cTn id="13" presetID="22" presetClass="entr" presetSubtype="4" fill="hold" grpId="0" nodeType="afterEffect">
                                  <p:stCondLst>
                                    <p:cond delay="750"/>
                                  </p:stCondLst>
                                  <p:childTnLst>
                                    <p:set>
                                      <p:cBhvr>
                                        <p:cTn id="14" dur="1" fill="hold">
                                          <p:stCondLst>
                                            <p:cond delay="0"/>
                                          </p:stCondLst>
                                        </p:cTn>
                                        <p:tgtEl>
                                          <p:spTgt spid="40963">
                                            <p:txEl>
                                              <p:pRg st="1" end="1"/>
                                            </p:txEl>
                                          </p:spTgt>
                                        </p:tgtEl>
                                        <p:attrNameLst>
                                          <p:attrName>style.visibility</p:attrName>
                                        </p:attrNameLst>
                                      </p:cBhvr>
                                      <p:to>
                                        <p:strVal val="visible"/>
                                      </p:to>
                                    </p:set>
                                    <p:animEffect transition="in" filter="wipe(down)">
                                      <p:cBhvr>
                                        <p:cTn id="15" dur="500"/>
                                        <p:tgtEl>
                                          <p:spTgt spid="40963">
                                            <p:txEl>
                                              <p:pRg st="1" end="1"/>
                                            </p:txEl>
                                          </p:spTgt>
                                        </p:tgtEl>
                                      </p:cBhvr>
                                    </p:animEffect>
                                  </p:childTnLst>
                                </p:cTn>
                              </p:par>
                              <p:par>
                                <p:cTn id="16" presetID="22" presetClass="entr" presetSubtype="4" fill="hold" grpId="0" nodeType="withEffect">
                                  <p:stCondLst>
                                    <p:cond delay="750"/>
                                  </p:stCondLst>
                                  <p:childTnLst>
                                    <p:set>
                                      <p:cBhvr>
                                        <p:cTn id="17" dur="1" fill="hold">
                                          <p:stCondLst>
                                            <p:cond delay="0"/>
                                          </p:stCondLst>
                                        </p:cTn>
                                        <p:tgtEl>
                                          <p:spTgt spid="40963">
                                            <p:txEl>
                                              <p:pRg st="2" end="2"/>
                                            </p:txEl>
                                          </p:spTgt>
                                        </p:tgtEl>
                                        <p:attrNameLst>
                                          <p:attrName>style.visibility</p:attrName>
                                        </p:attrNameLst>
                                      </p:cBhvr>
                                      <p:to>
                                        <p:strVal val="visible"/>
                                      </p:to>
                                    </p:set>
                                    <p:animEffect transition="in" filter="wipe(down)">
                                      <p:cBhvr>
                                        <p:cTn id="18" dur="500"/>
                                        <p:tgtEl>
                                          <p:spTgt spid="40963">
                                            <p:txEl>
                                              <p:pRg st="2" end="2"/>
                                            </p:txEl>
                                          </p:spTgt>
                                        </p:tgtEl>
                                      </p:cBhvr>
                                    </p:animEffect>
                                  </p:childTnLst>
                                </p:cTn>
                              </p:par>
                            </p:childTnLst>
                          </p:cTn>
                        </p:par>
                        <p:par>
                          <p:cTn id="19" fill="hold" nodeType="afterGroup">
                            <p:stCondLst>
                              <p:cond delay="3000"/>
                            </p:stCondLst>
                            <p:childTnLst>
                              <p:par>
                                <p:cTn id="20" presetID="22" presetClass="entr" presetSubtype="4" fill="hold" grpId="0" nodeType="afterEffect">
                                  <p:stCondLst>
                                    <p:cond delay="500"/>
                                  </p:stCondLst>
                                  <p:childTnLst>
                                    <p:set>
                                      <p:cBhvr>
                                        <p:cTn id="21" dur="1" fill="hold">
                                          <p:stCondLst>
                                            <p:cond delay="0"/>
                                          </p:stCondLst>
                                        </p:cTn>
                                        <p:tgtEl>
                                          <p:spTgt spid="40963">
                                            <p:txEl>
                                              <p:pRg st="3" end="3"/>
                                            </p:txEl>
                                          </p:spTgt>
                                        </p:tgtEl>
                                        <p:attrNameLst>
                                          <p:attrName>style.visibility</p:attrName>
                                        </p:attrNameLst>
                                      </p:cBhvr>
                                      <p:to>
                                        <p:strVal val="visible"/>
                                      </p:to>
                                    </p:set>
                                    <p:animEffect transition="in" filter="wipe(down)">
                                      <p:cBhvr>
                                        <p:cTn id="22" dur="550"/>
                                        <p:tgtEl>
                                          <p:spTgt spid="40963">
                                            <p:txEl>
                                              <p:pRg st="3" end="3"/>
                                            </p:txEl>
                                          </p:spTgt>
                                        </p:tgtEl>
                                      </p:cBhvr>
                                    </p:animEffect>
                                  </p:childTnLst>
                                </p:cTn>
                              </p:par>
                            </p:childTnLst>
                          </p:cTn>
                        </p:par>
                        <p:par>
                          <p:cTn id="23" fill="hold">
                            <p:stCondLst>
                              <p:cond delay="4050"/>
                            </p:stCondLst>
                            <p:childTnLst>
                              <p:par>
                                <p:cTn id="24" presetID="22" presetClass="entr" presetSubtype="4" fill="hold" grpId="0" nodeType="afterEffect">
                                  <p:stCondLst>
                                    <p:cond delay="500"/>
                                  </p:stCondLst>
                                  <p:childTnLst>
                                    <p:set>
                                      <p:cBhvr>
                                        <p:cTn id="25" dur="1" fill="hold">
                                          <p:stCondLst>
                                            <p:cond delay="0"/>
                                          </p:stCondLst>
                                        </p:cTn>
                                        <p:tgtEl>
                                          <p:spTgt spid="40963">
                                            <p:txEl>
                                              <p:pRg st="4" end="4"/>
                                            </p:txEl>
                                          </p:spTgt>
                                        </p:tgtEl>
                                        <p:attrNameLst>
                                          <p:attrName>style.visibility</p:attrName>
                                        </p:attrNameLst>
                                      </p:cBhvr>
                                      <p:to>
                                        <p:strVal val="visible"/>
                                      </p:to>
                                    </p:set>
                                    <p:animEffect transition="in" filter="wipe(down)">
                                      <p:cBhvr>
                                        <p:cTn id="26" dur="500"/>
                                        <p:tgtEl>
                                          <p:spTgt spid="40963">
                                            <p:txEl>
                                              <p:pRg st="4" end="4"/>
                                            </p:txEl>
                                          </p:spTgt>
                                        </p:tgtEl>
                                      </p:cBhvr>
                                    </p:animEffect>
                                  </p:childTnLst>
                                </p:cTn>
                              </p:par>
                            </p:childTnLst>
                          </p:cTn>
                        </p:par>
                        <p:par>
                          <p:cTn id="27" fill="hold">
                            <p:stCondLst>
                              <p:cond delay="5050"/>
                            </p:stCondLst>
                            <p:childTnLst>
                              <p:par>
                                <p:cTn id="28" presetID="22" presetClass="entr" presetSubtype="4" fill="hold" grpId="0" nodeType="afterEffect">
                                  <p:stCondLst>
                                    <p:cond delay="500"/>
                                  </p:stCondLst>
                                  <p:childTnLst>
                                    <p:set>
                                      <p:cBhvr>
                                        <p:cTn id="29" dur="1" fill="hold">
                                          <p:stCondLst>
                                            <p:cond delay="0"/>
                                          </p:stCondLst>
                                        </p:cTn>
                                        <p:tgtEl>
                                          <p:spTgt spid="40963">
                                            <p:txEl>
                                              <p:pRg st="5" end="5"/>
                                            </p:txEl>
                                          </p:spTgt>
                                        </p:tgtEl>
                                        <p:attrNameLst>
                                          <p:attrName>style.visibility</p:attrName>
                                        </p:attrNameLst>
                                      </p:cBhvr>
                                      <p:to>
                                        <p:strVal val="visible"/>
                                      </p:to>
                                    </p:set>
                                    <p:animEffect transition="in" filter="wipe(down)">
                                      <p:cBhvr>
                                        <p:cTn id="30" dur="500"/>
                                        <p:tgtEl>
                                          <p:spTgt spid="4096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uiExpand="1"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617362" y="263526"/>
            <a:ext cx="7886700" cy="1325563"/>
          </a:xfrm>
        </p:spPr>
        <p:txBody>
          <a:bodyPr/>
          <a:lstStyle/>
          <a:p>
            <a:r>
              <a:rPr lang="cs-CZ" dirty="0" smtClean="0"/>
              <a:t>Duha – Dvě ženy, </a:t>
            </a:r>
            <a:r>
              <a:rPr lang="cs-CZ" b="0" dirty="0" smtClean="0">
                <a:solidFill>
                  <a:schemeClr val="tx1"/>
                </a:solidFill>
              </a:rPr>
              <a:t>1912-13</a:t>
            </a:r>
          </a:p>
        </p:txBody>
      </p:sp>
      <p:grpSp>
        <p:nvGrpSpPr>
          <p:cNvPr id="3" name="Group 2"/>
          <p:cNvGrpSpPr>
            <a:grpSpLocks/>
          </p:cNvGrpSpPr>
          <p:nvPr/>
        </p:nvGrpSpPr>
        <p:grpSpPr bwMode="auto">
          <a:xfrm>
            <a:off x="3048000" y="1423988"/>
            <a:ext cx="3429000" cy="5362020"/>
            <a:chOff x="3048000" y="1423988"/>
            <a:chExt cx="3429000" cy="5362020"/>
          </a:xfrm>
        </p:grpSpPr>
        <p:pic>
          <p:nvPicPr>
            <p:cNvPr id="41987" name="Picture 2" descr="Duha – Dvě ženy Václava Špály"/>
            <p:cNvPicPr>
              <a:picLocks noChangeAspect="1" noChangeArrowheads="1"/>
            </p:cNvPicPr>
            <p:nvPr/>
          </p:nvPicPr>
          <p:blipFill>
            <a:blip r:embed="rId2"/>
            <a:srcRect/>
            <a:stretch>
              <a:fillRect/>
            </a:stretch>
          </p:blipFill>
          <p:spPr bwMode="auto">
            <a:xfrm>
              <a:off x="3048000" y="1423988"/>
              <a:ext cx="3352800" cy="50292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9" name="TextBox 1"/>
            <p:cNvSpPr txBox="1">
              <a:spLocks noChangeArrowheads="1"/>
            </p:cNvSpPr>
            <p:nvPr/>
          </p:nvSpPr>
          <p:spPr bwMode="auto">
            <a:xfrm>
              <a:off x="6035854" y="6416676"/>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20</a:t>
              </a:r>
              <a:endParaRPr lang="cs-CZ" dirty="0"/>
            </a:p>
          </p:txBody>
        </p:sp>
      </p:grpSp>
    </p:spTree>
    <p:extLst>
      <p:ext uri="{BB962C8B-B14F-4D97-AF65-F5344CB8AC3E}">
        <p14:creationId xmlns:p14="http://schemas.microsoft.com/office/powerpoint/2010/main" val="31914905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590550" y="105481"/>
            <a:ext cx="7886700" cy="1325563"/>
          </a:xfrm>
        </p:spPr>
        <p:txBody>
          <a:bodyPr/>
          <a:lstStyle/>
          <a:p>
            <a:r>
              <a:rPr lang="cs-CZ" dirty="0" smtClean="0"/>
              <a:t>Husopaska</a:t>
            </a:r>
          </a:p>
        </p:txBody>
      </p:sp>
      <p:grpSp>
        <p:nvGrpSpPr>
          <p:cNvPr id="3" name="Group 2"/>
          <p:cNvGrpSpPr>
            <a:grpSpLocks/>
          </p:cNvGrpSpPr>
          <p:nvPr/>
        </p:nvGrpSpPr>
        <p:grpSpPr bwMode="auto">
          <a:xfrm>
            <a:off x="1143000" y="1295400"/>
            <a:ext cx="6807200" cy="5549900"/>
            <a:chOff x="1181100" y="1417638"/>
            <a:chExt cx="6807200" cy="5549899"/>
          </a:xfrm>
        </p:grpSpPr>
        <p:pic>
          <p:nvPicPr>
            <p:cNvPr id="43011" name="Picture 2" descr="http://farm6.staticflickr.com/5298/5492576827_4b372e913f_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1100" y="1417638"/>
              <a:ext cx="6781800" cy="520858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37893" name="TextBox 1"/>
            <p:cNvSpPr txBox="1">
              <a:spLocks noChangeArrowheads="1"/>
            </p:cNvSpPr>
            <p:nvPr/>
          </p:nvSpPr>
          <p:spPr bwMode="auto">
            <a:xfrm>
              <a:off x="7547154" y="6598205"/>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21</a:t>
              </a:r>
              <a:endParaRPr lang="cs-CZ" dirty="0"/>
            </a:p>
          </p:txBody>
        </p:sp>
      </p:grpSp>
    </p:spTree>
    <p:extLst>
      <p:ext uri="{BB962C8B-B14F-4D97-AF65-F5344CB8AC3E}">
        <p14:creationId xmlns:p14="http://schemas.microsoft.com/office/powerpoint/2010/main" val="3995663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p:txBody>
          <a:bodyPr>
            <a:normAutofit/>
          </a:bodyPr>
          <a:lstStyle/>
          <a:p>
            <a:pPr>
              <a:defRPr/>
            </a:pPr>
            <a:r>
              <a:rPr lang="cs-CZ" sz="4900" dirty="0">
                <a:solidFill>
                  <a:srgbClr val="C00000"/>
                </a:solidFill>
              </a:rPr>
              <a:t>Otto Gutfreund</a:t>
            </a:r>
            <a:r>
              <a:rPr lang="cs-CZ" sz="5400" dirty="0">
                <a:solidFill>
                  <a:srgbClr val="FF0000"/>
                </a:solidFill>
              </a:rPr>
              <a:t/>
            </a:r>
            <a:br>
              <a:rPr lang="cs-CZ" sz="5400" dirty="0">
                <a:solidFill>
                  <a:srgbClr val="FF0000"/>
                </a:solidFill>
              </a:rPr>
            </a:br>
            <a:r>
              <a:rPr lang="cs-CZ" sz="3600" b="0" dirty="0">
                <a:solidFill>
                  <a:schemeClr val="tx1"/>
                </a:solidFill>
              </a:rPr>
              <a:t>(1889 – 1927)</a:t>
            </a:r>
          </a:p>
        </p:txBody>
      </p:sp>
      <p:sp>
        <p:nvSpPr>
          <p:cNvPr id="175110" name="Rectangle 6"/>
          <p:cNvSpPr>
            <a:spLocks noGrp="1" noChangeArrowheads="1"/>
          </p:cNvSpPr>
          <p:nvPr>
            <p:ph idx="1"/>
          </p:nvPr>
        </p:nvSpPr>
        <p:spPr>
          <a:xfrm>
            <a:off x="364066" y="1979261"/>
            <a:ext cx="4953000" cy="4449762"/>
          </a:xfrm>
        </p:spPr>
        <p:txBody>
          <a:bodyPr>
            <a:normAutofit lnSpcReduction="10000"/>
          </a:bodyPr>
          <a:lstStyle/>
          <a:p>
            <a:pPr>
              <a:defRPr/>
            </a:pPr>
            <a:r>
              <a:rPr lang="cs-CZ" sz="2400" dirty="0" smtClean="0"/>
              <a:t>přední kubistický sochař </a:t>
            </a:r>
          </a:p>
          <a:p>
            <a:pPr>
              <a:defRPr/>
            </a:pPr>
            <a:r>
              <a:rPr lang="cs-CZ" sz="2400" dirty="0" smtClean="0"/>
              <a:t>průkopník českého novodobého sochařství světového významu</a:t>
            </a:r>
          </a:p>
          <a:p>
            <a:pPr>
              <a:defRPr/>
            </a:pPr>
            <a:r>
              <a:rPr lang="cs-CZ" sz="2400" dirty="0" smtClean="0"/>
              <a:t>studoval v Paříži </a:t>
            </a:r>
          </a:p>
          <a:p>
            <a:pPr lvl="1">
              <a:defRPr/>
            </a:pPr>
            <a:r>
              <a:rPr lang="cs-CZ" dirty="0" smtClean="0"/>
              <a:t>jeho učitelem byl slavný sochař Antoine </a:t>
            </a:r>
            <a:r>
              <a:rPr lang="cs-CZ" dirty="0" err="1" smtClean="0"/>
              <a:t>Bourdelle</a:t>
            </a:r>
            <a:endParaRPr lang="cs-CZ" dirty="0" smtClean="0"/>
          </a:p>
          <a:p>
            <a:pPr lvl="1">
              <a:defRPr/>
            </a:pPr>
            <a:r>
              <a:rPr lang="cs-CZ" dirty="0" smtClean="0"/>
              <a:t>seznámil se s Rodinem</a:t>
            </a:r>
          </a:p>
          <a:p>
            <a:pPr lvl="1">
              <a:defRPr/>
            </a:pPr>
            <a:r>
              <a:rPr lang="pt-BR" dirty="0" smtClean="0"/>
              <a:t>1910</a:t>
            </a:r>
            <a:r>
              <a:rPr lang="cs-CZ" dirty="0" smtClean="0"/>
              <a:t> - c</a:t>
            </a:r>
            <a:r>
              <a:rPr lang="pt-BR" dirty="0" smtClean="0"/>
              <a:t>estoval do Anglie, Belgie, Nizozemska a vrátil se do Prah</a:t>
            </a:r>
            <a:r>
              <a:rPr lang="cs-CZ" dirty="0" smtClean="0"/>
              <a:t>y</a:t>
            </a:r>
          </a:p>
          <a:p>
            <a:pPr lvl="1">
              <a:defRPr/>
            </a:pPr>
            <a:r>
              <a:rPr lang="cs-CZ" dirty="0" smtClean="0"/>
              <a:t>stal se členem Skupiny výtvarných umělců</a:t>
            </a:r>
          </a:p>
          <a:p>
            <a:pPr marL="0" indent="0">
              <a:buFont typeface="Wingdings" panose="05000000000000000000" pitchFamily="2" charset="2"/>
              <a:buNone/>
              <a:defRPr/>
            </a:pPr>
            <a:endParaRPr lang="cs-CZ" dirty="0" smtClean="0"/>
          </a:p>
        </p:txBody>
      </p:sp>
      <p:grpSp>
        <p:nvGrpSpPr>
          <p:cNvPr id="4" name="Group 3"/>
          <p:cNvGrpSpPr>
            <a:grpSpLocks/>
          </p:cNvGrpSpPr>
          <p:nvPr/>
        </p:nvGrpSpPr>
        <p:grpSpPr bwMode="auto">
          <a:xfrm>
            <a:off x="5230813" y="1798638"/>
            <a:ext cx="3532187" cy="4362450"/>
            <a:chOff x="5410200" y="1582738"/>
            <a:chExt cx="3531736" cy="4361894"/>
          </a:xfrm>
        </p:grpSpPr>
        <p:pic>
          <p:nvPicPr>
            <p:cNvPr id="45062" name="Picture 12" descr="Soubor:Otto Gutfreud legionnair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2325" y="1582738"/>
              <a:ext cx="2784475" cy="38100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38918" name="Rectangle 3"/>
            <p:cNvSpPr>
              <a:spLocks noChangeArrowheads="1"/>
            </p:cNvSpPr>
            <p:nvPr/>
          </p:nvSpPr>
          <p:spPr bwMode="auto">
            <a:xfrm>
              <a:off x="5410200" y="5575300"/>
              <a:ext cx="353173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a:t> </a:t>
              </a:r>
              <a:r>
                <a:rPr lang="cs-CZ" dirty="0" smtClean="0"/>
                <a:t>22</a:t>
              </a:r>
              <a:r>
                <a:rPr lang="cs-CZ" dirty="0"/>
                <a:t>. Otto Gutfreund jako legionář</a:t>
              </a:r>
            </a:p>
          </p:txBody>
        </p:sp>
      </p:grpSp>
    </p:spTree>
    <p:extLst>
      <p:ext uri="{BB962C8B-B14F-4D97-AF65-F5344CB8AC3E}">
        <p14:creationId xmlns:p14="http://schemas.microsoft.com/office/powerpoint/2010/main" val="151194998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par>
                          <p:cTn id="8" fill="hold" nodeType="afterGroup">
                            <p:stCondLst>
                              <p:cond delay="500"/>
                            </p:stCondLst>
                            <p:childTnLst>
                              <p:par>
                                <p:cTn id="9" presetID="22" presetClass="entr" presetSubtype="4" fill="hold" grpId="0" nodeType="afterEffect">
                                  <p:stCondLst>
                                    <p:cond delay="500"/>
                                  </p:stCondLst>
                                  <p:childTnLst>
                                    <p:set>
                                      <p:cBhvr>
                                        <p:cTn id="10" dur="1" fill="hold">
                                          <p:stCondLst>
                                            <p:cond delay="0"/>
                                          </p:stCondLst>
                                        </p:cTn>
                                        <p:tgtEl>
                                          <p:spTgt spid="175110">
                                            <p:txEl>
                                              <p:pRg st="0" end="0"/>
                                            </p:txEl>
                                          </p:spTgt>
                                        </p:tgtEl>
                                        <p:attrNameLst>
                                          <p:attrName>style.visibility</p:attrName>
                                        </p:attrNameLst>
                                      </p:cBhvr>
                                      <p:to>
                                        <p:strVal val="visible"/>
                                      </p:to>
                                    </p:set>
                                    <p:animEffect transition="in" filter="wipe(down)">
                                      <p:cBhvr>
                                        <p:cTn id="11" dur="500"/>
                                        <p:tgtEl>
                                          <p:spTgt spid="175110">
                                            <p:txEl>
                                              <p:pRg st="0" end="0"/>
                                            </p:txEl>
                                          </p:spTgt>
                                        </p:tgtEl>
                                      </p:cBhvr>
                                    </p:animEffect>
                                  </p:childTnLst>
                                </p:cTn>
                              </p:par>
                            </p:childTnLst>
                          </p:cTn>
                        </p:par>
                        <p:par>
                          <p:cTn id="12" fill="hold" nodeType="afterGroup">
                            <p:stCondLst>
                              <p:cond delay="1500"/>
                            </p:stCondLst>
                            <p:childTnLst>
                              <p:par>
                                <p:cTn id="13" presetID="22" presetClass="entr" presetSubtype="4" fill="hold" grpId="0" nodeType="afterEffect">
                                  <p:stCondLst>
                                    <p:cond delay="500"/>
                                  </p:stCondLst>
                                  <p:childTnLst>
                                    <p:set>
                                      <p:cBhvr>
                                        <p:cTn id="14" dur="1" fill="hold">
                                          <p:stCondLst>
                                            <p:cond delay="0"/>
                                          </p:stCondLst>
                                        </p:cTn>
                                        <p:tgtEl>
                                          <p:spTgt spid="175110">
                                            <p:txEl>
                                              <p:pRg st="1" end="1"/>
                                            </p:txEl>
                                          </p:spTgt>
                                        </p:tgtEl>
                                        <p:attrNameLst>
                                          <p:attrName>style.visibility</p:attrName>
                                        </p:attrNameLst>
                                      </p:cBhvr>
                                      <p:to>
                                        <p:strVal val="visible"/>
                                      </p:to>
                                    </p:set>
                                    <p:animEffect transition="in" filter="wipe(down)">
                                      <p:cBhvr>
                                        <p:cTn id="15" dur="500"/>
                                        <p:tgtEl>
                                          <p:spTgt spid="175110">
                                            <p:txEl>
                                              <p:pRg st="1" end="1"/>
                                            </p:txEl>
                                          </p:spTgt>
                                        </p:tgtEl>
                                      </p:cBhvr>
                                    </p:animEffect>
                                  </p:childTnLst>
                                </p:cTn>
                              </p:par>
                            </p:childTnLst>
                          </p:cTn>
                        </p:par>
                        <p:par>
                          <p:cTn id="16" fill="hold" nodeType="afterGroup">
                            <p:stCondLst>
                              <p:cond delay="2500"/>
                            </p:stCondLst>
                            <p:childTnLst>
                              <p:par>
                                <p:cTn id="17" presetID="22" presetClass="entr" presetSubtype="4" fill="hold" grpId="0" nodeType="afterEffect">
                                  <p:stCondLst>
                                    <p:cond delay="500"/>
                                  </p:stCondLst>
                                  <p:childTnLst>
                                    <p:set>
                                      <p:cBhvr>
                                        <p:cTn id="18" dur="1" fill="hold">
                                          <p:stCondLst>
                                            <p:cond delay="0"/>
                                          </p:stCondLst>
                                        </p:cTn>
                                        <p:tgtEl>
                                          <p:spTgt spid="175110">
                                            <p:txEl>
                                              <p:pRg st="2" end="2"/>
                                            </p:txEl>
                                          </p:spTgt>
                                        </p:tgtEl>
                                        <p:attrNameLst>
                                          <p:attrName>style.visibility</p:attrName>
                                        </p:attrNameLst>
                                      </p:cBhvr>
                                      <p:to>
                                        <p:strVal val="visible"/>
                                      </p:to>
                                    </p:set>
                                    <p:animEffect transition="in" filter="wipe(down)">
                                      <p:cBhvr>
                                        <p:cTn id="19" dur="500"/>
                                        <p:tgtEl>
                                          <p:spTgt spid="175110">
                                            <p:txEl>
                                              <p:pRg st="2" end="2"/>
                                            </p:txEl>
                                          </p:spTgt>
                                        </p:tgtEl>
                                      </p:cBhvr>
                                    </p:animEffect>
                                  </p:childTnLst>
                                </p:cTn>
                              </p:par>
                            </p:childTnLst>
                          </p:cTn>
                        </p:par>
                        <p:par>
                          <p:cTn id="20" fill="hold" nodeType="afterGroup">
                            <p:stCondLst>
                              <p:cond delay="3500"/>
                            </p:stCondLst>
                            <p:childTnLst>
                              <p:par>
                                <p:cTn id="21" presetID="22" presetClass="entr" presetSubtype="4" fill="hold" grpId="0" nodeType="afterEffect">
                                  <p:stCondLst>
                                    <p:cond delay="500"/>
                                  </p:stCondLst>
                                  <p:childTnLst>
                                    <p:set>
                                      <p:cBhvr>
                                        <p:cTn id="22" dur="1" fill="hold">
                                          <p:stCondLst>
                                            <p:cond delay="0"/>
                                          </p:stCondLst>
                                        </p:cTn>
                                        <p:tgtEl>
                                          <p:spTgt spid="175110">
                                            <p:txEl>
                                              <p:pRg st="3" end="3"/>
                                            </p:txEl>
                                          </p:spTgt>
                                        </p:tgtEl>
                                        <p:attrNameLst>
                                          <p:attrName>style.visibility</p:attrName>
                                        </p:attrNameLst>
                                      </p:cBhvr>
                                      <p:to>
                                        <p:strVal val="visible"/>
                                      </p:to>
                                    </p:set>
                                    <p:animEffect transition="in" filter="wipe(down)">
                                      <p:cBhvr>
                                        <p:cTn id="23" dur="500"/>
                                        <p:tgtEl>
                                          <p:spTgt spid="175110">
                                            <p:txEl>
                                              <p:pRg st="3" end="3"/>
                                            </p:txEl>
                                          </p:spTgt>
                                        </p:tgtEl>
                                      </p:cBhvr>
                                    </p:animEffect>
                                  </p:childTnLst>
                                </p:cTn>
                              </p:par>
                            </p:childTnLst>
                          </p:cTn>
                        </p:par>
                        <p:par>
                          <p:cTn id="24" fill="hold" nodeType="afterGroup">
                            <p:stCondLst>
                              <p:cond delay="4500"/>
                            </p:stCondLst>
                            <p:childTnLst>
                              <p:par>
                                <p:cTn id="25" presetID="22" presetClass="entr" presetSubtype="4" fill="hold" grpId="0" nodeType="afterEffect">
                                  <p:stCondLst>
                                    <p:cond delay="500"/>
                                  </p:stCondLst>
                                  <p:childTnLst>
                                    <p:set>
                                      <p:cBhvr>
                                        <p:cTn id="26" dur="1" fill="hold">
                                          <p:stCondLst>
                                            <p:cond delay="0"/>
                                          </p:stCondLst>
                                        </p:cTn>
                                        <p:tgtEl>
                                          <p:spTgt spid="175110">
                                            <p:txEl>
                                              <p:pRg st="4" end="4"/>
                                            </p:txEl>
                                          </p:spTgt>
                                        </p:tgtEl>
                                        <p:attrNameLst>
                                          <p:attrName>style.visibility</p:attrName>
                                        </p:attrNameLst>
                                      </p:cBhvr>
                                      <p:to>
                                        <p:strVal val="visible"/>
                                      </p:to>
                                    </p:set>
                                    <p:animEffect transition="in" filter="wipe(down)">
                                      <p:cBhvr>
                                        <p:cTn id="27" dur="500"/>
                                        <p:tgtEl>
                                          <p:spTgt spid="175110">
                                            <p:txEl>
                                              <p:pRg st="4" end="4"/>
                                            </p:txEl>
                                          </p:spTgt>
                                        </p:tgtEl>
                                      </p:cBhvr>
                                    </p:animEffect>
                                  </p:childTnLst>
                                </p:cTn>
                              </p:par>
                            </p:childTnLst>
                          </p:cTn>
                        </p:par>
                        <p:par>
                          <p:cTn id="28" fill="hold" nodeType="afterGroup">
                            <p:stCondLst>
                              <p:cond delay="5500"/>
                            </p:stCondLst>
                            <p:childTnLst>
                              <p:par>
                                <p:cTn id="29" presetID="22" presetClass="entr" presetSubtype="4" fill="hold" grpId="0" nodeType="afterEffect">
                                  <p:stCondLst>
                                    <p:cond delay="500"/>
                                  </p:stCondLst>
                                  <p:childTnLst>
                                    <p:set>
                                      <p:cBhvr>
                                        <p:cTn id="30" dur="1" fill="hold">
                                          <p:stCondLst>
                                            <p:cond delay="0"/>
                                          </p:stCondLst>
                                        </p:cTn>
                                        <p:tgtEl>
                                          <p:spTgt spid="175110">
                                            <p:txEl>
                                              <p:pRg st="5" end="5"/>
                                            </p:txEl>
                                          </p:spTgt>
                                        </p:tgtEl>
                                        <p:attrNameLst>
                                          <p:attrName>style.visibility</p:attrName>
                                        </p:attrNameLst>
                                      </p:cBhvr>
                                      <p:to>
                                        <p:strVal val="visible"/>
                                      </p:to>
                                    </p:set>
                                    <p:animEffect transition="in" filter="wipe(down)">
                                      <p:cBhvr>
                                        <p:cTn id="31" dur="500"/>
                                        <p:tgtEl>
                                          <p:spTgt spid="175110">
                                            <p:txEl>
                                              <p:pRg st="5" end="5"/>
                                            </p:txEl>
                                          </p:spTgt>
                                        </p:tgtEl>
                                      </p:cBhvr>
                                    </p:animEffect>
                                  </p:childTnLst>
                                </p:cTn>
                              </p:par>
                            </p:childTnLst>
                          </p:cTn>
                        </p:par>
                        <p:par>
                          <p:cTn id="32" fill="hold" nodeType="afterGroup">
                            <p:stCondLst>
                              <p:cond delay="6500"/>
                            </p:stCondLst>
                            <p:childTnLst>
                              <p:par>
                                <p:cTn id="33" presetID="22" presetClass="entr" presetSubtype="4" fill="hold" grpId="0" nodeType="afterEffect">
                                  <p:stCondLst>
                                    <p:cond delay="500"/>
                                  </p:stCondLst>
                                  <p:childTnLst>
                                    <p:set>
                                      <p:cBhvr>
                                        <p:cTn id="34" dur="1" fill="hold">
                                          <p:stCondLst>
                                            <p:cond delay="0"/>
                                          </p:stCondLst>
                                        </p:cTn>
                                        <p:tgtEl>
                                          <p:spTgt spid="175110">
                                            <p:txEl>
                                              <p:pRg st="6" end="6"/>
                                            </p:txEl>
                                          </p:spTgt>
                                        </p:tgtEl>
                                        <p:attrNameLst>
                                          <p:attrName>style.visibility</p:attrName>
                                        </p:attrNameLst>
                                      </p:cBhvr>
                                      <p:to>
                                        <p:strVal val="visible"/>
                                      </p:to>
                                    </p:set>
                                    <p:animEffect transition="in" filter="wipe(down)">
                                      <p:cBhvr>
                                        <p:cTn id="35" dur="500"/>
                                        <p:tgtEl>
                                          <p:spTgt spid="175110">
                                            <p:txEl>
                                              <p:pRg st="6" end="6"/>
                                            </p:txEl>
                                          </p:spTgt>
                                        </p:tgtEl>
                                      </p:cBhvr>
                                    </p:animEffect>
                                  </p:childTnLst>
                                </p:cTn>
                              </p:par>
                            </p:childTnLst>
                          </p:cTn>
                        </p:par>
                        <p:par>
                          <p:cTn id="36" fill="hold" nodeType="afterGroup">
                            <p:stCondLst>
                              <p:cond delay="7500"/>
                            </p:stCondLst>
                            <p:childTnLst>
                              <p:par>
                                <p:cTn id="37" presetID="22" presetClass="entr" presetSubtype="4" fill="hold" grpId="0" nodeType="afterEffect">
                                  <p:stCondLst>
                                    <p:cond delay="500"/>
                                  </p:stCondLst>
                                  <p:childTnLst>
                                    <p:set>
                                      <p:cBhvr>
                                        <p:cTn id="38" dur="1" fill="hold">
                                          <p:stCondLst>
                                            <p:cond delay="0"/>
                                          </p:stCondLst>
                                        </p:cTn>
                                        <p:tgtEl>
                                          <p:spTgt spid="175110">
                                            <p:txEl>
                                              <p:pRg st="7" end="7"/>
                                            </p:txEl>
                                          </p:spTgt>
                                        </p:tgtEl>
                                        <p:attrNameLst>
                                          <p:attrName>style.visibility</p:attrName>
                                        </p:attrNameLst>
                                      </p:cBhvr>
                                      <p:to>
                                        <p:strVal val="visible"/>
                                      </p:to>
                                    </p:set>
                                    <p:animEffect transition="in" filter="wipe(down)">
                                      <p:cBhvr>
                                        <p:cTn id="39" dur="500"/>
                                        <p:tgtEl>
                                          <p:spTgt spid="17511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110"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2"/>
          <p:cNvSpPr>
            <a:spLocks noGrp="1"/>
          </p:cNvSpPr>
          <p:nvPr>
            <p:ph type="title"/>
          </p:nvPr>
        </p:nvSpPr>
        <p:spPr/>
        <p:txBody>
          <a:bodyPr/>
          <a:lstStyle/>
          <a:p>
            <a:pPr algn="l"/>
            <a:r>
              <a:rPr lang="cs-CZ" smtClean="0"/>
              <a:t>Úzkost, </a:t>
            </a:r>
            <a:r>
              <a:rPr lang="cs-CZ" b="0" smtClean="0">
                <a:solidFill>
                  <a:schemeClr val="tx1"/>
                </a:solidFill>
              </a:rPr>
              <a:t>(1911-12) </a:t>
            </a:r>
          </a:p>
        </p:txBody>
      </p:sp>
      <p:sp>
        <p:nvSpPr>
          <p:cNvPr id="4" name="Content Placeholder 3"/>
          <p:cNvSpPr>
            <a:spLocks noGrp="1"/>
          </p:cNvSpPr>
          <p:nvPr>
            <p:ph idx="1"/>
          </p:nvPr>
        </p:nvSpPr>
        <p:spPr>
          <a:xfrm>
            <a:off x="457200" y="1600200"/>
            <a:ext cx="4572000" cy="4525963"/>
          </a:xfrm>
        </p:spPr>
        <p:txBody>
          <a:bodyPr/>
          <a:lstStyle/>
          <a:p>
            <a:pPr>
              <a:defRPr/>
            </a:pPr>
            <a:r>
              <a:rPr lang="cs-CZ" dirty="0" smtClean="0"/>
              <a:t>socha Úzkost je považována za první kubistickou sochu</a:t>
            </a:r>
          </a:p>
          <a:p>
            <a:pPr marL="0" indent="0">
              <a:buFontTx/>
              <a:buNone/>
              <a:defRPr/>
            </a:pPr>
            <a:endParaRPr lang="cs-CZ" dirty="0"/>
          </a:p>
        </p:txBody>
      </p:sp>
      <p:sp>
        <p:nvSpPr>
          <p:cNvPr id="39940" name="Rectangle 4"/>
          <p:cNvSpPr>
            <a:spLocks noChangeArrowheads="1"/>
          </p:cNvSpPr>
          <p:nvPr/>
        </p:nvSpPr>
        <p:spPr bwMode="auto">
          <a:xfrm>
            <a:off x="533400" y="4267200"/>
            <a:ext cx="45720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cs-CZ"/>
          </a:p>
          <a:p>
            <a:endParaRPr lang="cs-CZ"/>
          </a:p>
        </p:txBody>
      </p:sp>
      <p:grpSp>
        <p:nvGrpSpPr>
          <p:cNvPr id="3" name="Group 2"/>
          <p:cNvGrpSpPr>
            <a:grpSpLocks/>
          </p:cNvGrpSpPr>
          <p:nvPr/>
        </p:nvGrpSpPr>
        <p:grpSpPr bwMode="auto">
          <a:xfrm>
            <a:off x="5513388" y="609600"/>
            <a:ext cx="3443108" cy="6224032"/>
            <a:chOff x="5459413" y="457200"/>
            <a:chExt cx="3443108" cy="6224032"/>
          </a:xfrm>
        </p:grpSpPr>
        <p:pic>
          <p:nvPicPr>
            <p:cNvPr id="2" name="Picture 2" descr="http://farm6.staticflickr.com/5292/5493169558_8a4118a0f2_b.jpg"/>
            <p:cNvPicPr>
              <a:picLocks noChangeAspect="1" noChangeArrowheads="1"/>
            </p:cNvPicPr>
            <p:nvPr/>
          </p:nvPicPr>
          <p:blipFill>
            <a:blip r:embed="rId2"/>
            <a:srcRect/>
            <a:stretch>
              <a:fillRect/>
            </a:stretch>
          </p:blipFill>
          <p:spPr bwMode="auto">
            <a:xfrm>
              <a:off x="5459413" y="457200"/>
              <a:ext cx="3249612" cy="58674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3" name="TextBox 1"/>
            <p:cNvSpPr txBox="1">
              <a:spLocks noChangeArrowheads="1"/>
            </p:cNvSpPr>
            <p:nvPr/>
          </p:nvSpPr>
          <p:spPr bwMode="auto">
            <a:xfrm>
              <a:off x="8461375" y="6311900"/>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23</a:t>
              </a:r>
              <a:endParaRPr lang="cs-CZ" dirty="0"/>
            </a:p>
          </p:txBody>
        </p:sp>
      </p:grpSp>
    </p:spTree>
    <p:extLst>
      <p:ext uri="{BB962C8B-B14F-4D97-AF65-F5344CB8AC3E}">
        <p14:creationId xmlns:p14="http://schemas.microsoft.com/office/powerpoint/2010/main" val="232744186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666750" y="184503"/>
            <a:ext cx="7886700" cy="1325563"/>
          </a:xfrm>
        </p:spPr>
        <p:txBody>
          <a:bodyPr/>
          <a:lstStyle/>
          <a:p>
            <a:r>
              <a:rPr lang="cs-CZ" dirty="0" smtClean="0"/>
              <a:t>Don </a:t>
            </a:r>
            <a:r>
              <a:rPr lang="cs-CZ" dirty="0" err="1" smtClean="0"/>
              <a:t>Quichote</a:t>
            </a:r>
            <a:r>
              <a:rPr lang="cs-CZ" dirty="0" smtClean="0"/>
              <a:t>, </a:t>
            </a:r>
            <a:r>
              <a:rPr lang="cs-CZ" b="0" dirty="0" smtClean="0">
                <a:solidFill>
                  <a:schemeClr val="tx1"/>
                </a:solidFill>
              </a:rPr>
              <a:t>1911-12</a:t>
            </a:r>
          </a:p>
        </p:txBody>
      </p:sp>
      <p:grpSp>
        <p:nvGrpSpPr>
          <p:cNvPr id="3" name="Group 2"/>
          <p:cNvGrpSpPr>
            <a:grpSpLocks/>
          </p:cNvGrpSpPr>
          <p:nvPr/>
        </p:nvGrpSpPr>
        <p:grpSpPr bwMode="auto">
          <a:xfrm>
            <a:off x="2862359" y="1369494"/>
            <a:ext cx="3543300" cy="5463105"/>
            <a:chOff x="3016529" y="1291961"/>
            <a:chExt cx="3354653" cy="5150397"/>
          </a:xfrm>
        </p:grpSpPr>
        <p:pic>
          <p:nvPicPr>
            <p:cNvPr id="47107" name="Picture 2" descr="Soubor:Otto Gutfreund (Don Quijote).jpg"/>
            <p:cNvPicPr>
              <a:picLocks noChangeAspect="1" noChangeArrowheads="1"/>
            </p:cNvPicPr>
            <p:nvPr/>
          </p:nvPicPr>
          <p:blipFill>
            <a:blip r:embed="rId2"/>
            <a:srcRect/>
            <a:stretch>
              <a:fillRect/>
            </a:stretch>
          </p:blipFill>
          <p:spPr bwMode="auto">
            <a:xfrm>
              <a:off x="3016529" y="1291961"/>
              <a:ext cx="3246438" cy="48371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5" name="TextBox 1"/>
            <p:cNvSpPr txBox="1">
              <a:spLocks noChangeArrowheads="1"/>
            </p:cNvSpPr>
            <p:nvPr/>
          </p:nvSpPr>
          <p:spPr bwMode="auto">
            <a:xfrm>
              <a:off x="5953523" y="6094167"/>
              <a:ext cx="417659" cy="3481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24</a:t>
              </a:r>
              <a:endParaRPr lang="cs-CZ" dirty="0"/>
            </a:p>
          </p:txBody>
        </p:sp>
      </p:grpSp>
    </p:spTree>
    <p:extLst>
      <p:ext uri="{BB962C8B-B14F-4D97-AF65-F5344CB8AC3E}">
        <p14:creationId xmlns:p14="http://schemas.microsoft.com/office/powerpoint/2010/main" val="22484100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661194" y="207081"/>
            <a:ext cx="7886700" cy="1325563"/>
          </a:xfrm>
        </p:spPr>
        <p:txBody>
          <a:bodyPr/>
          <a:lstStyle/>
          <a:p>
            <a:r>
              <a:rPr lang="cs-CZ" dirty="0" smtClean="0"/>
              <a:t>Cellista, </a:t>
            </a:r>
            <a:r>
              <a:rPr lang="cs-CZ" b="0" dirty="0" smtClean="0">
                <a:solidFill>
                  <a:schemeClr val="tx1"/>
                </a:solidFill>
              </a:rPr>
              <a:t>1912-1913</a:t>
            </a:r>
          </a:p>
        </p:txBody>
      </p:sp>
      <p:grpSp>
        <p:nvGrpSpPr>
          <p:cNvPr id="41987" name="Group 2"/>
          <p:cNvGrpSpPr>
            <a:grpSpLocks/>
          </p:cNvGrpSpPr>
          <p:nvPr/>
        </p:nvGrpSpPr>
        <p:grpSpPr bwMode="auto">
          <a:xfrm>
            <a:off x="2503488" y="1341438"/>
            <a:ext cx="4316406" cy="5516561"/>
            <a:chOff x="2732088" y="1600200"/>
            <a:chExt cx="3779915" cy="5193937"/>
          </a:xfrm>
        </p:grpSpPr>
        <p:pic>
          <p:nvPicPr>
            <p:cNvPr id="2" name="Picture 2" descr="Soubor:Otto Gutfreund (Cellista).jpg"/>
            <p:cNvPicPr>
              <a:picLocks noChangeAspect="1" noChangeArrowheads="1"/>
            </p:cNvPicPr>
            <p:nvPr/>
          </p:nvPicPr>
          <p:blipFill>
            <a:blip r:embed="rId2"/>
            <a:srcRect/>
            <a:stretch>
              <a:fillRect/>
            </a:stretch>
          </p:blipFill>
          <p:spPr bwMode="auto">
            <a:xfrm>
              <a:off x="2732088" y="1600200"/>
              <a:ext cx="3679825" cy="490696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9" name="TextBox 1"/>
            <p:cNvSpPr txBox="1">
              <a:spLocks noChangeArrowheads="1"/>
            </p:cNvSpPr>
            <p:nvPr/>
          </p:nvSpPr>
          <p:spPr bwMode="auto">
            <a:xfrm>
              <a:off x="6125688" y="6446405"/>
              <a:ext cx="386315" cy="3477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25</a:t>
              </a:r>
              <a:endParaRPr lang="cs-CZ" dirty="0"/>
            </a:p>
          </p:txBody>
        </p:sp>
      </p:grpSp>
    </p:spTree>
    <p:extLst>
      <p:ext uri="{BB962C8B-B14F-4D97-AF65-F5344CB8AC3E}">
        <p14:creationId xmlns:p14="http://schemas.microsoft.com/office/powerpoint/2010/main" val="3326328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41987"/>
                                        </p:tgtEl>
                                        <p:attrNameLst>
                                          <p:attrName>style.visibility</p:attrName>
                                        </p:attrNameLst>
                                      </p:cBhvr>
                                      <p:to>
                                        <p:strVal val="visible"/>
                                      </p:to>
                                    </p:set>
                                    <p:animEffect transition="in" filter="wipe(down)">
                                      <p:cBhvr>
                                        <p:cTn id="7" dur="500"/>
                                        <p:tgtEl>
                                          <p:spTgt spid="419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cs-CZ" smtClean="0">
                <a:solidFill>
                  <a:srgbClr val="C00000"/>
                </a:solidFill>
              </a:rPr>
              <a:t>Josef Gočár</a:t>
            </a:r>
            <a:br>
              <a:rPr lang="cs-CZ" smtClean="0">
                <a:solidFill>
                  <a:srgbClr val="C00000"/>
                </a:solidFill>
              </a:rPr>
            </a:br>
            <a:r>
              <a:rPr lang="cs-CZ" sz="3200" b="0" smtClean="0">
                <a:solidFill>
                  <a:schemeClr val="tx1"/>
                </a:solidFill>
              </a:rPr>
              <a:t>(1880 – 1945)</a:t>
            </a:r>
          </a:p>
        </p:txBody>
      </p:sp>
      <p:sp>
        <p:nvSpPr>
          <p:cNvPr id="49155" name="Content Placeholder 2"/>
          <p:cNvSpPr>
            <a:spLocks noGrp="1"/>
          </p:cNvSpPr>
          <p:nvPr>
            <p:ph idx="1"/>
          </p:nvPr>
        </p:nvSpPr>
        <p:spPr>
          <a:xfrm>
            <a:off x="257175" y="1884713"/>
            <a:ext cx="5029200" cy="4525963"/>
          </a:xfrm>
        </p:spPr>
        <p:txBody>
          <a:bodyPr/>
          <a:lstStyle/>
          <a:p>
            <a:r>
              <a:rPr lang="cs-CZ" dirty="0" smtClean="0"/>
              <a:t>český architekt</a:t>
            </a:r>
          </a:p>
          <a:p>
            <a:r>
              <a:rPr lang="cs-CZ" dirty="0" smtClean="0"/>
              <a:t>představitel kubismu a funkcionalismu</a:t>
            </a:r>
          </a:p>
          <a:p>
            <a:r>
              <a:rPr lang="cs-CZ" dirty="0" smtClean="0"/>
              <a:t>podílel se na urbanistických koncepcích některých měst, zejména Hradce Králové</a:t>
            </a:r>
          </a:p>
        </p:txBody>
      </p:sp>
      <p:grpSp>
        <p:nvGrpSpPr>
          <p:cNvPr id="2" name="Group 1"/>
          <p:cNvGrpSpPr>
            <a:grpSpLocks/>
          </p:cNvGrpSpPr>
          <p:nvPr/>
        </p:nvGrpSpPr>
        <p:grpSpPr bwMode="auto">
          <a:xfrm>
            <a:off x="79375" y="1693863"/>
            <a:ext cx="8794750" cy="4938712"/>
            <a:chOff x="79022" y="1694568"/>
            <a:chExt cx="8794750" cy="4938007"/>
          </a:xfrm>
        </p:grpSpPr>
        <p:sp>
          <p:nvSpPr>
            <p:cNvPr id="43013" name="Rectangle 3"/>
            <p:cNvSpPr>
              <a:spLocks noChangeArrowheads="1"/>
            </p:cNvSpPr>
            <p:nvPr/>
          </p:nvSpPr>
          <p:spPr bwMode="auto">
            <a:xfrm>
              <a:off x="79022" y="5986462"/>
              <a:ext cx="5105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26</a:t>
              </a:r>
              <a:r>
                <a:rPr lang="cs-CZ" dirty="0"/>
                <a:t>. Kostel svatého Václava v Praze-Vršovicích, vrcholné funkcionalistické dílo z let 1929–1930</a:t>
              </a:r>
            </a:p>
          </p:txBody>
        </p:sp>
        <p:pic>
          <p:nvPicPr>
            <p:cNvPr id="3" name="Picture 2" descr="Soubor:Svaty Vaclav Vrsovic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84422" y="1694568"/>
              <a:ext cx="3689350" cy="490696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6483452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nodeType="afterGroup">
                            <p:stCondLst>
                              <p:cond delay="500"/>
                            </p:stCondLst>
                            <p:childTnLst>
                              <p:par>
                                <p:cTn id="9" presetID="22" presetClass="entr" presetSubtype="4" fill="hold" grpId="0" nodeType="afterEffect">
                                  <p:stCondLst>
                                    <p:cond delay="500"/>
                                  </p:stCondLst>
                                  <p:childTnLst>
                                    <p:set>
                                      <p:cBhvr>
                                        <p:cTn id="10" dur="1" fill="hold">
                                          <p:stCondLst>
                                            <p:cond delay="0"/>
                                          </p:stCondLst>
                                        </p:cTn>
                                        <p:tgtEl>
                                          <p:spTgt spid="49155">
                                            <p:txEl>
                                              <p:pRg st="0" end="0"/>
                                            </p:txEl>
                                          </p:spTgt>
                                        </p:tgtEl>
                                        <p:attrNameLst>
                                          <p:attrName>style.visibility</p:attrName>
                                        </p:attrNameLst>
                                      </p:cBhvr>
                                      <p:to>
                                        <p:strVal val="visible"/>
                                      </p:to>
                                    </p:set>
                                    <p:animEffect transition="in" filter="wipe(down)">
                                      <p:cBhvr>
                                        <p:cTn id="11" dur="500"/>
                                        <p:tgtEl>
                                          <p:spTgt spid="49155">
                                            <p:txEl>
                                              <p:pRg st="0" end="0"/>
                                            </p:txEl>
                                          </p:spTgt>
                                        </p:tgtEl>
                                      </p:cBhvr>
                                    </p:animEffect>
                                  </p:childTnLst>
                                </p:cTn>
                              </p:par>
                            </p:childTnLst>
                          </p:cTn>
                        </p:par>
                        <p:par>
                          <p:cTn id="12" fill="hold" nodeType="afterGroup">
                            <p:stCondLst>
                              <p:cond delay="1500"/>
                            </p:stCondLst>
                            <p:childTnLst>
                              <p:par>
                                <p:cTn id="13" presetID="22" presetClass="entr" presetSubtype="4" fill="hold" grpId="0" nodeType="afterEffect">
                                  <p:stCondLst>
                                    <p:cond delay="500"/>
                                  </p:stCondLst>
                                  <p:childTnLst>
                                    <p:set>
                                      <p:cBhvr>
                                        <p:cTn id="14" dur="1" fill="hold">
                                          <p:stCondLst>
                                            <p:cond delay="0"/>
                                          </p:stCondLst>
                                        </p:cTn>
                                        <p:tgtEl>
                                          <p:spTgt spid="49155">
                                            <p:txEl>
                                              <p:pRg st="1" end="1"/>
                                            </p:txEl>
                                          </p:spTgt>
                                        </p:tgtEl>
                                        <p:attrNameLst>
                                          <p:attrName>style.visibility</p:attrName>
                                        </p:attrNameLst>
                                      </p:cBhvr>
                                      <p:to>
                                        <p:strVal val="visible"/>
                                      </p:to>
                                    </p:set>
                                    <p:animEffect transition="in" filter="wipe(down)">
                                      <p:cBhvr>
                                        <p:cTn id="15" dur="500"/>
                                        <p:tgtEl>
                                          <p:spTgt spid="49155">
                                            <p:txEl>
                                              <p:pRg st="1" end="1"/>
                                            </p:txEl>
                                          </p:spTgt>
                                        </p:tgtEl>
                                      </p:cBhvr>
                                    </p:animEffect>
                                  </p:childTnLst>
                                </p:cTn>
                              </p:par>
                            </p:childTnLst>
                          </p:cTn>
                        </p:par>
                        <p:par>
                          <p:cTn id="16" fill="hold" nodeType="afterGroup">
                            <p:stCondLst>
                              <p:cond delay="2500"/>
                            </p:stCondLst>
                            <p:childTnLst>
                              <p:par>
                                <p:cTn id="17" presetID="22" presetClass="entr" presetSubtype="4" fill="hold" grpId="0" nodeType="afterEffect">
                                  <p:stCondLst>
                                    <p:cond delay="500"/>
                                  </p:stCondLst>
                                  <p:childTnLst>
                                    <p:set>
                                      <p:cBhvr>
                                        <p:cTn id="18" dur="1" fill="hold">
                                          <p:stCondLst>
                                            <p:cond delay="0"/>
                                          </p:stCondLst>
                                        </p:cTn>
                                        <p:tgtEl>
                                          <p:spTgt spid="49155">
                                            <p:txEl>
                                              <p:pRg st="2" end="2"/>
                                            </p:txEl>
                                          </p:spTgt>
                                        </p:tgtEl>
                                        <p:attrNameLst>
                                          <p:attrName>style.visibility</p:attrName>
                                        </p:attrNameLst>
                                      </p:cBhvr>
                                      <p:to>
                                        <p:strVal val="visible"/>
                                      </p:to>
                                    </p:set>
                                    <p:animEffect transition="in" filter="wipe(down)">
                                      <p:cBhvr>
                                        <p:cTn id="19" dur="500"/>
                                        <p:tgtEl>
                                          <p:spTgt spid="491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Nadpis 1"/>
          <p:cNvSpPr>
            <a:spLocks noGrp="1"/>
          </p:cNvSpPr>
          <p:nvPr>
            <p:ph type="title"/>
          </p:nvPr>
        </p:nvSpPr>
        <p:spPr>
          <a:xfrm>
            <a:off x="0" y="152400"/>
            <a:ext cx="9144000" cy="1447800"/>
          </a:xfrm>
        </p:spPr>
        <p:txBody>
          <a:bodyPr/>
          <a:lstStyle/>
          <a:p>
            <a:r>
              <a:rPr lang="cs-CZ" smtClean="0"/>
              <a:t>Dům U černé Matky Boží, Praha</a:t>
            </a:r>
          </a:p>
        </p:txBody>
      </p:sp>
      <p:grpSp>
        <p:nvGrpSpPr>
          <p:cNvPr id="3" name="Group 2"/>
          <p:cNvGrpSpPr>
            <a:grpSpLocks/>
          </p:cNvGrpSpPr>
          <p:nvPr/>
        </p:nvGrpSpPr>
        <p:grpSpPr bwMode="auto">
          <a:xfrm>
            <a:off x="1600200" y="1752600"/>
            <a:ext cx="6045200" cy="4870966"/>
            <a:chOff x="1752600" y="1752600"/>
            <a:chExt cx="6045200" cy="4870966"/>
          </a:xfrm>
        </p:grpSpPr>
        <p:pic>
          <p:nvPicPr>
            <p:cNvPr id="2" name="Picture 5" descr="Soubor:Dům U černé Matky Boží 03.JPG"/>
            <p:cNvPicPr>
              <a:picLocks noChangeAspect="1" noChangeArrowheads="1"/>
            </p:cNvPicPr>
            <p:nvPr/>
          </p:nvPicPr>
          <p:blipFill>
            <a:blip r:embed="rId3"/>
            <a:srcRect/>
            <a:stretch>
              <a:fillRect/>
            </a:stretch>
          </p:blipFill>
          <p:spPr bwMode="auto">
            <a:xfrm>
              <a:off x="1752600" y="1752600"/>
              <a:ext cx="6045200" cy="45339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7" name="TextBox 1"/>
            <p:cNvSpPr txBox="1">
              <a:spLocks noChangeArrowheads="1"/>
            </p:cNvSpPr>
            <p:nvPr/>
          </p:nvSpPr>
          <p:spPr bwMode="auto">
            <a:xfrm>
              <a:off x="7356654" y="6254234"/>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27</a:t>
              </a:r>
              <a:endParaRPr lang="cs-CZ" dirty="0"/>
            </a:p>
          </p:txBody>
        </p:sp>
      </p:grpSp>
    </p:spTree>
    <p:extLst>
      <p:ext uri="{BB962C8B-B14F-4D97-AF65-F5344CB8AC3E}">
        <p14:creationId xmlns:p14="http://schemas.microsoft.com/office/powerpoint/2010/main" val="35170648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457200" y="364066"/>
            <a:ext cx="8229600" cy="1143000"/>
          </a:xfrm>
        </p:spPr>
        <p:txBody>
          <a:bodyPr>
            <a:noAutofit/>
          </a:bodyPr>
          <a:lstStyle/>
          <a:p>
            <a:r>
              <a:rPr lang="cs-CZ" sz="4000" dirty="0" smtClean="0"/>
              <a:t>Lázeňský pavilon v Lázních Bohdaneč</a:t>
            </a:r>
          </a:p>
        </p:txBody>
      </p:sp>
      <p:grpSp>
        <p:nvGrpSpPr>
          <p:cNvPr id="3" name="Group 2"/>
          <p:cNvGrpSpPr>
            <a:grpSpLocks/>
          </p:cNvGrpSpPr>
          <p:nvPr/>
        </p:nvGrpSpPr>
        <p:grpSpPr bwMode="auto">
          <a:xfrm>
            <a:off x="1066800" y="1752600"/>
            <a:ext cx="7010400" cy="5029200"/>
            <a:chOff x="1066800" y="1752600"/>
            <a:chExt cx="7010400" cy="5029200"/>
          </a:xfrm>
        </p:grpSpPr>
        <p:pic>
          <p:nvPicPr>
            <p:cNvPr id="52227" name="Picture 2" descr="Soubor:Josef Gočár pavillion Lázně Bohdaneč.JPG"/>
            <p:cNvPicPr>
              <a:picLocks noChangeAspect="1" noChangeArrowheads="1"/>
            </p:cNvPicPr>
            <p:nvPr/>
          </p:nvPicPr>
          <p:blipFill>
            <a:blip r:embed="rId2"/>
            <a:srcRect/>
            <a:stretch>
              <a:fillRect/>
            </a:stretch>
          </p:blipFill>
          <p:spPr bwMode="auto">
            <a:xfrm>
              <a:off x="1066800" y="1752600"/>
              <a:ext cx="7010400" cy="46704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1" name="TextBox 1"/>
            <p:cNvSpPr txBox="1">
              <a:spLocks noChangeArrowheads="1"/>
            </p:cNvSpPr>
            <p:nvPr/>
          </p:nvSpPr>
          <p:spPr bwMode="auto">
            <a:xfrm>
              <a:off x="7636054" y="6412468"/>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28</a:t>
              </a:r>
              <a:endParaRPr lang="cs-CZ" dirty="0"/>
            </a:p>
          </p:txBody>
        </p:sp>
      </p:grpSp>
    </p:spTree>
    <p:extLst>
      <p:ext uri="{BB962C8B-B14F-4D97-AF65-F5344CB8AC3E}">
        <p14:creationId xmlns:p14="http://schemas.microsoft.com/office/powerpoint/2010/main" val="4751807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Nadpis 2"/>
          <p:cNvSpPr>
            <a:spLocks noGrp="1"/>
          </p:cNvSpPr>
          <p:nvPr>
            <p:ph type="title"/>
          </p:nvPr>
        </p:nvSpPr>
        <p:spPr>
          <a:xfrm>
            <a:off x="437709" y="183078"/>
            <a:ext cx="8266994" cy="1325563"/>
          </a:xfrm>
        </p:spPr>
        <p:txBody>
          <a:bodyPr/>
          <a:lstStyle/>
          <a:p>
            <a:r>
              <a:rPr lang="cs-CZ" dirty="0" smtClean="0"/>
              <a:t>Tylovo gymnázium, </a:t>
            </a:r>
            <a:r>
              <a:rPr lang="cs-CZ" sz="4000" b="0" dirty="0" smtClean="0">
                <a:solidFill>
                  <a:schemeClr val="tx1"/>
                </a:solidFill>
              </a:rPr>
              <a:t>1925-1927</a:t>
            </a:r>
            <a:endParaRPr lang="cs-CZ" sz="6000" b="0" dirty="0" smtClean="0">
              <a:solidFill>
                <a:schemeClr val="tx1"/>
              </a:solidFill>
            </a:endParaRPr>
          </a:p>
        </p:txBody>
      </p:sp>
      <p:grpSp>
        <p:nvGrpSpPr>
          <p:cNvPr id="3" name="Group 2"/>
          <p:cNvGrpSpPr>
            <a:grpSpLocks/>
          </p:cNvGrpSpPr>
          <p:nvPr/>
        </p:nvGrpSpPr>
        <p:grpSpPr bwMode="auto">
          <a:xfrm>
            <a:off x="1392238" y="1425575"/>
            <a:ext cx="6357937" cy="5369322"/>
            <a:chOff x="1392238" y="1425575"/>
            <a:chExt cx="6357937" cy="5369322"/>
          </a:xfrm>
        </p:grpSpPr>
        <p:pic>
          <p:nvPicPr>
            <p:cNvPr id="54275" name="Picture 5" descr="Soubor:Hradec Králové - Gymnázium J. K. Tyla - Průčelí.jpg"/>
            <p:cNvPicPr>
              <a:picLocks noChangeAspect="1" noChangeArrowheads="1"/>
            </p:cNvPicPr>
            <p:nvPr/>
          </p:nvPicPr>
          <p:blipFill>
            <a:blip r:embed="rId3"/>
            <a:srcRect/>
            <a:stretch>
              <a:fillRect/>
            </a:stretch>
          </p:blipFill>
          <p:spPr bwMode="auto">
            <a:xfrm>
              <a:off x="1392238" y="1425575"/>
              <a:ext cx="6357937" cy="50260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5" name="TextBox 1"/>
            <p:cNvSpPr txBox="1">
              <a:spLocks noChangeArrowheads="1"/>
            </p:cNvSpPr>
            <p:nvPr/>
          </p:nvSpPr>
          <p:spPr bwMode="auto">
            <a:xfrm>
              <a:off x="7309029" y="6425565"/>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29</a:t>
              </a:r>
              <a:endParaRPr lang="cs-CZ" dirty="0"/>
            </a:p>
          </p:txBody>
        </p:sp>
      </p:grpSp>
    </p:spTree>
    <p:extLst>
      <p:ext uri="{BB962C8B-B14F-4D97-AF65-F5344CB8AC3E}">
        <p14:creationId xmlns:p14="http://schemas.microsoft.com/office/powerpoint/2010/main" val="34718616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76200" y="297139"/>
            <a:ext cx="8991600" cy="1143000"/>
          </a:xfrm>
        </p:spPr>
        <p:txBody>
          <a:bodyPr/>
          <a:lstStyle/>
          <a:p>
            <a:r>
              <a:rPr lang="cs-CZ" sz="4000" dirty="0" smtClean="0">
                <a:solidFill>
                  <a:srgbClr val="C00000"/>
                </a:solidFill>
              </a:rPr>
              <a:t>Josef Gočár </a:t>
            </a:r>
            <a:r>
              <a:rPr lang="cs-CZ" sz="4000" dirty="0" smtClean="0"/>
              <a:t>- Psací stůl, </a:t>
            </a:r>
            <a:r>
              <a:rPr lang="cs-CZ" sz="4000" b="0" dirty="0" smtClean="0">
                <a:solidFill>
                  <a:schemeClr val="tx1"/>
                </a:solidFill>
              </a:rPr>
              <a:t>1914</a:t>
            </a:r>
            <a:endParaRPr lang="cs-CZ" b="0" dirty="0" smtClean="0">
              <a:solidFill>
                <a:schemeClr val="tx1"/>
              </a:solidFill>
            </a:endParaRPr>
          </a:p>
        </p:txBody>
      </p:sp>
      <p:grpSp>
        <p:nvGrpSpPr>
          <p:cNvPr id="5" name="Group 4"/>
          <p:cNvGrpSpPr>
            <a:grpSpLocks/>
          </p:cNvGrpSpPr>
          <p:nvPr/>
        </p:nvGrpSpPr>
        <p:grpSpPr bwMode="auto">
          <a:xfrm>
            <a:off x="1577181" y="2065866"/>
            <a:ext cx="5989638" cy="4027488"/>
            <a:chOff x="1752600" y="1828800"/>
            <a:chExt cx="5989653" cy="4026932"/>
          </a:xfrm>
        </p:grpSpPr>
        <p:sp>
          <p:nvSpPr>
            <p:cNvPr id="47108" name="Rectangle 2"/>
            <p:cNvSpPr>
              <a:spLocks noChangeArrowheads="1"/>
            </p:cNvSpPr>
            <p:nvPr/>
          </p:nvSpPr>
          <p:spPr bwMode="auto">
            <a:xfrm>
              <a:off x="1752600" y="5486400"/>
              <a:ext cx="598965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30</a:t>
              </a:r>
              <a:r>
                <a:rPr lang="cs-CZ" dirty="0"/>
                <a:t>. Pražské umělecké dílny, dubová dýha černě mořená </a:t>
              </a:r>
            </a:p>
          </p:txBody>
        </p:sp>
        <p:pic>
          <p:nvPicPr>
            <p:cNvPr id="4" name="Picture 3"/>
            <p:cNvPicPr>
              <a:picLocks noChangeAspect="1"/>
            </p:cNvPicPr>
            <p:nvPr/>
          </p:nvPicPr>
          <p:blipFill>
            <a:blip r:embed="rId2"/>
            <a:stretch>
              <a:fillRect/>
            </a:stretch>
          </p:blipFill>
          <p:spPr>
            <a:xfrm>
              <a:off x="2035176" y="1828800"/>
              <a:ext cx="5343538" cy="3549160"/>
            </a:xfrm>
            <a:prstGeom prst="rect">
              <a:avLst/>
            </a:prstGeom>
            <a:ln>
              <a:noFill/>
            </a:ln>
            <a:effectLst>
              <a:outerShdw blurRad="292100" dist="139700" dir="2700000" algn="tl" rotWithShape="0">
                <a:srgbClr val="333333">
                  <a:alpha val="65000"/>
                </a:srgbClr>
              </a:outerShdw>
            </a:effectLst>
          </p:spPr>
        </p:pic>
      </p:grpSp>
    </p:spTree>
    <p:extLst>
      <p:ext uri="{BB962C8B-B14F-4D97-AF65-F5344CB8AC3E}">
        <p14:creationId xmlns:p14="http://schemas.microsoft.com/office/powerpoint/2010/main" val="34819167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cs-CZ" sz="4000" smtClean="0"/>
              <a:t>Budova Automatických mlýnů v Pardubicích</a:t>
            </a:r>
          </a:p>
        </p:txBody>
      </p:sp>
      <p:grpSp>
        <p:nvGrpSpPr>
          <p:cNvPr id="3" name="Group 2"/>
          <p:cNvGrpSpPr>
            <a:grpSpLocks/>
          </p:cNvGrpSpPr>
          <p:nvPr/>
        </p:nvGrpSpPr>
        <p:grpSpPr bwMode="auto">
          <a:xfrm>
            <a:off x="990600" y="1600200"/>
            <a:ext cx="7162800" cy="5141357"/>
            <a:chOff x="914400" y="1447800"/>
            <a:chExt cx="7162800" cy="5141357"/>
          </a:xfrm>
        </p:grpSpPr>
        <p:pic>
          <p:nvPicPr>
            <p:cNvPr id="56323" name="Picture 2" descr="Soubor:Josef Gočár Winternitz Mills Pardubice 1911.JPG"/>
            <p:cNvPicPr>
              <a:picLocks noChangeAspect="1" noChangeArrowheads="1"/>
            </p:cNvPicPr>
            <p:nvPr/>
          </p:nvPicPr>
          <p:blipFill>
            <a:blip r:embed="rId2"/>
            <a:srcRect/>
            <a:stretch>
              <a:fillRect/>
            </a:stretch>
          </p:blipFill>
          <p:spPr bwMode="auto">
            <a:xfrm>
              <a:off x="914400" y="1447800"/>
              <a:ext cx="7162800" cy="47720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3" name="TextBox 1"/>
            <p:cNvSpPr txBox="1">
              <a:spLocks noChangeArrowheads="1"/>
            </p:cNvSpPr>
            <p:nvPr/>
          </p:nvSpPr>
          <p:spPr bwMode="auto">
            <a:xfrm>
              <a:off x="7636054" y="6219825"/>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31</a:t>
              </a:r>
              <a:endParaRPr lang="cs-CZ" dirty="0"/>
            </a:p>
          </p:txBody>
        </p:sp>
      </p:grpSp>
    </p:spTree>
    <p:extLst>
      <p:ext uri="{BB962C8B-B14F-4D97-AF65-F5344CB8AC3E}">
        <p14:creationId xmlns:p14="http://schemas.microsoft.com/office/powerpoint/2010/main" val="33818520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3"/>
          <p:cNvSpPr>
            <a:spLocks noGrp="1" noChangeArrowheads="1"/>
          </p:cNvSpPr>
          <p:nvPr>
            <p:ph type="body" idx="1"/>
          </p:nvPr>
        </p:nvSpPr>
        <p:spPr>
          <a:xfrm>
            <a:off x="262467" y="1823332"/>
            <a:ext cx="4876800" cy="4525963"/>
          </a:xfrm>
        </p:spPr>
        <p:txBody>
          <a:bodyPr/>
          <a:lstStyle/>
          <a:p>
            <a:r>
              <a:rPr lang="cs-CZ" sz="3600" dirty="0" smtClean="0"/>
              <a:t>český architekt, urbanista, návrhář nábytku a teoretik architektury</a:t>
            </a:r>
          </a:p>
          <a:p>
            <a:pPr>
              <a:buFontTx/>
              <a:buNone/>
            </a:pPr>
            <a:r>
              <a:rPr lang="cs-CZ" sz="3600" b="1" dirty="0" smtClean="0">
                <a:solidFill>
                  <a:srgbClr val="426925"/>
                </a:solidFill>
              </a:rPr>
              <a:t>	Kubistický dům na rohu Přemyslovy a Neklanovy ulice v Praze</a:t>
            </a:r>
            <a:endParaRPr lang="cs-CZ" sz="3600" dirty="0" smtClean="0"/>
          </a:p>
        </p:txBody>
      </p:sp>
      <p:grpSp>
        <p:nvGrpSpPr>
          <p:cNvPr id="3" name="Group 2"/>
          <p:cNvGrpSpPr>
            <a:grpSpLocks/>
          </p:cNvGrpSpPr>
          <p:nvPr/>
        </p:nvGrpSpPr>
        <p:grpSpPr bwMode="auto">
          <a:xfrm>
            <a:off x="5336547" y="1474489"/>
            <a:ext cx="3347503" cy="5223647"/>
            <a:chOff x="5257800" y="1295400"/>
            <a:chExt cx="3651493" cy="5689608"/>
          </a:xfrm>
        </p:grpSpPr>
        <p:pic>
          <p:nvPicPr>
            <p:cNvPr id="57348" name="Picture 6" descr="Soubor:Praha, Vyšehrad - Přemyslova, Neklanova 494.jpg"/>
            <p:cNvPicPr>
              <a:picLocks noChangeAspect="1" noChangeArrowheads="1"/>
            </p:cNvPicPr>
            <p:nvPr/>
          </p:nvPicPr>
          <p:blipFill>
            <a:blip r:embed="rId2"/>
            <a:srcRect/>
            <a:stretch>
              <a:fillRect/>
            </a:stretch>
          </p:blipFill>
          <p:spPr bwMode="auto">
            <a:xfrm>
              <a:off x="5257800" y="1295400"/>
              <a:ext cx="3629025" cy="536733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8" name="TextBox 1"/>
            <p:cNvSpPr txBox="1">
              <a:spLocks noChangeArrowheads="1"/>
            </p:cNvSpPr>
            <p:nvPr/>
          </p:nvSpPr>
          <p:spPr bwMode="auto">
            <a:xfrm>
              <a:off x="8468147" y="6615676"/>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32</a:t>
              </a:r>
              <a:endParaRPr lang="cs-CZ" dirty="0"/>
            </a:p>
          </p:txBody>
        </p:sp>
      </p:grpSp>
      <p:sp>
        <p:nvSpPr>
          <p:cNvPr id="49154" name="Rectangle 2"/>
          <p:cNvSpPr>
            <a:spLocks noGrp="1" noChangeArrowheads="1"/>
          </p:cNvSpPr>
          <p:nvPr>
            <p:ph type="title"/>
          </p:nvPr>
        </p:nvSpPr>
        <p:spPr>
          <a:xfrm>
            <a:off x="411252" y="321733"/>
            <a:ext cx="8229600" cy="1143000"/>
          </a:xfrm>
        </p:spPr>
        <p:txBody>
          <a:bodyPr/>
          <a:lstStyle/>
          <a:p>
            <a:r>
              <a:rPr lang="cs-CZ" dirty="0" smtClean="0">
                <a:solidFill>
                  <a:srgbClr val="C00000"/>
                </a:solidFill>
              </a:rPr>
              <a:t>Josef Chochol</a:t>
            </a:r>
            <a:br>
              <a:rPr lang="cs-CZ" dirty="0" smtClean="0">
                <a:solidFill>
                  <a:srgbClr val="C00000"/>
                </a:solidFill>
              </a:rPr>
            </a:br>
            <a:r>
              <a:rPr lang="cs-CZ" sz="3200" b="0" dirty="0" smtClean="0">
                <a:solidFill>
                  <a:schemeClr val="tx1"/>
                </a:solidFill>
              </a:rPr>
              <a:t>(1880 -1956)</a:t>
            </a:r>
          </a:p>
        </p:txBody>
      </p:sp>
    </p:spTree>
    <p:extLst>
      <p:ext uri="{BB962C8B-B14F-4D97-AF65-F5344CB8AC3E}">
        <p14:creationId xmlns:p14="http://schemas.microsoft.com/office/powerpoint/2010/main" val="32724006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par>
                          <p:cTn id="8" fill="hold" nodeType="afterGroup">
                            <p:stCondLst>
                              <p:cond delay="500"/>
                            </p:stCondLst>
                            <p:childTnLst>
                              <p:par>
                                <p:cTn id="9" presetID="22" presetClass="entr" presetSubtype="4" fill="hold" grpId="0" nodeType="afterEffect">
                                  <p:stCondLst>
                                    <p:cond delay="750"/>
                                  </p:stCondLst>
                                  <p:childTnLst>
                                    <p:set>
                                      <p:cBhvr>
                                        <p:cTn id="10" dur="1" fill="hold">
                                          <p:stCondLst>
                                            <p:cond delay="0"/>
                                          </p:stCondLst>
                                        </p:cTn>
                                        <p:tgtEl>
                                          <p:spTgt spid="57347">
                                            <p:txEl>
                                              <p:pRg st="0" end="0"/>
                                            </p:txEl>
                                          </p:spTgt>
                                        </p:tgtEl>
                                        <p:attrNameLst>
                                          <p:attrName>style.visibility</p:attrName>
                                        </p:attrNameLst>
                                      </p:cBhvr>
                                      <p:to>
                                        <p:strVal val="visible"/>
                                      </p:to>
                                    </p:set>
                                    <p:animEffect transition="in" filter="wipe(down)">
                                      <p:cBhvr>
                                        <p:cTn id="11" dur="500"/>
                                        <p:tgtEl>
                                          <p:spTgt spid="57347">
                                            <p:txEl>
                                              <p:pRg st="0" end="0"/>
                                            </p:txEl>
                                          </p:spTgt>
                                        </p:tgtEl>
                                      </p:cBhvr>
                                    </p:animEffect>
                                  </p:childTnLst>
                                </p:cTn>
                              </p:par>
                            </p:childTnLst>
                          </p:cTn>
                        </p:par>
                        <p:par>
                          <p:cTn id="12" fill="hold" nodeType="afterGroup">
                            <p:stCondLst>
                              <p:cond delay="1750"/>
                            </p:stCondLst>
                            <p:childTnLst>
                              <p:par>
                                <p:cTn id="13" presetID="22" presetClass="entr" presetSubtype="4" fill="hold" grpId="0" nodeType="afterEffect">
                                  <p:stCondLst>
                                    <p:cond delay="750"/>
                                  </p:stCondLst>
                                  <p:childTnLst>
                                    <p:set>
                                      <p:cBhvr>
                                        <p:cTn id="14" dur="1" fill="hold">
                                          <p:stCondLst>
                                            <p:cond delay="0"/>
                                          </p:stCondLst>
                                        </p:cTn>
                                        <p:tgtEl>
                                          <p:spTgt spid="57347">
                                            <p:txEl>
                                              <p:pRg st="1" end="1"/>
                                            </p:txEl>
                                          </p:spTgt>
                                        </p:tgtEl>
                                        <p:attrNameLst>
                                          <p:attrName>style.visibility</p:attrName>
                                        </p:attrNameLst>
                                      </p:cBhvr>
                                      <p:to>
                                        <p:strVal val="visible"/>
                                      </p:to>
                                    </p:set>
                                    <p:animEffect transition="in" filter="wipe(down)">
                                      <p:cBhvr>
                                        <p:cTn id="15" dur="500"/>
                                        <p:tgtEl>
                                          <p:spTgt spid="5734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7"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266700" y="381000"/>
            <a:ext cx="4610100" cy="1828800"/>
          </a:xfrm>
        </p:spPr>
        <p:txBody>
          <a:bodyPr/>
          <a:lstStyle/>
          <a:p>
            <a:pPr algn="l"/>
            <a:r>
              <a:rPr lang="cs-CZ" sz="3200" smtClean="0"/>
              <a:t>Kovařovicova vila, Praha-Vyšehrad, Libušina ulice</a:t>
            </a:r>
          </a:p>
        </p:txBody>
      </p:sp>
      <p:grpSp>
        <p:nvGrpSpPr>
          <p:cNvPr id="3" name="Group 2"/>
          <p:cNvGrpSpPr>
            <a:grpSpLocks/>
          </p:cNvGrpSpPr>
          <p:nvPr/>
        </p:nvGrpSpPr>
        <p:grpSpPr bwMode="auto">
          <a:xfrm>
            <a:off x="4572000" y="533400"/>
            <a:ext cx="4114800" cy="6318766"/>
            <a:chOff x="4787900" y="636032"/>
            <a:chExt cx="4114800" cy="6318766"/>
          </a:xfrm>
        </p:grpSpPr>
        <p:pic>
          <p:nvPicPr>
            <p:cNvPr id="58371" name="Picture 2" descr="Soubor:Cubist house prague.jpg"/>
            <p:cNvPicPr>
              <a:picLocks noChangeAspect="1" noChangeArrowheads="1"/>
            </p:cNvPicPr>
            <p:nvPr/>
          </p:nvPicPr>
          <p:blipFill>
            <a:blip r:embed="rId2"/>
            <a:srcRect/>
            <a:stretch>
              <a:fillRect/>
            </a:stretch>
          </p:blipFill>
          <p:spPr bwMode="auto">
            <a:xfrm>
              <a:off x="4787900" y="636032"/>
              <a:ext cx="4114800" cy="59817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81" name="TextBox 1"/>
            <p:cNvSpPr txBox="1">
              <a:spLocks noChangeArrowheads="1"/>
            </p:cNvSpPr>
            <p:nvPr/>
          </p:nvSpPr>
          <p:spPr bwMode="auto">
            <a:xfrm>
              <a:off x="8461554" y="6585466"/>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33</a:t>
              </a:r>
              <a:endParaRPr lang="cs-CZ" dirty="0"/>
            </a:p>
          </p:txBody>
        </p:sp>
      </p:grpSp>
    </p:spTree>
    <p:extLst>
      <p:ext uri="{BB962C8B-B14F-4D97-AF65-F5344CB8AC3E}">
        <p14:creationId xmlns:p14="http://schemas.microsoft.com/office/powerpoint/2010/main" val="31536593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a:xfrm>
            <a:off x="0" y="252059"/>
            <a:ext cx="9042400" cy="1325563"/>
          </a:xfrm>
        </p:spPr>
        <p:txBody>
          <a:bodyPr/>
          <a:lstStyle/>
          <a:p>
            <a:r>
              <a:rPr lang="cs-CZ" dirty="0" smtClean="0"/>
              <a:t>Kovařovicova vila </a:t>
            </a:r>
            <a:r>
              <a:rPr lang="cs-CZ" b="0" dirty="0" smtClean="0">
                <a:solidFill>
                  <a:schemeClr val="tx1"/>
                </a:solidFill>
              </a:rPr>
              <a:t>- z pohledu do ulice</a:t>
            </a:r>
          </a:p>
        </p:txBody>
      </p:sp>
      <p:grpSp>
        <p:nvGrpSpPr>
          <p:cNvPr id="3" name="Group 2"/>
          <p:cNvGrpSpPr>
            <a:grpSpLocks/>
          </p:cNvGrpSpPr>
          <p:nvPr/>
        </p:nvGrpSpPr>
        <p:grpSpPr bwMode="auto">
          <a:xfrm>
            <a:off x="1338262" y="1577622"/>
            <a:ext cx="6592709" cy="5219145"/>
            <a:chOff x="1100137" y="1577622"/>
            <a:chExt cx="6592709" cy="5219145"/>
          </a:xfrm>
        </p:grpSpPr>
        <p:pic>
          <p:nvPicPr>
            <p:cNvPr id="59395" name="Picture 2" descr="Soubor:Cubist villa in Libusina street Vysehrad Prague CZ.jpg"/>
            <p:cNvPicPr>
              <a:picLocks noChangeAspect="1" noChangeArrowheads="1"/>
            </p:cNvPicPr>
            <p:nvPr/>
          </p:nvPicPr>
          <p:blipFill>
            <a:blip r:embed="rId2"/>
            <a:srcRect/>
            <a:stretch>
              <a:fillRect/>
            </a:stretch>
          </p:blipFill>
          <p:spPr bwMode="auto">
            <a:xfrm>
              <a:off x="1100137" y="1577622"/>
              <a:ext cx="6467475" cy="48498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5" name="TextBox 1"/>
            <p:cNvSpPr txBox="1">
              <a:spLocks noChangeArrowheads="1"/>
            </p:cNvSpPr>
            <p:nvPr/>
          </p:nvSpPr>
          <p:spPr bwMode="auto">
            <a:xfrm>
              <a:off x="7251700" y="6427435"/>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34</a:t>
              </a:r>
              <a:endParaRPr lang="cs-CZ" dirty="0"/>
            </a:p>
          </p:txBody>
        </p:sp>
      </p:grpSp>
    </p:spTree>
    <p:extLst>
      <p:ext uri="{BB962C8B-B14F-4D97-AF65-F5344CB8AC3E}">
        <p14:creationId xmlns:p14="http://schemas.microsoft.com/office/powerpoint/2010/main" val="30979654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Nadpis 1"/>
          <p:cNvSpPr>
            <a:spLocks noGrp="1"/>
          </p:cNvSpPr>
          <p:nvPr>
            <p:ph type="title"/>
          </p:nvPr>
        </p:nvSpPr>
        <p:spPr>
          <a:xfrm>
            <a:off x="607748" y="323462"/>
            <a:ext cx="7886700" cy="1325563"/>
          </a:xfrm>
        </p:spPr>
        <p:txBody>
          <a:bodyPr/>
          <a:lstStyle/>
          <a:p>
            <a:r>
              <a:rPr lang="cs-CZ" dirty="0" smtClean="0">
                <a:solidFill>
                  <a:srgbClr val="C00000"/>
                </a:solidFill>
              </a:rPr>
              <a:t>Pavel Janák</a:t>
            </a:r>
            <a:br>
              <a:rPr lang="cs-CZ" dirty="0" smtClean="0">
                <a:solidFill>
                  <a:srgbClr val="C00000"/>
                </a:solidFill>
              </a:rPr>
            </a:br>
            <a:r>
              <a:rPr lang="cs-CZ" sz="3200" b="0" dirty="0" smtClean="0">
                <a:solidFill>
                  <a:schemeClr val="tx1"/>
                </a:solidFill>
              </a:rPr>
              <a:t>(1882 – 1956)</a:t>
            </a:r>
          </a:p>
        </p:txBody>
      </p:sp>
      <p:sp>
        <p:nvSpPr>
          <p:cNvPr id="62467" name="Content Placeholder 1"/>
          <p:cNvSpPr>
            <a:spLocks noGrp="1"/>
          </p:cNvSpPr>
          <p:nvPr>
            <p:ph idx="1"/>
          </p:nvPr>
        </p:nvSpPr>
        <p:spPr>
          <a:xfrm>
            <a:off x="369711" y="1853710"/>
            <a:ext cx="4648200" cy="2119980"/>
          </a:xfrm>
        </p:spPr>
        <p:txBody>
          <a:bodyPr>
            <a:normAutofit fontScale="92500"/>
          </a:bodyPr>
          <a:lstStyle/>
          <a:p>
            <a:r>
              <a:rPr lang="cs-CZ" sz="3200" dirty="0" smtClean="0"/>
              <a:t>český architekt a designer</a:t>
            </a:r>
          </a:p>
          <a:p>
            <a:pPr lvl="1"/>
            <a:r>
              <a:rPr lang="cs-CZ" sz="2800" dirty="0" smtClean="0"/>
              <a:t>spolu s J. Gočárem založili v roce 1912 Pražské umělecké dílny → bytové doplňky</a:t>
            </a:r>
          </a:p>
          <a:p>
            <a:endParaRPr lang="cs-CZ" dirty="0" smtClean="0"/>
          </a:p>
        </p:txBody>
      </p:sp>
      <p:grpSp>
        <p:nvGrpSpPr>
          <p:cNvPr id="5" name="Group 4"/>
          <p:cNvGrpSpPr>
            <a:grpSpLocks/>
          </p:cNvGrpSpPr>
          <p:nvPr/>
        </p:nvGrpSpPr>
        <p:grpSpPr bwMode="auto">
          <a:xfrm>
            <a:off x="4310063" y="3332163"/>
            <a:ext cx="4762842" cy="3449697"/>
            <a:chOff x="4309423" y="3255407"/>
            <a:chExt cx="4763539" cy="3450253"/>
          </a:xfrm>
        </p:grpSpPr>
        <p:grpSp>
          <p:nvGrpSpPr>
            <p:cNvPr id="52232" name="Group 3"/>
            <p:cNvGrpSpPr>
              <a:grpSpLocks/>
            </p:cNvGrpSpPr>
            <p:nvPr/>
          </p:nvGrpSpPr>
          <p:grpSpPr bwMode="auto">
            <a:xfrm>
              <a:off x="4309423" y="3255407"/>
              <a:ext cx="4763539" cy="3450253"/>
              <a:chOff x="4309423" y="3255407"/>
              <a:chExt cx="4763539" cy="3450253"/>
            </a:xfrm>
          </p:grpSpPr>
          <p:pic>
            <p:nvPicPr>
              <p:cNvPr id="62470" name="Picture 8" descr="http://encyklopedienabytku.rysanek.cz/wp-content/uploads/11-248085-zidle-pavel-janak-kopie-modernist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0" y="3255407"/>
                <a:ext cx="1828800" cy="3048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52235" name="Rectangle 3"/>
              <p:cNvSpPr>
                <a:spLocks noChangeArrowheads="1"/>
              </p:cNvSpPr>
              <p:nvPr/>
            </p:nvSpPr>
            <p:spPr bwMode="auto">
              <a:xfrm>
                <a:off x="4309423" y="6336268"/>
                <a:ext cx="4763539" cy="369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33 - 34. </a:t>
                </a:r>
                <a:r>
                  <a:rPr lang="cs-CZ" dirty="0"/>
                  <a:t>Pavel Janák, keramická dóza a židle</a:t>
                </a:r>
              </a:p>
            </p:txBody>
          </p:sp>
        </p:grpSp>
        <p:pic>
          <p:nvPicPr>
            <p:cNvPr id="62473" name="Picture 10" descr="File:Artel Prag Keramikdos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7266" y="4310213"/>
              <a:ext cx="2228850" cy="20129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grpSp>
      <p:grpSp>
        <p:nvGrpSpPr>
          <p:cNvPr id="3" name="Group 2"/>
          <p:cNvGrpSpPr>
            <a:grpSpLocks/>
          </p:cNvGrpSpPr>
          <p:nvPr/>
        </p:nvGrpSpPr>
        <p:grpSpPr bwMode="auto">
          <a:xfrm>
            <a:off x="6313838" y="608013"/>
            <a:ext cx="2339625" cy="2687719"/>
            <a:chOff x="6423375" y="1009650"/>
            <a:chExt cx="2339625" cy="2687719"/>
          </a:xfrm>
        </p:grpSpPr>
        <p:pic>
          <p:nvPicPr>
            <p:cNvPr id="62468" name="Picture 6" descr="http://i.lidovky.cz/pes/09/103/pnesd/WAG2eb639_Z_janak.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34200" y="1009650"/>
              <a:ext cx="1828800" cy="253365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52231" name="TextBox 1"/>
            <p:cNvSpPr txBox="1">
              <a:spLocks noChangeArrowheads="1"/>
            </p:cNvSpPr>
            <p:nvPr/>
          </p:nvSpPr>
          <p:spPr bwMode="auto">
            <a:xfrm>
              <a:off x="6423375" y="3328037"/>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35</a:t>
              </a:r>
              <a:endParaRPr lang="cs-CZ" dirty="0"/>
            </a:p>
          </p:txBody>
        </p:sp>
      </p:grpSp>
    </p:spTree>
    <p:extLst>
      <p:ext uri="{BB962C8B-B14F-4D97-AF65-F5344CB8AC3E}">
        <p14:creationId xmlns:p14="http://schemas.microsoft.com/office/powerpoint/2010/main" val="4676656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par>
                          <p:cTn id="8" fill="hold" nodeType="afterGroup">
                            <p:stCondLst>
                              <p:cond delay="500"/>
                            </p:stCondLst>
                            <p:childTnLst>
                              <p:par>
                                <p:cTn id="9" presetID="22" presetClass="entr" presetSubtype="4" fill="hold" grpId="0" nodeType="afterEffect">
                                  <p:stCondLst>
                                    <p:cond delay="500"/>
                                  </p:stCondLst>
                                  <p:childTnLst>
                                    <p:set>
                                      <p:cBhvr>
                                        <p:cTn id="10" dur="1" fill="hold">
                                          <p:stCondLst>
                                            <p:cond delay="0"/>
                                          </p:stCondLst>
                                        </p:cTn>
                                        <p:tgtEl>
                                          <p:spTgt spid="62467">
                                            <p:txEl>
                                              <p:pRg st="0" end="0"/>
                                            </p:txEl>
                                          </p:spTgt>
                                        </p:tgtEl>
                                        <p:attrNameLst>
                                          <p:attrName>style.visibility</p:attrName>
                                        </p:attrNameLst>
                                      </p:cBhvr>
                                      <p:to>
                                        <p:strVal val="visible"/>
                                      </p:to>
                                    </p:set>
                                    <p:animEffect transition="in" filter="wipe(down)">
                                      <p:cBhvr>
                                        <p:cTn id="11" dur="500"/>
                                        <p:tgtEl>
                                          <p:spTgt spid="62467">
                                            <p:txEl>
                                              <p:pRg st="0" end="0"/>
                                            </p:txEl>
                                          </p:spTgt>
                                        </p:tgtEl>
                                      </p:cBhvr>
                                    </p:animEffect>
                                  </p:childTnLst>
                                </p:cTn>
                              </p:par>
                            </p:childTnLst>
                          </p:cTn>
                        </p:par>
                        <p:par>
                          <p:cTn id="12" fill="hold" nodeType="afterGroup">
                            <p:stCondLst>
                              <p:cond delay="1500"/>
                            </p:stCondLst>
                            <p:childTnLst>
                              <p:par>
                                <p:cTn id="13" presetID="22" presetClass="entr" presetSubtype="4" fill="hold" grpId="0" nodeType="afterEffect">
                                  <p:stCondLst>
                                    <p:cond delay="500"/>
                                  </p:stCondLst>
                                  <p:childTnLst>
                                    <p:set>
                                      <p:cBhvr>
                                        <p:cTn id="14" dur="1" fill="hold">
                                          <p:stCondLst>
                                            <p:cond delay="0"/>
                                          </p:stCondLst>
                                        </p:cTn>
                                        <p:tgtEl>
                                          <p:spTgt spid="62467">
                                            <p:txEl>
                                              <p:pRg st="1" end="1"/>
                                            </p:txEl>
                                          </p:spTgt>
                                        </p:tgtEl>
                                        <p:attrNameLst>
                                          <p:attrName>style.visibility</p:attrName>
                                        </p:attrNameLst>
                                      </p:cBhvr>
                                      <p:to>
                                        <p:strVal val="visible"/>
                                      </p:to>
                                    </p:set>
                                    <p:animEffect transition="in" filter="wipe(down)">
                                      <p:cBhvr>
                                        <p:cTn id="15" dur="500"/>
                                        <p:tgtEl>
                                          <p:spTgt spid="62467">
                                            <p:txEl>
                                              <p:pRg st="1" end="1"/>
                                            </p:txEl>
                                          </p:spTgt>
                                        </p:tgtEl>
                                      </p:cBhvr>
                                    </p:animEffect>
                                  </p:childTnLst>
                                </p:cTn>
                              </p:par>
                            </p:childTnLst>
                          </p:cTn>
                        </p:par>
                        <p:par>
                          <p:cTn id="16" fill="hold" nodeType="afterGroup">
                            <p:stCondLst>
                              <p:cond delay="2500"/>
                            </p:stCondLst>
                            <p:childTnLst>
                              <p:par>
                                <p:cTn id="17" presetID="22" presetClass="entr" presetSubtype="4" fill="hold" nodeType="afterEffect">
                                  <p:stCondLst>
                                    <p:cond delay="1000"/>
                                  </p:stCondLst>
                                  <p:childTnLst>
                                    <p:set>
                                      <p:cBhvr>
                                        <p:cTn id="18" dur="1" fill="hold">
                                          <p:stCondLst>
                                            <p:cond delay="0"/>
                                          </p:stCondLst>
                                        </p:cTn>
                                        <p:tgtEl>
                                          <p:spTgt spid="5"/>
                                        </p:tgtEl>
                                        <p:attrNameLst>
                                          <p:attrName>style.visibility</p:attrName>
                                        </p:attrNameLst>
                                      </p:cBhvr>
                                      <p:to>
                                        <p:strVal val="visible"/>
                                      </p:to>
                                    </p:set>
                                    <p:animEffect transition="in" filter="wipe(down)">
                                      <p:cBhvr>
                                        <p:cTn id="1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a:grpSpLocks/>
          </p:cNvGrpSpPr>
          <p:nvPr/>
        </p:nvGrpSpPr>
        <p:grpSpPr bwMode="auto">
          <a:xfrm>
            <a:off x="4572000" y="3675063"/>
            <a:ext cx="4419600" cy="3154680"/>
            <a:chOff x="4349750" y="3657600"/>
            <a:chExt cx="4419600" cy="3154681"/>
          </a:xfrm>
        </p:grpSpPr>
        <p:pic>
          <p:nvPicPr>
            <p:cNvPr id="63490" name="Picture 4" descr="Soubor:Pce-krematorium1.jpg"/>
            <p:cNvPicPr>
              <a:picLocks noChangeAspect="1" noChangeArrowheads="1"/>
            </p:cNvPicPr>
            <p:nvPr/>
          </p:nvPicPr>
          <p:blipFill>
            <a:blip r:embed="rId2"/>
            <a:srcRect/>
            <a:stretch>
              <a:fillRect/>
            </a:stretch>
          </p:blipFill>
          <p:spPr bwMode="auto">
            <a:xfrm>
              <a:off x="4727575" y="3657600"/>
              <a:ext cx="4041775" cy="303053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6" name="TextBox 3"/>
            <p:cNvSpPr txBox="1">
              <a:spLocks noChangeArrowheads="1"/>
            </p:cNvSpPr>
            <p:nvPr/>
          </p:nvSpPr>
          <p:spPr bwMode="auto">
            <a:xfrm>
              <a:off x="4349750" y="6442949"/>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39</a:t>
              </a:r>
              <a:endParaRPr lang="cs-CZ" dirty="0"/>
            </a:p>
          </p:txBody>
        </p:sp>
      </p:grpSp>
      <p:sp>
        <p:nvSpPr>
          <p:cNvPr id="53251" name="Title 1"/>
          <p:cNvSpPr>
            <a:spLocks noGrp="1"/>
          </p:cNvSpPr>
          <p:nvPr>
            <p:ph type="title"/>
          </p:nvPr>
        </p:nvSpPr>
        <p:spPr>
          <a:xfrm>
            <a:off x="228600" y="274638"/>
            <a:ext cx="8686800" cy="1143000"/>
          </a:xfrm>
        </p:spPr>
        <p:txBody>
          <a:bodyPr/>
          <a:lstStyle/>
          <a:p>
            <a:r>
              <a:rPr lang="cs-CZ" sz="3600" smtClean="0"/>
              <a:t>Krematorium v Pardubicích, </a:t>
            </a:r>
            <a:r>
              <a:rPr lang="cs-CZ" sz="3600" b="0" smtClean="0">
                <a:solidFill>
                  <a:schemeClr val="tx1"/>
                </a:solidFill>
              </a:rPr>
              <a:t>1921-23</a:t>
            </a:r>
          </a:p>
        </p:txBody>
      </p:sp>
      <p:grpSp>
        <p:nvGrpSpPr>
          <p:cNvPr id="3" name="Group 2"/>
          <p:cNvGrpSpPr>
            <a:grpSpLocks/>
          </p:cNvGrpSpPr>
          <p:nvPr/>
        </p:nvGrpSpPr>
        <p:grpSpPr bwMode="auto">
          <a:xfrm>
            <a:off x="152400" y="1417638"/>
            <a:ext cx="5337175" cy="3891360"/>
            <a:chOff x="533400" y="1417638"/>
            <a:chExt cx="5337175" cy="3891360"/>
          </a:xfrm>
        </p:grpSpPr>
        <p:pic>
          <p:nvPicPr>
            <p:cNvPr id="63492" name="Picture 2" descr="Soubor:Crematorium, Pardubice, Czech Republic.jpg"/>
            <p:cNvPicPr>
              <a:picLocks noChangeAspect="1" noChangeArrowheads="1"/>
            </p:cNvPicPr>
            <p:nvPr/>
          </p:nvPicPr>
          <p:blipFill>
            <a:blip r:embed="rId3"/>
            <a:srcRect/>
            <a:stretch>
              <a:fillRect/>
            </a:stretch>
          </p:blipFill>
          <p:spPr bwMode="auto">
            <a:xfrm>
              <a:off x="533400" y="1417638"/>
              <a:ext cx="5337175" cy="3556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4" name="TextBox 1"/>
            <p:cNvSpPr txBox="1">
              <a:spLocks noChangeArrowheads="1"/>
            </p:cNvSpPr>
            <p:nvPr/>
          </p:nvSpPr>
          <p:spPr bwMode="auto">
            <a:xfrm>
              <a:off x="609600" y="4939666"/>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38</a:t>
              </a:r>
              <a:endParaRPr lang="cs-CZ" dirty="0"/>
            </a:p>
          </p:txBody>
        </p:sp>
      </p:grpSp>
    </p:spTree>
    <p:extLst>
      <p:ext uri="{BB962C8B-B14F-4D97-AF65-F5344CB8AC3E}">
        <p14:creationId xmlns:p14="http://schemas.microsoft.com/office/powerpoint/2010/main" val="27406379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par>
                          <p:cTn id="8" fill="hold" nodeType="afterGroup">
                            <p:stCondLst>
                              <p:cond delay="500"/>
                            </p:stCondLst>
                            <p:childTnLst>
                              <p:par>
                                <p:cTn id="9" presetID="22" presetClass="entr" presetSubtype="4" fill="hold" nodeType="afterEffect">
                                  <p:stCondLst>
                                    <p:cond delay="1000"/>
                                  </p:stCondLst>
                                  <p:childTnLst>
                                    <p:set>
                                      <p:cBhvr>
                                        <p:cTn id="10" dur="1" fill="hold">
                                          <p:stCondLst>
                                            <p:cond delay="0"/>
                                          </p:stCondLst>
                                        </p:cTn>
                                        <p:tgtEl>
                                          <p:spTgt spid="3"/>
                                        </p:tgtEl>
                                        <p:attrNameLst>
                                          <p:attrName>style.visibility</p:attrName>
                                        </p:attrNameLst>
                                      </p:cBhvr>
                                      <p:to>
                                        <p:strVal val="visible"/>
                                      </p:to>
                                    </p:set>
                                    <p:animEffect transition="in" filter="wipe(down)">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Nadpis 4"/>
          <p:cNvSpPr>
            <a:spLocks noGrp="1"/>
          </p:cNvSpPr>
          <p:nvPr>
            <p:ph type="title"/>
          </p:nvPr>
        </p:nvSpPr>
        <p:spPr>
          <a:xfrm>
            <a:off x="628650" y="198437"/>
            <a:ext cx="7886700" cy="1325563"/>
          </a:xfrm>
        </p:spPr>
        <p:txBody>
          <a:bodyPr/>
          <a:lstStyle/>
          <a:p>
            <a:r>
              <a:rPr lang="cs-CZ" dirty="0" smtClean="0"/>
              <a:t>Palác </a:t>
            </a:r>
            <a:r>
              <a:rPr lang="cs-CZ" dirty="0" err="1" smtClean="0"/>
              <a:t>Adria</a:t>
            </a:r>
            <a:r>
              <a:rPr lang="cs-CZ" dirty="0" smtClean="0"/>
              <a:t>, Praha, </a:t>
            </a:r>
            <a:r>
              <a:rPr lang="cs-CZ" sz="4000" b="0" dirty="0" smtClean="0">
                <a:solidFill>
                  <a:schemeClr val="tx1"/>
                </a:solidFill>
              </a:rPr>
              <a:t>(1923-25)</a:t>
            </a:r>
          </a:p>
        </p:txBody>
      </p:sp>
      <p:grpSp>
        <p:nvGrpSpPr>
          <p:cNvPr id="3" name="Group 2"/>
          <p:cNvGrpSpPr>
            <a:grpSpLocks/>
          </p:cNvGrpSpPr>
          <p:nvPr/>
        </p:nvGrpSpPr>
        <p:grpSpPr bwMode="auto">
          <a:xfrm>
            <a:off x="2738438" y="1524000"/>
            <a:ext cx="3667125" cy="5258832"/>
            <a:chOff x="2738438" y="1600200"/>
            <a:chExt cx="3667125" cy="5258832"/>
          </a:xfrm>
        </p:grpSpPr>
        <p:pic>
          <p:nvPicPr>
            <p:cNvPr id="65539" name="Picture 5" descr="Soubor:Prague PalacAdria facade2.jpg"/>
            <p:cNvPicPr>
              <a:picLocks noChangeAspect="1" noChangeArrowheads="1"/>
            </p:cNvPicPr>
            <p:nvPr/>
          </p:nvPicPr>
          <p:blipFill>
            <a:blip r:embed="rId3"/>
            <a:srcRect/>
            <a:stretch>
              <a:fillRect/>
            </a:stretch>
          </p:blipFill>
          <p:spPr bwMode="auto">
            <a:xfrm>
              <a:off x="2738438" y="1600200"/>
              <a:ext cx="3667125" cy="48895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7" name="TextBox 1"/>
            <p:cNvSpPr txBox="1">
              <a:spLocks noChangeArrowheads="1"/>
            </p:cNvSpPr>
            <p:nvPr/>
          </p:nvSpPr>
          <p:spPr bwMode="auto">
            <a:xfrm>
              <a:off x="5964417" y="6489700"/>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40</a:t>
              </a:r>
              <a:endParaRPr lang="cs-CZ" dirty="0"/>
            </a:p>
          </p:txBody>
        </p:sp>
      </p:grpSp>
    </p:spTree>
    <p:extLst>
      <p:ext uri="{BB962C8B-B14F-4D97-AF65-F5344CB8AC3E}">
        <p14:creationId xmlns:p14="http://schemas.microsoft.com/office/powerpoint/2010/main" val="19989237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r>
              <a:rPr lang="cs-CZ" smtClean="0">
                <a:solidFill>
                  <a:srgbClr val="C00000"/>
                </a:solidFill>
              </a:rPr>
              <a:t>P. Janák </a:t>
            </a:r>
            <a:r>
              <a:rPr lang="cs-CZ" smtClean="0"/>
              <a:t>- dózy</a:t>
            </a:r>
          </a:p>
        </p:txBody>
      </p:sp>
      <p:grpSp>
        <p:nvGrpSpPr>
          <p:cNvPr id="3" name="Group 2"/>
          <p:cNvGrpSpPr>
            <a:grpSpLocks/>
          </p:cNvGrpSpPr>
          <p:nvPr/>
        </p:nvGrpSpPr>
        <p:grpSpPr bwMode="auto">
          <a:xfrm>
            <a:off x="1524000" y="1703388"/>
            <a:ext cx="6096000" cy="4827032"/>
            <a:chOff x="1524000" y="1702832"/>
            <a:chExt cx="6096000" cy="4827032"/>
          </a:xfrm>
        </p:grpSpPr>
        <p:pic>
          <p:nvPicPr>
            <p:cNvPr id="55300" name="Picture 4" descr="Janák - doz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702832"/>
              <a:ext cx="6096000" cy="445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01" name="TextBox 1"/>
            <p:cNvSpPr txBox="1">
              <a:spLocks noChangeArrowheads="1"/>
            </p:cNvSpPr>
            <p:nvPr/>
          </p:nvSpPr>
          <p:spPr bwMode="auto">
            <a:xfrm>
              <a:off x="7178854" y="6160532"/>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41</a:t>
              </a:r>
              <a:endParaRPr lang="cs-CZ" dirty="0"/>
            </a:p>
          </p:txBody>
        </p:sp>
      </p:grpSp>
    </p:spTree>
    <p:extLst>
      <p:ext uri="{BB962C8B-B14F-4D97-AF65-F5344CB8AC3E}">
        <p14:creationId xmlns:p14="http://schemas.microsoft.com/office/powerpoint/2010/main" val="25701517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1" presetClass="entr" presetSubtype="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152400" y="152400"/>
            <a:ext cx="8839200" cy="1143000"/>
          </a:xfrm>
        </p:spPr>
        <p:txBody>
          <a:bodyPr/>
          <a:lstStyle/>
          <a:p>
            <a:r>
              <a:rPr lang="cs-CZ" sz="3600" smtClean="0">
                <a:solidFill>
                  <a:srgbClr val="C00000"/>
                </a:solidFill>
              </a:rPr>
              <a:t>Emil Králíček </a:t>
            </a:r>
            <a:r>
              <a:rPr lang="cs-CZ" sz="3600" smtClean="0"/>
              <a:t>- Kubistická lampa na Můstku v Praze</a:t>
            </a:r>
          </a:p>
        </p:txBody>
      </p:sp>
      <p:grpSp>
        <p:nvGrpSpPr>
          <p:cNvPr id="3" name="Group 2"/>
          <p:cNvGrpSpPr>
            <a:grpSpLocks/>
          </p:cNvGrpSpPr>
          <p:nvPr/>
        </p:nvGrpSpPr>
        <p:grpSpPr bwMode="auto">
          <a:xfrm>
            <a:off x="2908300" y="1485900"/>
            <a:ext cx="3437890" cy="5283200"/>
            <a:chOff x="2908300" y="1600200"/>
            <a:chExt cx="3437890" cy="5283200"/>
          </a:xfrm>
        </p:grpSpPr>
        <p:pic>
          <p:nvPicPr>
            <p:cNvPr id="67587" name="Picture 2" descr="Soubor:Praha, Můstek, kubistická lampa.jpg"/>
            <p:cNvPicPr>
              <a:picLocks noChangeAspect="1" noChangeArrowheads="1"/>
            </p:cNvPicPr>
            <p:nvPr/>
          </p:nvPicPr>
          <p:blipFill>
            <a:blip r:embed="rId2"/>
            <a:srcRect/>
            <a:stretch>
              <a:fillRect/>
            </a:stretch>
          </p:blipFill>
          <p:spPr bwMode="auto">
            <a:xfrm>
              <a:off x="2908300" y="1600200"/>
              <a:ext cx="3327400" cy="49926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5" name="TextBox 1"/>
            <p:cNvSpPr txBox="1">
              <a:spLocks noChangeArrowheads="1"/>
            </p:cNvSpPr>
            <p:nvPr/>
          </p:nvSpPr>
          <p:spPr bwMode="auto">
            <a:xfrm>
              <a:off x="5905044" y="6514068"/>
              <a:ext cx="4411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s-CZ" dirty="0" smtClean="0"/>
                <a:t>42</a:t>
              </a:r>
              <a:endParaRPr lang="cs-CZ" dirty="0"/>
            </a:p>
          </p:txBody>
        </p:sp>
      </p:grpSp>
    </p:spTree>
    <p:extLst>
      <p:ext uri="{BB962C8B-B14F-4D97-AF65-F5344CB8AC3E}">
        <p14:creationId xmlns:p14="http://schemas.microsoft.com/office/powerpoint/2010/main" val="24636136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91000"/>
            <a:extLst>
              <a:ext uri="{BEBA8EAE-BF5A-486C-A8C5-ECC9F3942E4B}">
                <a14:imgProps xmlns:a14="http://schemas.microsoft.com/office/drawing/2010/main">
                  <a14:imgLayer r:embed="rId3">
                    <a14:imgEffect>
                      <a14:sharpenSoften amount="29000"/>
                    </a14:imgEffect>
                    <a14:imgEffect>
                      <a14:colorTemperature colorTemp="4827"/>
                    </a14:imgEffect>
                    <a14:imgEffect>
                      <a14:saturation sat="0"/>
                    </a14:imgEffect>
                    <a14:imgEffect>
                      <a14:brightnessContrast contrast="9000"/>
                    </a14:imgEffect>
                  </a14:imgLayer>
                </a14:imgProps>
              </a:ext>
            </a:extLst>
          </a:blip>
          <a:srcRect/>
          <a:stretch>
            <a:fillRect l="-1000" t="-3000" r="-1000" b="-24000"/>
          </a:stretch>
        </a:blipFill>
        <a:effectLst/>
      </p:bgPr>
    </p:bg>
    <p:spTree>
      <p:nvGrpSpPr>
        <p:cNvPr id="1" name=""/>
        <p:cNvGrpSpPr/>
        <p:nvPr/>
      </p:nvGrpSpPr>
      <p:grpSpPr>
        <a:xfrm>
          <a:off x="0" y="0"/>
          <a:ext cx="0" cy="0"/>
          <a:chOff x="0" y="0"/>
          <a:chExt cx="0" cy="0"/>
        </a:xfrm>
      </p:grpSpPr>
      <p:sp>
        <p:nvSpPr>
          <p:cNvPr id="2" name="Rectangle 1"/>
          <p:cNvSpPr/>
          <p:nvPr/>
        </p:nvSpPr>
        <p:spPr>
          <a:xfrm>
            <a:off x="754380" y="2404355"/>
            <a:ext cx="9205122" cy="1323439"/>
          </a:xfrm>
          <a:prstGeom prst="rect">
            <a:avLst/>
          </a:prstGeom>
          <a:noFill/>
          <a:ln>
            <a:noFill/>
          </a:ln>
          <a:effectLst>
            <a:outerShdw blurRad="76200" dist="12700" dir="8100000" sy="-23000" kx="800400" algn="br" rotWithShape="0">
              <a:prstClr val="black">
                <a:alpha val="20000"/>
              </a:prstClr>
            </a:outerShdw>
            <a:reflection blurRad="6350" stA="50000" endA="295" endPos="92000" dist="101600" dir="5400000" sy="-100000" algn="bl" rotWithShape="0"/>
          </a:effectLst>
          <a:scene3d>
            <a:camera prst="perspectiveContrastingRightFacing"/>
            <a:lightRig rig="threePt" dir="t"/>
          </a:scene3d>
        </p:spPr>
        <p:txBody>
          <a:bodyPr>
            <a:prstTxWarp prst="textPlain">
              <a:avLst/>
            </a:prstTxWarp>
            <a:spAutoFit/>
            <a:sp3d extrusionH="57150">
              <a:bevelT w="38100" h="38100"/>
            </a:sp3d>
          </a:bodyPr>
          <a:lstStyle/>
          <a:p>
            <a:pPr algn="ctr">
              <a:defRPr/>
            </a:pPr>
            <a:r>
              <a:rPr lang="cs-CZ" sz="8000" b="1" dirty="0" smtClean="0">
                <a:ln w="10160">
                  <a:solidFill>
                    <a:prstClr val="white"/>
                  </a:solidFill>
                  <a:prstDash val="solid"/>
                </a:ln>
                <a:solidFill>
                  <a:srgbClr val="C00000"/>
                </a:solidFill>
                <a:effectLst>
                  <a:outerShdw blurRad="38100" dist="22860" dir="5400000" algn="tl" rotWithShape="0">
                    <a:srgbClr val="000000">
                      <a:alpha val="30000"/>
                    </a:srgbClr>
                  </a:outerShdw>
                </a:effectLst>
              </a:rPr>
              <a:t>KONEC</a:t>
            </a:r>
            <a:endParaRPr lang="cs-CZ" sz="8000" b="1" dirty="0">
              <a:ln w="10160">
                <a:solidFill>
                  <a:prstClr val="white"/>
                </a:solidFill>
                <a:prstDash val="solid"/>
              </a:ln>
              <a:solidFill>
                <a:srgbClr val="C00000"/>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13894552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0"/>
                                  </p:stCondLst>
                                  <p:iterate type="lt">
                                    <p:tmPct val="5000"/>
                                  </p:iterate>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p:txBody>
          <a:bodyPr/>
          <a:lstStyle/>
          <a:p>
            <a:r>
              <a:rPr lang="cs-CZ" dirty="0" smtClean="0"/>
              <a:t>Citace:</a:t>
            </a:r>
          </a:p>
        </p:txBody>
      </p:sp>
      <p:sp>
        <p:nvSpPr>
          <p:cNvPr id="63491" name="Content Placeholder 2"/>
          <p:cNvSpPr>
            <a:spLocks noGrp="1"/>
          </p:cNvSpPr>
          <p:nvPr>
            <p:ph idx="1"/>
          </p:nvPr>
        </p:nvSpPr>
        <p:spPr/>
        <p:txBody>
          <a:bodyPr>
            <a:normAutofit fontScale="85000" lnSpcReduction="20000"/>
          </a:bodyPr>
          <a:lstStyle/>
          <a:p>
            <a:pPr>
              <a:buFontTx/>
              <a:buAutoNum type="arabicPeriod"/>
            </a:pPr>
            <a:r>
              <a:rPr lang="cs-CZ" dirty="0" smtClean="0"/>
              <a:t>G. </a:t>
            </a:r>
            <a:r>
              <a:rPr lang="cs-CZ" dirty="0" err="1" smtClean="0"/>
              <a:t>Braque</a:t>
            </a:r>
            <a:r>
              <a:rPr lang="cs-CZ" dirty="0" smtClean="0"/>
              <a:t> – Portugalec: </a:t>
            </a:r>
            <a:r>
              <a:rPr lang="pt-BR" dirty="0" smtClean="0"/>
              <a:t>AUTOR </a:t>
            </a:r>
            <a:r>
              <a:rPr lang="pt-BR" dirty="0"/>
              <a:t>NEUVEDEN. http://www.abcgallery.com [online]. [cit. 7.2.2013]. Dostupný na WWW: </a:t>
            </a:r>
            <a:r>
              <a:rPr lang="pt-BR" dirty="0">
                <a:hlinkClick r:id="rId2"/>
              </a:rPr>
              <a:t>http://</a:t>
            </a:r>
            <a:r>
              <a:rPr lang="pt-BR" dirty="0" smtClean="0">
                <a:hlinkClick r:id="rId2"/>
              </a:rPr>
              <a:t>www.abcgallery.com/B/braque/braque138.html</a:t>
            </a:r>
            <a:endParaRPr lang="pt-BR" dirty="0"/>
          </a:p>
          <a:p>
            <a:pPr>
              <a:buFontTx/>
              <a:buAutoNum type="arabicPeriod"/>
            </a:pPr>
            <a:r>
              <a:rPr lang="cs-CZ" dirty="0" smtClean="0"/>
              <a:t>M. </a:t>
            </a:r>
            <a:r>
              <a:rPr lang="cs-CZ" dirty="0" err="1" smtClean="0"/>
              <a:t>Duchamp</a:t>
            </a:r>
            <a:r>
              <a:rPr lang="cs-CZ" dirty="0" smtClean="0"/>
              <a:t> – Akt sestupující se schodů: </a:t>
            </a:r>
            <a:r>
              <a:rPr lang="pt-BR" dirty="0" smtClean="0"/>
              <a:t>AUTOR </a:t>
            </a:r>
            <a:r>
              <a:rPr lang="pt-BR" dirty="0"/>
              <a:t>NEUVEDEN. http://www.abcgallery.com [online]. [cit. 7.2.2013]. Dostupný na WWW: </a:t>
            </a:r>
            <a:r>
              <a:rPr lang="pt-BR" dirty="0">
                <a:hlinkClick r:id="rId3"/>
              </a:rPr>
              <a:t>http://</a:t>
            </a:r>
            <a:r>
              <a:rPr lang="pt-BR" dirty="0" smtClean="0">
                <a:hlinkClick r:id="rId3"/>
              </a:rPr>
              <a:t>www.abcgallery.com/D/duchamp/duchamp2.html</a:t>
            </a:r>
            <a:endParaRPr lang="pt-BR" dirty="0"/>
          </a:p>
          <a:p>
            <a:pPr>
              <a:buFontTx/>
              <a:buAutoNum type="arabicPeriod"/>
            </a:pPr>
            <a:r>
              <a:rPr lang="cs-CZ" dirty="0" err="1" smtClean="0"/>
              <a:t>Smajlík</a:t>
            </a:r>
            <a:r>
              <a:rPr lang="cs-CZ" dirty="0" smtClean="0"/>
              <a:t> 1: </a:t>
            </a:r>
            <a:r>
              <a:rPr lang="pt-BR" dirty="0" smtClean="0"/>
              <a:t>AUTOR </a:t>
            </a:r>
            <a:r>
              <a:rPr lang="pt-BR" dirty="0"/>
              <a:t>NEUVEDEN. http://commons.wikimedia.org [online]. [cit. 25.2.2013]. Dostupný pod licencí public domain na WWW: </a:t>
            </a:r>
            <a:r>
              <a:rPr lang="pt-BR" dirty="0">
                <a:hlinkClick r:id="rId4"/>
              </a:rPr>
              <a:t>http://</a:t>
            </a:r>
            <a:r>
              <a:rPr lang="pt-BR" dirty="0" smtClean="0">
                <a:hlinkClick r:id="rId4"/>
              </a:rPr>
              <a:t>commons.wikimedia.org/wiki/File:Frowny.svg</a:t>
            </a:r>
            <a:endParaRPr lang="pt-BR" dirty="0"/>
          </a:p>
          <a:p>
            <a:pPr>
              <a:buFontTx/>
              <a:buAutoNum type="arabicPeriod"/>
            </a:pPr>
            <a:r>
              <a:rPr lang="cs-CZ" dirty="0" err="1" smtClean="0"/>
              <a:t>Smajlík</a:t>
            </a:r>
            <a:r>
              <a:rPr lang="cs-CZ" dirty="0" smtClean="0"/>
              <a:t> 2</a:t>
            </a:r>
            <a:r>
              <a:rPr lang="cs-CZ" dirty="0"/>
              <a:t>: AUTOR NEUVEDEN. http://commons.wikimedia.org [online]. [cit. 25.2.2013]. Dostupný pod licencí public domain na WWW: </a:t>
            </a:r>
            <a:r>
              <a:rPr lang="cs-CZ" dirty="0">
                <a:hlinkClick r:id="rId4"/>
              </a:rPr>
              <a:t>http://</a:t>
            </a:r>
            <a:r>
              <a:rPr lang="cs-CZ" dirty="0" smtClean="0">
                <a:hlinkClick r:id="rId4"/>
              </a:rPr>
              <a:t>commons.wikimedia.org/wiki/File:Frowny.svg</a:t>
            </a:r>
            <a:endParaRPr lang="cs-CZ" dirty="0" smtClean="0"/>
          </a:p>
          <a:p>
            <a:pPr>
              <a:buFontTx/>
              <a:buAutoNum type="arabicPeriod"/>
            </a:pPr>
            <a:r>
              <a:rPr lang="pt-BR" dirty="0" smtClean="0"/>
              <a:t>AUTOR NEUVEDEN. http://www.flickr.com [online]. [cit. 9.2.2013]. Dostupný na WWW: </a:t>
            </a:r>
            <a:r>
              <a:rPr lang="pt-BR" dirty="0" smtClean="0">
                <a:hlinkClick r:id="rId5"/>
              </a:rPr>
              <a:t>http://www.flickr.com/photos/21070814@N08/2345189227/</a:t>
            </a:r>
            <a:endParaRPr lang="cs-CZ" dirty="0" smtClean="0"/>
          </a:p>
          <a:p>
            <a:pPr>
              <a:buFontTx/>
              <a:buAutoNum type="arabicPeriod"/>
            </a:pPr>
            <a:r>
              <a:rPr lang="cs-CZ" dirty="0" smtClean="0"/>
              <a:t>AUTOR NEUVEDEN. http://cs.wikipedia.org [online]. [cit. 10.2.2013]. Dostupný pod licencí public domain na WWW: </a:t>
            </a:r>
            <a:r>
              <a:rPr lang="cs-CZ" dirty="0" smtClean="0">
                <a:hlinkClick r:id="rId6"/>
              </a:rPr>
              <a:t>http://cs.wikipedia.org/wiki/Soubor:Vincenc_Kramar_1932_cropped.jpg</a:t>
            </a:r>
            <a:endParaRPr lang="cs-CZ" dirty="0" smtClean="0"/>
          </a:p>
          <a:p>
            <a:pPr>
              <a:buFontTx/>
              <a:buAutoNum type="arabicPeriod"/>
            </a:pPr>
            <a:r>
              <a:rPr lang="pt-BR" dirty="0" smtClean="0"/>
              <a:t>AUTOR NEUVEDEN. http://www.prostor-ad.cz [online]. [cit. 10.2.2013]. Dostupný na WWW: </a:t>
            </a:r>
            <a:r>
              <a:rPr lang="pt-BR" dirty="0" smtClean="0">
                <a:hlinkClick r:id="rId7"/>
              </a:rPr>
              <a:t>http://www.prostor-ad.cz/pruvodce/praha/vuva/stech.htm</a:t>
            </a:r>
            <a:endParaRPr lang="cs-CZ" dirty="0" smtClean="0"/>
          </a:p>
          <a:p>
            <a:pPr>
              <a:buFontTx/>
              <a:buAutoNum type="arabicPeriod"/>
            </a:pPr>
            <a:r>
              <a:rPr lang="pt-BR" dirty="0" smtClean="0"/>
              <a:t>AUTOR NEUVEDEN. http://www.galerieart.cz [online]. [cit. 10.2.2013]. Dostupný na WWW: </a:t>
            </a:r>
            <a:r>
              <a:rPr lang="pt-BR" dirty="0" smtClean="0">
                <a:hlinkClick r:id="rId8"/>
              </a:rPr>
              <a:t>http://www.galerieart.cz/prodej_filla.htm</a:t>
            </a:r>
            <a:endParaRPr lang="cs-CZ" dirty="0" smtClean="0"/>
          </a:p>
          <a:p>
            <a:pPr>
              <a:buFontTx/>
              <a:buAutoNum type="arabicPeriod"/>
            </a:pPr>
            <a:r>
              <a:rPr lang="pt-BR" dirty="0" smtClean="0"/>
              <a:t>AUTOR NEUVEDEN. http://www.novinky.cz [online]. [cit. 10.2.2013]. Dostupný na WWW: </a:t>
            </a:r>
            <a:r>
              <a:rPr lang="pt-BR" dirty="0" smtClean="0">
                <a:hlinkClick r:id="rId9"/>
              </a:rPr>
              <a:t>http://www.novinky.cz/kultura/291128-filluv-obraz-se-vydrazil-za-17-5-milionu-korun.html</a:t>
            </a:r>
            <a:endParaRPr lang="pt-BR" dirty="0" smtClean="0"/>
          </a:p>
          <a:p>
            <a:pPr>
              <a:buFontTx/>
              <a:buAutoNum type="arabicPeriod"/>
            </a:pPr>
            <a:r>
              <a:rPr lang="pt-BR" dirty="0" smtClean="0"/>
              <a:t>AUTOR NEUVEDEN. http://www.artplus.cz [online]. [cit. 9.2.2013]. Dostupný na WWW: </a:t>
            </a:r>
            <a:r>
              <a:rPr lang="pt-BR" dirty="0" smtClean="0">
                <a:hlinkClick r:id="rId10"/>
              </a:rPr>
              <a:t>http://www.artplus.cz/cs/aukcni-zpravodajstvi/1/filluv-utesitel</a:t>
            </a:r>
            <a:endParaRPr lang="cs-CZ" dirty="0" smtClean="0"/>
          </a:p>
          <a:p>
            <a:r>
              <a:rPr lang="pt-BR" dirty="0"/>
              <a:t>AUTOR NEUVEDEN. http://bouchacka.rajce.idnes.cz [online]. [cit. 19.5.2013]. Dostupný na WWW: </a:t>
            </a:r>
            <a:r>
              <a:rPr lang="pt-BR" dirty="0">
                <a:hlinkClick r:id="rId11"/>
              </a:rPr>
              <a:t>http://bouchacka.rajce.idnes.cz/Kuboexpresionismus_OB.6/#</a:t>
            </a:r>
            <a:r>
              <a:rPr lang="pt-BR" dirty="0" smtClean="0">
                <a:hlinkClick r:id="rId11"/>
              </a:rPr>
              <a:t>EmilFilla-ZlatRybkyMatisse.jpg</a:t>
            </a:r>
            <a:endParaRPr lang="cs-CZ" dirty="0"/>
          </a:p>
          <a:p>
            <a:pPr>
              <a:buFontTx/>
              <a:buAutoNum type="arabicPeriod"/>
            </a:pPr>
            <a:r>
              <a:rPr lang="pt-BR" dirty="0" smtClean="0"/>
              <a:t>AUTOR NEUVEDEN. http://www.artmagazin.eu [online]. [cit. 10.2.2013]. Dostupný na WWW: </a:t>
            </a:r>
            <a:r>
              <a:rPr lang="pt-BR" dirty="0" smtClean="0">
                <a:hlinkClick r:id="rId12"/>
              </a:rPr>
              <a:t>http://www.artmagazin.eu/galerie-vytvarniku/emil-filla-zatisi-s-rybou-a-ananasem.htm</a:t>
            </a:r>
            <a:r>
              <a:rPr lang="cs-CZ" dirty="0" smtClean="0">
                <a:hlinkClick r:id="rId12"/>
              </a:rPr>
              <a:t>l</a:t>
            </a:r>
            <a:endParaRPr lang="cs-CZ" dirty="0" smtClean="0"/>
          </a:p>
        </p:txBody>
      </p:sp>
    </p:spTree>
    <p:extLst>
      <p:ext uri="{BB962C8B-B14F-4D97-AF65-F5344CB8AC3E}">
        <p14:creationId xmlns:p14="http://schemas.microsoft.com/office/powerpoint/2010/main" val="181859523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p:nvPr>
        </p:nvSpPr>
        <p:spPr/>
        <p:txBody>
          <a:bodyPr/>
          <a:lstStyle/>
          <a:p>
            <a:r>
              <a:rPr lang="cs-CZ" smtClean="0"/>
              <a:t>Citace:</a:t>
            </a:r>
          </a:p>
        </p:txBody>
      </p:sp>
      <p:sp>
        <p:nvSpPr>
          <p:cNvPr id="66563" name="Content Placeholder 2"/>
          <p:cNvSpPr>
            <a:spLocks noGrp="1"/>
          </p:cNvSpPr>
          <p:nvPr>
            <p:ph idx="1"/>
          </p:nvPr>
        </p:nvSpPr>
        <p:spPr/>
        <p:txBody>
          <a:bodyPr>
            <a:normAutofit fontScale="85000" lnSpcReduction="20000"/>
          </a:bodyPr>
          <a:lstStyle/>
          <a:p>
            <a:pPr>
              <a:buFont typeface="+mj-lt"/>
              <a:buAutoNum type="arabicPeriod" startAt="13"/>
            </a:pPr>
            <a:r>
              <a:rPr lang="pt-BR" dirty="0"/>
              <a:t>AUTOR NEUVEDEN. http://commons.wikimedia.org [online]. [cit. 9.2.2013]. Dostupný pod licencí public domain na WWW: </a:t>
            </a:r>
            <a:r>
              <a:rPr lang="pt-BR" dirty="0">
                <a:hlinkClick r:id="rId2"/>
              </a:rPr>
              <a:t>http://</a:t>
            </a:r>
            <a:r>
              <a:rPr lang="pt-BR" dirty="0" smtClean="0">
                <a:hlinkClick r:id="rId2"/>
              </a:rPr>
              <a:t>commons.wikimedia.org/wiki/File:Antonin_Prochazka_1932.png?uselang=cs</a:t>
            </a:r>
            <a:endParaRPr lang="pt-BR" dirty="0"/>
          </a:p>
          <a:p>
            <a:pPr>
              <a:buFont typeface="+mj-lt"/>
              <a:buAutoNum type="arabicPeriod" startAt="13"/>
            </a:pPr>
            <a:r>
              <a:rPr lang="pt-BR" dirty="0"/>
              <a:t>MODERN ART - MOLECULARSHIK. http://www.flickr.com [online]. [cit. 9.2.2013]. Dostupný na WWW: </a:t>
            </a:r>
            <a:r>
              <a:rPr lang="pt-BR" dirty="0">
                <a:hlinkClick r:id="rId3"/>
              </a:rPr>
              <a:t>http://</a:t>
            </a:r>
            <a:r>
              <a:rPr lang="pt-BR" dirty="0" smtClean="0">
                <a:hlinkClick r:id="rId3"/>
              </a:rPr>
              <a:t>www.flickr.com/photos/44893811@N05/5492576577/sizes/l/in/photostream</a:t>
            </a:r>
            <a:endParaRPr lang="pt-BR" dirty="0"/>
          </a:p>
          <a:p>
            <a:pPr>
              <a:buFont typeface="+mj-lt"/>
              <a:buAutoNum type="arabicPeriod" startAt="13"/>
            </a:pPr>
            <a:r>
              <a:rPr lang="pt-BR" dirty="0"/>
              <a:t>AUTOR NEUVEDEN. http://kultura.idnes.cz [online]. [cit. 9.2.2013]. Dostupný na WWW: </a:t>
            </a:r>
            <a:r>
              <a:rPr lang="pt-BR" dirty="0">
                <a:hlinkClick r:id="rId4"/>
              </a:rPr>
              <a:t>http://kultura.idnes.cz/deset-nejdrazsich-obrazu-ceskych-aukci-d92-/</a:t>
            </a:r>
            <a:r>
              <a:rPr lang="pt-BR" dirty="0" smtClean="0">
                <a:hlinkClick r:id="rId4"/>
              </a:rPr>
              <a:t>vytvarne-umeni.aspx?c=A070601_152441_vytvarneum_off</a:t>
            </a:r>
            <a:endParaRPr lang="pt-BR" dirty="0"/>
          </a:p>
          <a:p>
            <a:pPr>
              <a:buFont typeface="+mj-lt"/>
              <a:buAutoNum type="arabicPeriod" startAt="13"/>
            </a:pPr>
            <a:r>
              <a:rPr lang="pt-BR" dirty="0" smtClean="0"/>
              <a:t>AUTOR </a:t>
            </a:r>
            <a:r>
              <a:rPr lang="pt-BR" dirty="0"/>
              <a:t>NEUVEDEN. http://www.odaha.com [online]. [cit. 10.2.2013]. Dostupný na WWW: </a:t>
            </a:r>
            <a:r>
              <a:rPr lang="pt-BR" dirty="0">
                <a:hlinkClick r:id="rId5"/>
              </a:rPr>
              <a:t>http://</a:t>
            </a:r>
            <a:r>
              <a:rPr lang="pt-BR" dirty="0" smtClean="0">
                <a:hlinkClick r:id="rId5"/>
              </a:rPr>
              <a:t>www.odaha.com/josef-capek</a:t>
            </a:r>
            <a:endParaRPr lang="pt-BR" dirty="0"/>
          </a:p>
          <a:p>
            <a:pPr>
              <a:buFontTx/>
              <a:buAutoNum type="arabicPeriod" startAt="13"/>
            </a:pPr>
            <a:r>
              <a:rPr lang="pt-BR" dirty="0"/>
              <a:t>AUTOR NEUVEDEN. http://kultura.idnes.cz [online]. [cit. 9.2.2013]. Dostupný na WWW: </a:t>
            </a:r>
            <a:r>
              <a:rPr lang="pt-BR" dirty="0">
                <a:hlinkClick r:id="rId6"/>
              </a:rPr>
              <a:t>http://</a:t>
            </a:r>
            <a:r>
              <a:rPr lang="pt-BR" dirty="0" smtClean="0">
                <a:hlinkClick r:id="rId6"/>
              </a:rPr>
              <a:t>kultura.idnes.cz/foto.aspx?r=vytvarne-umeni&amp;foto1=KOT25ebdc_a_capek.jpg</a:t>
            </a:r>
            <a:endParaRPr lang="pt-BR" dirty="0"/>
          </a:p>
          <a:p>
            <a:pPr>
              <a:buFontTx/>
              <a:buAutoNum type="arabicPeriod" startAt="13"/>
            </a:pPr>
            <a:r>
              <a:rPr lang="pt-BR" dirty="0"/>
              <a:t>AUTOR NEUVEDEN. http://www.moravska-galerie.cz [online]. [cit. 9.2.2013]. Dostupný na WWW: </a:t>
            </a:r>
            <a:r>
              <a:rPr lang="pt-BR" dirty="0">
                <a:hlinkClick r:id="rId7"/>
              </a:rPr>
              <a:t>http://www.moravska-galerie.cz/media/621522/josef-capek-chlapec-se-svitilnou-1916-1917-olej-platno-535-x-34-cm-soukroma-sbirka-foto-moravska-galerie-v-brne-.</a:t>
            </a:r>
            <a:r>
              <a:rPr lang="pt-BR" dirty="0" smtClean="0">
                <a:hlinkClick r:id="rId7"/>
              </a:rPr>
              <a:t>jp</a:t>
            </a:r>
            <a:r>
              <a:rPr lang="cs-CZ" dirty="0" smtClean="0">
                <a:hlinkClick r:id="rId7"/>
              </a:rPr>
              <a:t>g</a:t>
            </a:r>
            <a:endParaRPr lang="pt-BR" dirty="0"/>
          </a:p>
          <a:p>
            <a:pPr>
              <a:buFontTx/>
              <a:buAutoNum type="arabicPeriod" startAt="13"/>
            </a:pPr>
            <a:r>
              <a:rPr lang="pt-BR" dirty="0"/>
              <a:t>AUTOR NEUVEDEN. http://cs.wikipedia.org [online]. [cit. 9.2.2013]. Dostupný pod licencí public domain na WWW: </a:t>
            </a:r>
            <a:r>
              <a:rPr lang="pt-BR" dirty="0">
                <a:hlinkClick r:id="rId8"/>
              </a:rPr>
              <a:t>http://</a:t>
            </a:r>
            <a:r>
              <a:rPr lang="pt-BR" dirty="0" smtClean="0">
                <a:hlinkClick r:id="rId8"/>
              </a:rPr>
              <a:t>cs.wikipedia.org/wiki/Soubor:Vaclav_Spala_1928.jpg</a:t>
            </a:r>
            <a:endParaRPr lang="pt-BR" dirty="0"/>
          </a:p>
          <a:p>
            <a:pPr>
              <a:buFontTx/>
              <a:buAutoNum type="arabicPeriod" startAt="13"/>
            </a:pPr>
            <a:r>
              <a:rPr lang="pt-BR" dirty="0" smtClean="0"/>
              <a:t>AUTOR NEUVEDEN. http://www.novinky.cz [online]. [cit. 9.2.2013]. Dostupný na WWW: </a:t>
            </a:r>
            <a:r>
              <a:rPr lang="pt-BR" dirty="0" smtClean="0">
                <a:hlinkClick r:id="rId9"/>
              </a:rPr>
              <a:t>http://www.novinky.cz/kultura/196962-do-drazby-jde-unikatni-obraz-vaclava-spaly-duha-dve-zeny.html</a:t>
            </a:r>
            <a:endParaRPr lang="cs-CZ" dirty="0" smtClean="0"/>
          </a:p>
          <a:p>
            <a:pPr>
              <a:buFontTx/>
              <a:buAutoNum type="arabicPeriod" startAt="13"/>
            </a:pPr>
            <a:r>
              <a:rPr lang="pt-BR" dirty="0" smtClean="0"/>
              <a:t>MODERN ART - MOLECULARSHIK. http://www.flickr.com [online]. [cit. 9.2.2013]. Dostupný na WWW: </a:t>
            </a:r>
            <a:r>
              <a:rPr lang="pt-BR" dirty="0" smtClean="0">
                <a:hlinkClick r:id="rId10"/>
              </a:rPr>
              <a:t>http://www.flickr.com/photos/44893811@N05/5492576827/sizes/l/in/photostream/</a:t>
            </a:r>
            <a:endParaRPr lang="cs-CZ" dirty="0" smtClean="0"/>
          </a:p>
          <a:p>
            <a:pPr>
              <a:buFontTx/>
              <a:buAutoNum type="arabicPeriod" startAt="13"/>
            </a:pPr>
            <a:r>
              <a:rPr lang="pt-BR" dirty="0" smtClean="0"/>
              <a:t>AUTOR NEUVEDEN. http://cs.wikipedia.org [online]. [cit. 9.2.2013]. Dostupný pod licencí public domain na WWW: </a:t>
            </a:r>
            <a:r>
              <a:rPr lang="pt-BR" dirty="0" smtClean="0">
                <a:hlinkClick r:id="rId11"/>
              </a:rPr>
              <a:t>http://cs.wikipedia.org/wiki/Soubor:Otto_Gutfreud_legionnaire.jpg</a:t>
            </a:r>
            <a:endParaRPr lang="cs-CZ" dirty="0"/>
          </a:p>
          <a:p>
            <a:pPr>
              <a:buFontTx/>
              <a:buAutoNum type="arabicPeriod" startAt="13"/>
            </a:pPr>
            <a:r>
              <a:rPr lang="fr-FR" dirty="0" smtClean="0"/>
              <a:t>MODERN </a:t>
            </a:r>
            <a:r>
              <a:rPr lang="fr-FR" dirty="0"/>
              <a:t>ART - MOLECULARSHIK. http://www.flickr.com [online]. [</a:t>
            </a:r>
            <a:r>
              <a:rPr lang="fr-FR" dirty="0" err="1"/>
              <a:t>cit</a:t>
            </a:r>
            <a:r>
              <a:rPr lang="fr-FR" dirty="0"/>
              <a:t>. 9.2.2013]. </a:t>
            </a:r>
            <a:r>
              <a:rPr lang="fr-FR" dirty="0" err="1"/>
              <a:t>Dostupný</a:t>
            </a:r>
            <a:r>
              <a:rPr lang="fr-FR" dirty="0"/>
              <a:t> na WWW: </a:t>
            </a:r>
            <a:r>
              <a:rPr lang="fr-FR" dirty="0">
                <a:hlinkClick r:id="rId12"/>
              </a:rPr>
              <a:t>http://www.flickr.com/photos/44893811@N05/5493169558/sizes/l/in/photostream</a:t>
            </a:r>
            <a:r>
              <a:rPr lang="fr-FR" dirty="0" smtClean="0">
                <a:hlinkClick r:id="rId12"/>
              </a:rPr>
              <a:t>/</a:t>
            </a:r>
            <a:endParaRPr lang="cs-CZ" dirty="0" smtClean="0"/>
          </a:p>
          <a:p>
            <a:pPr marL="0" indent="0">
              <a:buNone/>
            </a:pPr>
            <a:endParaRPr lang="fr-FR" dirty="0"/>
          </a:p>
          <a:p>
            <a:pPr>
              <a:buFont typeface="+mj-lt"/>
              <a:buNone/>
            </a:pPr>
            <a:endParaRPr lang="fr-FR" dirty="0" smtClean="0"/>
          </a:p>
          <a:p>
            <a:pPr>
              <a:buFontTx/>
              <a:buAutoNum type="arabicPeriod" startAt="30"/>
            </a:pPr>
            <a:endParaRPr lang="fr-FR" dirty="0" smtClean="0"/>
          </a:p>
          <a:p>
            <a:pPr>
              <a:buFontTx/>
              <a:buAutoNum type="arabicPeriod" startAt="30"/>
            </a:pPr>
            <a:endParaRPr lang="fr-FR" dirty="0" smtClean="0"/>
          </a:p>
          <a:p>
            <a:pPr>
              <a:buFontTx/>
              <a:buAutoNum type="arabicPeriod" startAt="30"/>
            </a:pPr>
            <a:endParaRPr lang="fr-FR" dirty="0" smtClean="0"/>
          </a:p>
          <a:p>
            <a:pPr>
              <a:buFontTx/>
              <a:buAutoNum type="arabicPeriod" startAt="30"/>
            </a:pPr>
            <a:endParaRPr lang="fr-FR" dirty="0" smtClean="0"/>
          </a:p>
          <a:p>
            <a:pPr>
              <a:buFontTx/>
              <a:buAutoNum type="arabicPeriod" startAt="30"/>
            </a:pPr>
            <a:endParaRPr lang="pt-BR" dirty="0" smtClean="0"/>
          </a:p>
          <a:p>
            <a:pPr>
              <a:buFontTx/>
              <a:buAutoNum type="arabicPeriod" startAt="30"/>
            </a:pPr>
            <a:endParaRPr lang="pt-BR" dirty="0" smtClean="0"/>
          </a:p>
          <a:p>
            <a:pPr>
              <a:buFontTx/>
              <a:buAutoNum type="arabicPeriod" startAt="30"/>
            </a:pPr>
            <a:endParaRPr lang="pt-BR" dirty="0" smtClean="0"/>
          </a:p>
          <a:p>
            <a:pPr>
              <a:buFontTx/>
              <a:buAutoNum type="arabicPeriod" startAt="30"/>
            </a:pPr>
            <a:endParaRPr lang="pt-BR" dirty="0" smtClean="0"/>
          </a:p>
          <a:p>
            <a:pPr>
              <a:buFontTx/>
              <a:buAutoNum type="arabicPeriod" startAt="30"/>
            </a:pPr>
            <a:endParaRPr lang="pt-BR" dirty="0" smtClean="0"/>
          </a:p>
          <a:p>
            <a:pPr>
              <a:buFontTx/>
              <a:buAutoNum type="arabicPeriod" startAt="30"/>
            </a:pPr>
            <a:endParaRPr lang="cs-CZ" dirty="0" smtClean="0"/>
          </a:p>
        </p:txBody>
      </p:sp>
    </p:spTree>
    <p:extLst>
      <p:ext uri="{BB962C8B-B14F-4D97-AF65-F5344CB8AC3E}">
        <p14:creationId xmlns:p14="http://schemas.microsoft.com/office/powerpoint/2010/main" val="418242109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Citace:</a:t>
            </a:r>
            <a:endParaRPr lang="cs-CZ" dirty="0"/>
          </a:p>
        </p:txBody>
      </p:sp>
      <p:sp>
        <p:nvSpPr>
          <p:cNvPr id="67587" name="Content Placeholder 2"/>
          <p:cNvSpPr>
            <a:spLocks noGrp="1"/>
          </p:cNvSpPr>
          <p:nvPr>
            <p:ph idx="1"/>
          </p:nvPr>
        </p:nvSpPr>
        <p:spPr/>
        <p:txBody>
          <a:bodyPr>
            <a:normAutofit fontScale="85000" lnSpcReduction="10000"/>
          </a:bodyPr>
          <a:lstStyle/>
          <a:p>
            <a:pPr>
              <a:buFont typeface="+mj-lt"/>
              <a:buAutoNum type="arabicPeriod" startAt="24"/>
            </a:pPr>
            <a:r>
              <a:rPr lang="cs-CZ" dirty="0" smtClean="0"/>
              <a:t>DILIGENT</a:t>
            </a:r>
            <a:r>
              <a:rPr lang="cs-CZ" dirty="0"/>
              <a:t>. http://cs.wikipedia.org [online]. [cit. 9.2.2013]. Dostupný pod licencí public domain na WWW: </a:t>
            </a:r>
            <a:r>
              <a:rPr lang="cs-CZ" dirty="0">
                <a:hlinkClick r:id="rId2"/>
              </a:rPr>
              <a:t>http://cs.wikipedia.org/wiki/Soubor:Praha,_M%C5%AFstek,_</a:t>
            </a:r>
            <a:r>
              <a:rPr lang="cs-CZ" dirty="0" smtClean="0">
                <a:hlinkClick r:id="rId2"/>
              </a:rPr>
              <a:t>kubistick%C3%A1_lampa.jpg</a:t>
            </a:r>
            <a:endParaRPr lang="cs-CZ" dirty="0"/>
          </a:p>
          <a:p>
            <a:pPr>
              <a:buFont typeface="+mj-lt"/>
              <a:buAutoNum type="arabicPeriod" startAt="24"/>
            </a:pPr>
            <a:r>
              <a:rPr lang="cs-CZ" dirty="0"/>
              <a:t>DILIGENT. http://cs.wikipedia.org [online]. [cit. 9.2.2013]. Dostupný pod licencí public domain na WWW: </a:t>
            </a:r>
            <a:r>
              <a:rPr lang="cs-CZ" dirty="0">
                <a:hlinkClick r:id="rId3"/>
              </a:rPr>
              <a:t>http://cs.wikipedia.org/wiki/Soubor:Otto_Gutfreund_(Cellista).</a:t>
            </a:r>
            <a:r>
              <a:rPr lang="cs-CZ" dirty="0" smtClean="0">
                <a:hlinkClick r:id="rId3"/>
              </a:rPr>
              <a:t>jpg</a:t>
            </a:r>
            <a:endParaRPr lang="cs-CZ" dirty="0"/>
          </a:p>
          <a:p>
            <a:pPr>
              <a:buFont typeface="+mj-lt"/>
              <a:buAutoNum type="arabicPeriod" startAt="24"/>
            </a:pPr>
            <a:r>
              <a:rPr lang="cs-CZ" dirty="0"/>
              <a:t>VILGUS, Petr. http://cs.wikipedia.org [online]. [cit. 9.2.2013]. Dostupný pod licencí Creative Commons na WWW: </a:t>
            </a:r>
            <a:r>
              <a:rPr lang="cs-CZ" dirty="0">
                <a:hlinkClick r:id="rId4"/>
              </a:rPr>
              <a:t>http://</a:t>
            </a:r>
            <a:r>
              <a:rPr lang="cs-CZ" dirty="0" smtClean="0">
                <a:hlinkClick r:id="rId4"/>
              </a:rPr>
              <a:t>cs.wikipedia.org/wiki/Soubor:Svaty_Vaclav_Vrsovice.jpg</a:t>
            </a:r>
            <a:endParaRPr lang="cs-CZ" dirty="0"/>
          </a:p>
          <a:p>
            <a:pPr>
              <a:buFont typeface="+mj-lt"/>
              <a:buAutoNum type="arabicPeriod" startAt="24"/>
            </a:pPr>
            <a:r>
              <a:rPr lang="cs-CZ" dirty="0"/>
              <a:t>VIT, Vit. http://cs.wikipedia.org [online]. [cit. 9.2.2013]. Dostupný pod licencí Creative Commons na WWW: </a:t>
            </a:r>
            <a:r>
              <a:rPr lang="cs-CZ" dirty="0">
                <a:hlinkClick r:id="rId5"/>
              </a:rPr>
              <a:t>http://cs.wikipedia.org/wiki/Soubor:D%C5%AFm_U_%</a:t>
            </a:r>
            <a:r>
              <a:rPr lang="cs-CZ" dirty="0" smtClean="0">
                <a:hlinkClick r:id="rId5"/>
              </a:rPr>
              <a:t>C4%8Dern%C3%A9_Matky_Bo%C5%BE%C3%AD_03.JPG</a:t>
            </a:r>
            <a:endParaRPr lang="cs-CZ" dirty="0"/>
          </a:p>
          <a:p>
            <a:pPr>
              <a:buFont typeface="+mj-lt"/>
              <a:buAutoNum type="arabicPeriod" startAt="24"/>
            </a:pPr>
            <a:r>
              <a:rPr lang="cs-CZ" dirty="0"/>
              <a:t>ZP. http://cs.wikipedia.org [online]. [cit. 9.2.2013]. Dostupný pod licencí Creative Commons na WWW: </a:t>
            </a:r>
            <a:r>
              <a:rPr lang="cs-CZ" dirty="0">
                <a:hlinkClick r:id="rId6"/>
              </a:rPr>
              <a:t>http://</a:t>
            </a:r>
            <a:r>
              <a:rPr lang="cs-CZ" dirty="0" smtClean="0">
                <a:hlinkClick r:id="rId6"/>
              </a:rPr>
              <a:t>cs.wikipedia.org/wiki/Soubor:Josef_Go%C4%8D%C3%A1r_pavillion_L%C3%A1zn%C4%9B_Bohdane%C4%8D.JPG</a:t>
            </a:r>
            <a:endParaRPr lang="cs-CZ" dirty="0"/>
          </a:p>
          <a:p>
            <a:pPr>
              <a:buFont typeface="+mj-lt"/>
              <a:buAutoNum type="arabicPeriod" startAt="24"/>
            </a:pPr>
            <a:r>
              <a:rPr lang="cs-CZ" dirty="0" smtClean="0"/>
              <a:t>SRB, Tomáš. http://cs.wikipedia.org [online]. [cit. 9.2.2013]. Dostupný pod licencí Creative Commons na WWW: </a:t>
            </a:r>
            <a:r>
              <a:rPr lang="cs-CZ" dirty="0" smtClean="0">
                <a:hlinkClick r:id="rId7"/>
              </a:rPr>
              <a:t>http://cs.wikipedia.org/wiki/Soubor:Hradec_Kr%C3%A1lov%C3%A9_-_Gymn%C3%A1zium_J._K._Tyla_-_Pr%C5%AF%C4%8Del%C3%AD.jpgohdane%C4%8D.JPG</a:t>
            </a:r>
            <a:endParaRPr lang="cs-CZ" dirty="0" smtClean="0"/>
          </a:p>
          <a:p>
            <a:pPr>
              <a:buFontTx/>
              <a:buAutoNum type="arabicPeriod" startAt="24"/>
            </a:pPr>
            <a:r>
              <a:rPr lang="cs-CZ" dirty="0" smtClean="0"/>
              <a:t>KOCOUREK, Ondřej. http://www.upm.cz [online]. [cit. 10.2.2013]. Dostupný na WWW: </a:t>
            </a:r>
            <a:r>
              <a:rPr lang="cs-CZ" dirty="0" smtClean="0">
                <a:hlinkClick r:id="rId8"/>
              </a:rPr>
              <a:t>http://www.upm.cz/index.php?page=123&amp;year=stable&amp;language=cz&amp;id=152</a:t>
            </a:r>
            <a:endParaRPr lang="cs-CZ" dirty="0" smtClean="0"/>
          </a:p>
          <a:p>
            <a:pPr>
              <a:buFontTx/>
              <a:buAutoNum type="arabicPeriod" startAt="24"/>
            </a:pPr>
            <a:r>
              <a:rPr lang="cs-CZ" dirty="0" smtClean="0"/>
              <a:t>ZP. http://cs.wikipedia.org [online]. [cit. 9.2.2013]. Dostupný pod licencí Creative Commons na WWW: </a:t>
            </a:r>
            <a:r>
              <a:rPr lang="cs-CZ" dirty="0" smtClean="0">
                <a:hlinkClick r:id="rId9"/>
              </a:rPr>
              <a:t>http://cs.wikipedia.org/wiki/Soubor:Josef_Go%C4%8D%C3%A1r_Winternitz_Mills_Pardubice_1911.JPG</a:t>
            </a:r>
            <a:endParaRPr lang="cs-CZ" dirty="0" smtClean="0"/>
          </a:p>
          <a:p>
            <a:pPr>
              <a:buFontTx/>
              <a:buAutoNum type="arabicPeriod" startAt="24"/>
            </a:pPr>
            <a:r>
              <a:rPr lang="cs-CZ" dirty="0" smtClean="0"/>
              <a:t>BAŤHA, Matěj. http://cs.wikipedia.org [online]. [cit. 9.2.2013]. Dostupný pod licencí Creative Commons na WWW: </a:t>
            </a:r>
            <a:r>
              <a:rPr lang="cs-CZ" dirty="0" smtClean="0">
                <a:hlinkClick r:id="rId10"/>
              </a:rPr>
              <a:t>http://cs.wikipedia.org/wiki/Soubor:Praha,_Vy%C5%A1ehrad_-_P%C5%99emyslova,_Neklanova_494.jpg</a:t>
            </a:r>
            <a:endParaRPr lang="cs-CZ" dirty="0" smtClean="0"/>
          </a:p>
          <a:p>
            <a:pPr>
              <a:buFontTx/>
              <a:buAutoNum type="arabicPeriod" startAt="24"/>
            </a:pPr>
            <a:r>
              <a:rPr lang="cs-CZ" dirty="0" smtClean="0"/>
              <a:t>SLAWOJAR. http://cs.wikipedia.org [online]. [cit. 9.2.2013]. Dostupný pod licencí Creative Commons na WWW: </a:t>
            </a:r>
            <a:r>
              <a:rPr lang="cs-CZ" dirty="0" smtClean="0">
                <a:hlinkClick r:id="rId11"/>
              </a:rPr>
              <a:t>http://cs.wikipedia.org/wiki/Soubor:Cubist_house_prague.jpg</a:t>
            </a:r>
            <a:endParaRPr lang="cs-CZ" dirty="0" smtClean="0"/>
          </a:p>
          <a:p>
            <a:pPr>
              <a:buFont typeface="+mj-lt"/>
              <a:buNone/>
            </a:pPr>
            <a:endParaRPr lang="pt-BR" dirty="0" smtClean="0"/>
          </a:p>
          <a:p>
            <a:pPr>
              <a:buFontTx/>
              <a:buAutoNum type="arabicPeriod" startAt="39"/>
            </a:pPr>
            <a:endParaRPr lang="pt-BR" dirty="0" smtClean="0"/>
          </a:p>
          <a:p>
            <a:pPr>
              <a:buFontTx/>
              <a:buAutoNum type="arabicPeriod" startAt="39"/>
            </a:pPr>
            <a:endParaRPr lang="cs-CZ" dirty="0" smtClean="0"/>
          </a:p>
          <a:p>
            <a:pPr>
              <a:buFontTx/>
              <a:buAutoNum type="arabicPeriod" startAt="39"/>
            </a:pPr>
            <a:endParaRPr lang="cs-CZ" dirty="0" smtClean="0"/>
          </a:p>
          <a:p>
            <a:pPr>
              <a:buFontTx/>
              <a:buAutoNum type="arabicPeriod" startAt="39"/>
            </a:pPr>
            <a:endParaRPr lang="cs-CZ" dirty="0" smtClean="0"/>
          </a:p>
          <a:p>
            <a:pPr>
              <a:buFontTx/>
              <a:buAutoNum type="arabicPeriod" startAt="39"/>
            </a:pPr>
            <a:endParaRPr lang="cs-CZ" dirty="0" smtClean="0"/>
          </a:p>
          <a:p>
            <a:pPr>
              <a:buFontTx/>
              <a:buAutoNum type="arabicPeriod" startAt="39"/>
            </a:pPr>
            <a:endParaRPr lang="cs-CZ" dirty="0" smtClean="0"/>
          </a:p>
          <a:p>
            <a:pPr>
              <a:buFontTx/>
              <a:buAutoNum type="arabicPeriod" startAt="39"/>
            </a:pPr>
            <a:endParaRPr lang="cs-CZ" dirty="0" smtClean="0"/>
          </a:p>
        </p:txBody>
      </p:sp>
    </p:spTree>
    <p:extLst>
      <p:ext uri="{BB962C8B-B14F-4D97-AF65-F5344CB8AC3E}">
        <p14:creationId xmlns:p14="http://schemas.microsoft.com/office/powerpoint/2010/main" val="1799590042"/>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lstStyle/>
          <a:p>
            <a:r>
              <a:rPr lang="cs-CZ" smtClean="0"/>
              <a:t>Citace:</a:t>
            </a:r>
          </a:p>
        </p:txBody>
      </p:sp>
      <p:sp>
        <p:nvSpPr>
          <p:cNvPr id="68611" name="Content Placeholder 2"/>
          <p:cNvSpPr>
            <a:spLocks noGrp="1"/>
          </p:cNvSpPr>
          <p:nvPr>
            <p:ph idx="1"/>
          </p:nvPr>
        </p:nvSpPr>
        <p:spPr/>
        <p:txBody>
          <a:bodyPr>
            <a:normAutofit lnSpcReduction="10000"/>
          </a:bodyPr>
          <a:lstStyle/>
          <a:p>
            <a:pPr>
              <a:buFont typeface="+mj-lt"/>
              <a:buAutoNum type="arabicPeriod" startAt="34"/>
            </a:pPr>
            <a:r>
              <a:rPr lang="cs-CZ" sz="1500" dirty="0"/>
              <a:t>MIAOW, </a:t>
            </a:r>
            <a:r>
              <a:rPr lang="cs-CZ" sz="1500" dirty="0" err="1"/>
              <a:t>Miaow</a:t>
            </a:r>
            <a:r>
              <a:rPr lang="cs-CZ" sz="1500" dirty="0"/>
              <a:t>. http://cs.wikipedia.org [online]. [cit. 9.2.2013]. Dostupný pod licencí public domain na WWW: </a:t>
            </a:r>
            <a:r>
              <a:rPr lang="cs-CZ" sz="1500" dirty="0">
                <a:hlinkClick r:id="rId2"/>
              </a:rPr>
              <a:t>http://</a:t>
            </a:r>
            <a:r>
              <a:rPr lang="cs-CZ" sz="1500" dirty="0" smtClean="0">
                <a:hlinkClick r:id="rId2"/>
              </a:rPr>
              <a:t>cs.wikipedia.org/wiki/Soubor:Cubist_villa_in_Libusina_street_Vysehrad_Prague_CZ.jpg</a:t>
            </a:r>
            <a:endParaRPr lang="cs-CZ" sz="1500" dirty="0"/>
          </a:p>
          <a:p>
            <a:pPr>
              <a:buFont typeface="+mj-lt"/>
              <a:buAutoNum type="arabicPeriod" startAt="34"/>
            </a:pPr>
            <a:r>
              <a:rPr lang="cs-CZ" sz="1500" dirty="0"/>
              <a:t>AUTOR NEUVEDEN. http://cs.wikipedia.org [online]. [cit. 9.2.2013]. Dostupný na WWW: </a:t>
            </a:r>
            <a:r>
              <a:rPr lang="cs-CZ" sz="1500" dirty="0">
                <a:hlinkClick r:id="rId3"/>
              </a:rPr>
              <a:t>http://neviditelnypes.lidovky.cz/architektura-janakuv-kubismus-dzh-/</a:t>
            </a:r>
            <a:r>
              <a:rPr lang="cs-CZ" sz="1500" dirty="0" smtClean="0">
                <a:hlinkClick r:id="rId3"/>
              </a:rPr>
              <a:t>p_architekt.asp?c=A120227_105103_p_architekt_wag</a:t>
            </a:r>
            <a:endParaRPr lang="cs-CZ" sz="1500" dirty="0"/>
          </a:p>
          <a:p>
            <a:pPr>
              <a:buFont typeface="+mj-lt"/>
              <a:buAutoNum type="arabicPeriod" startAt="34"/>
            </a:pPr>
            <a:r>
              <a:rPr lang="cs-CZ" sz="1500" dirty="0"/>
              <a:t>AUTOR NEUVEDEN. http://encyklopedienabytku.rysanek.cz [online]. [cit. 9.2.2013]. Dostupný na WWW: http://encyklopedienabytku.rysanek.cz/wp-content/uploads/11-248085-zidle-pavel-janak-kopie-modernista.jpg</a:t>
            </a:r>
          </a:p>
          <a:p>
            <a:pPr>
              <a:buFont typeface="+mj-lt"/>
              <a:buAutoNum type="arabicPeriod" startAt="34"/>
            </a:pPr>
            <a:r>
              <a:rPr lang="cs-CZ" sz="1500" dirty="0" smtClean="0"/>
              <a:t>AUTOR NEUVEDEN. http://commons.wikimedia.org [online]. [cit. 9.2.2013]. Dostupný pod licencí public domain na WWW: </a:t>
            </a:r>
            <a:r>
              <a:rPr lang="cs-CZ" sz="1500" dirty="0" smtClean="0">
                <a:hlinkClick r:id="rId4"/>
              </a:rPr>
              <a:t>http://commons.wikimedia.org/wiki/File:Artel_Prag_Keramikdose.jpg?uselang=cs</a:t>
            </a:r>
            <a:endParaRPr lang="cs-CZ" sz="1500" dirty="0" smtClean="0"/>
          </a:p>
          <a:p>
            <a:pPr>
              <a:buFontTx/>
              <a:buAutoNum type="arabicPeriod" startAt="34"/>
            </a:pPr>
            <a:r>
              <a:rPr lang="cs-CZ" sz="1500" dirty="0" smtClean="0"/>
              <a:t>ZP. http://cs.wikipedia.org [online]. [cit. 9.2.2013]. Dostupný pod licencí Creative Commons na WWW: </a:t>
            </a:r>
            <a:r>
              <a:rPr lang="cs-CZ" sz="1500" dirty="0" smtClean="0">
                <a:hlinkClick r:id="rId5"/>
              </a:rPr>
              <a:t>http://cs.wikipedia.org/wiki/Soubor:Crematorium,_Pardubice,_Czech_Republic.jpg</a:t>
            </a:r>
            <a:endParaRPr lang="cs-CZ" sz="1500" dirty="0" smtClean="0"/>
          </a:p>
          <a:p>
            <a:pPr>
              <a:buFontTx/>
              <a:buAutoNum type="arabicPeriod" startAt="34"/>
            </a:pPr>
            <a:r>
              <a:rPr lang="cs-CZ" sz="1500" dirty="0" smtClean="0"/>
              <a:t>HORNÍK, Roman. http://cs.wikipedia.org [online]. [cit. 9.2.2013]. Dostupný pod licencí GNU Free </a:t>
            </a:r>
            <a:r>
              <a:rPr lang="cs-CZ" sz="1500" dirty="0" err="1" smtClean="0"/>
              <a:t>Documentation</a:t>
            </a:r>
            <a:r>
              <a:rPr lang="cs-CZ" sz="1500" dirty="0" smtClean="0"/>
              <a:t> </a:t>
            </a:r>
            <a:r>
              <a:rPr lang="cs-CZ" sz="1500" dirty="0" err="1" smtClean="0"/>
              <a:t>License</a:t>
            </a:r>
            <a:r>
              <a:rPr lang="cs-CZ" sz="1500" dirty="0" smtClean="0"/>
              <a:t> na WWW: </a:t>
            </a:r>
            <a:r>
              <a:rPr lang="cs-CZ" sz="1500" dirty="0" smtClean="0">
                <a:hlinkClick r:id="rId6"/>
              </a:rPr>
              <a:t>http://cs.wikipedia.org/wiki/Soubor:Pce-krematorium1.jpg</a:t>
            </a:r>
            <a:endParaRPr lang="cs-CZ" sz="1500" dirty="0" smtClean="0"/>
          </a:p>
          <a:p>
            <a:pPr>
              <a:buFontTx/>
              <a:buAutoNum type="arabicPeriod" startAt="34"/>
            </a:pPr>
            <a:r>
              <a:rPr lang="fr-FR" sz="1500" dirty="0" smtClean="0"/>
              <a:t>DILIGENT. http://cs.wikipedia.org [online]. [</a:t>
            </a:r>
            <a:r>
              <a:rPr lang="fr-FR" sz="1500" dirty="0" err="1" smtClean="0"/>
              <a:t>cit</a:t>
            </a:r>
            <a:r>
              <a:rPr lang="fr-FR" sz="1500" dirty="0" smtClean="0"/>
              <a:t>. 9.2.2013]. </a:t>
            </a:r>
            <a:r>
              <a:rPr lang="fr-FR" sz="1500" dirty="0" err="1" smtClean="0"/>
              <a:t>Dostupný</a:t>
            </a:r>
            <a:r>
              <a:rPr lang="fr-FR" sz="1500" dirty="0" smtClean="0"/>
              <a:t> </a:t>
            </a:r>
            <a:r>
              <a:rPr lang="fr-FR" sz="1500" dirty="0" err="1" smtClean="0"/>
              <a:t>pod</a:t>
            </a:r>
            <a:r>
              <a:rPr lang="fr-FR" sz="1500" dirty="0" smtClean="0"/>
              <a:t> </a:t>
            </a:r>
            <a:r>
              <a:rPr lang="fr-FR" sz="1500" dirty="0" err="1" smtClean="0"/>
              <a:t>licencí</a:t>
            </a:r>
            <a:r>
              <a:rPr lang="fr-FR" sz="1500" dirty="0" smtClean="0"/>
              <a:t> public domain na WWW: </a:t>
            </a:r>
            <a:r>
              <a:rPr lang="fr-FR" sz="1500" dirty="0" smtClean="0">
                <a:hlinkClick r:id="rId7"/>
              </a:rPr>
              <a:t>http://cs.wikipedia.org/wiki/Soubor:Prague_PalacAdria_facade2.jpg</a:t>
            </a:r>
            <a:endParaRPr lang="cs-CZ" sz="1500" dirty="0" smtClean="0"/>
          </a:p>
          <a:p>
            <a:pPr>
              <a:buFontTx/>
              <a:buAutoNum type="arabicPeriod" startAt="34"/>
            </a:pPr>
            <a:r>
              <a:rPr lang="pt-BR" sz="1500" dirty="0" smtClean="0"/>
              <a:t>AUTOR NEUVEDEN. http://cs.wikipedia.org [online]. [cit. 9.2.2013]. Dostupný na WWW: </a:t>
            </a:r>
            <a:r>
              <a:rPr lang="pt-BR" sz="1500" dirty="0" smtClean="0">
                <a:hlinkClick r:id="rId8"/>
              </a:rPr>
              <a:t>http://neviditelnypes.lidovky.cz/foto.asp?r=p_architekt&amp;c=A120227_105103_p_architekt_wag&amp;foto=WAG4178ee_Jank_dozy.jpg</a:t>
            </a:r>
            <a:endParaRPr lang="cs-CZ" sz="1500" dirty="0" smtClean="0"/>
          </a:p>
          <a:p>
            <a:pPr>
              <a:buFontTx/>
              <a:buAutoNum type="arabicPeriod" startAt="34"/>
            </a:pPr>
            <a:r>
              <a:rPr lang="fr-FR" sz="1500" dirty="0" smtClean="0"/>
              <a:t>AKTRON. http://commons.wikimedia.org [online]. [</a:t>
            </a:r>
            <a:r>
              <a:rPr lang="fr-FR" sz="1500" dirty="0" err="1" smtClean="0"/>
              <a:t>cit</a:t>
            </a:r>
            <a:r>
              <a:rPr lang="fr-FR" sz="1500" dirty="0" smtClean="0"/>
              <a:t>. 9.2.2013]. </a:t>
            </a:r>
            <a:r>
              <a:rPr lang="fr-FR" sz="1500" dirty="0" err="1" smtClean="0"/>
              <a:t>Dostupný</a:t>
            </a:r>
            <a:r>
              <a:rPr lang="fr-FR" sz="1500" dirty="0" smtClean="0"/>
              <a:t> </a:t>
            </a:r>
            <a:r>
              <a:rPr lang="fr-FR" sz="1500" dirty="0" err="1" smtClean="0"/>
              <a:t>pod</a:t>
            </a:r>
            <a:r>
              <a:rPr lang="fr-FR" sz="1500" dirty="0" smtClean="0"/>
              <a:t> </a:t>
            </a:r>
            <a:r>
              <a:rPr lang="fr-FR" sz="1500" dirty="0" err="1" smtClean="0"/>
              <a:t>licencí</a:t>
            </a:r>
            <a:r>
              <a:rPr lang="fr-FR" sz="1500" dirty="0" smtClean="0"/>
              <a:t> Creative Commons na WWW: </a:t>
            </a:r>
            <a:r>
              <a:rPr lang="fr-FR" sz="1500" dirty="0" smtClean="0">
                <a:hlinkClick r:id="rId9"/>
              </a:rPr>
              <a:t>http://commons.wikimedia.org/wiki/File:Kubista,_Bohumil_-_Polibek_smrti_(1912).jpg?uselang=cs</a:t>
            </a:r>
            <a:endParaRPr lang="fr-FR" dirty="0" smtClean="0"/>
          </a:p>
          <a:p>
            <a:pPr>
              <a:buFontTx/>
              <a:buAutoNum type="arabicPeriod" startAt="34"/>
            </a:pPr>
            <a:endParaRPr lang="cs-CZ" dirty="0" smtClean="0"/>
          </a:p>
          <a:p>
            <a:pPr>
              <a:buFontTx/>
              <a:buAutoNum type="arabicPeriod" startAt="34"/>
            </a:pPr>
            <a:endParaRPr lang="cs-CZ" dirty="0" smtClean="0"/>
          </a:p>
        </p:txBody>
      </p:sp>
    </p:spTree>
    <p:extLst>
      <p:ext uri="{BB962C8B-B14F-4D97-AF65-F5344CB8AC3E}">
        <p14:creationId xmlns:p14="http://schemas.microsoft.com/office/powerpoint/2010/main" val="260245986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052763"/>
            <a:ext cx="7772400" cy="2387600"/>
          </a:xfrm>
        </p:spPr>
        <p:txBody>
          <a:bodyPr/>
          <a:lstStyle/>
          <a:p>
            <a:pPr>
              <a:defRPr/>
            </a:pPr>
            <a:r>
              <a:rPr lang="cs-CZ" b="1" dirty="0" smtClean="0">
                <a:solidFill>
                  <a:srgbClr val="002060"/>
                </a:solidFill>
              </a:rPr>
              <a:t>Tento materiál je určen k interaktivní výuce.</a:t>
            </a:r>
            <a:endParaRPr lang="cs-CZ" b="1" dirty="0">
              <a:solidFill>
                <a:srgbClr val="002060"/>
              </a:solidFill>
            </a:endParaRPr>
          </a:p>
        </p:txBody>
      </p:sp>
    </p:spTree>
    <p:extLst>
      <p:ext uri="{BB962C8B-B14F-4D97-AF65-F5344CB8AC3E}">
        <p14:creationId xmlns:p14="http://schemas.microsoft.com/office/powerpoint/2010/main" val="2433549423"/>
      </p:ext>
    </p:extLst>
  </p:cSld>
  <p:clrMapOvr>
    <a:masterClrMapping/>
  </p:clrMapOvr>
  <p:transition spd="slow"/>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688</TotalTime>
  <Words>2323</Words>
  <Application>Microsoft Office PowerPoint</Application>
  <PresentationFormat>Předvádění na obrazovce (4:3)</PresentationFormat>
  <Paragraphs>345</Paragraphs>
  <Slides>59</Slides>
  <Notes>6</Notes>
  <HiddenSlides>0</HiddenSlides>
  <MMClips>0</MMClips>
  <ScaleCrop>false</ScaleCrop>
  <HeadingPairs>
    <vt:vector size="4" baseType="variant">
      <vt:variant>
        <vt:lpstr>Motiv</vt:lpstr>
      </vt:variant>
      <vt:variant>
        <vt:i4>1</vt:i4>
      </vt:variant>
      <vt:variant>
        <vt:lpstr>Nadpisy snímků</vt:lpstr>
      </vt:variant>
      <vt:variant>
        <vt:i4>59</vt:i4>
      </vt:variant>
    </vt:vector>
  </HeadingPairs>
  <TitlesOfParts>
    <vt:vector size="60" baseType="lpstr">
      <vt:lpstr>Office Theme</vt:lpstr>
      <vt:lpstr>Prezentace aplikace PowerPoint</vt:lpstr>
      <vt:lpstr>ANOTACE</vt:lpstr>
      <vt:lpstr>KUBISMUS</vt:lpstr>
      <vt:lpstr>Který z těchto malířů nejvíce ovlivnil vznik kubismu?</vt:lpstr>
      <vt:lpstr>Kdy Pablo Picasso namaloval Avignonské slečny?</vt:lpstr>
      <vt:lpstr>Kdo namaloval obraz Zátiší s kytarou a klarinetem?</vt:lpstr>
      <vt:lpstr>Která fáze kubismu je také označovaná jako krystalický kubismus?</vt:lpstr>
      <vt:lpstr>Pro které období kubismu je typické používání koláže?</vt:lpstr>
      <vt:lpstr>Který z těchto obrazů reaguje na občanskou válku ve Španělsku?</vt:lpstr>
      <vt:lpstr>Která fáze kubismu se vztahuje k období let 1913 - 1914 ?</vt:lpstr>
      <vt:lpstr>Který malíř se věnoval později abstrakci a tzv. orfismu?</vt:lpstr>
      <vt:lpstr>Do kterého období kubismu zařadíte tento obraz?</vt:lpstr>
      <vt:lpstr>Kdo je autorem tohoto obrazu?</vt:lpstr>
      <vt:lpstr>Prezentace aplikace PowerPoint</vt:lpstr>
      <vt:lpstr>Prezentace aplikace PowerPoint</vt:lpstr>
      <vt:lpstr>Prezentace aplikace PowerPoint</vt:lpstr>
      <vt:lpstr>SKUPINA VÝTVARNÝCH UMĚLCŮ</vt:lpstr>
      <vt:lpstr>Představitelé:</vt:lpstr>
      <vt:lpstr>Skupina výtvarných umělců na Silvestra 1911</vt:lpstr>
      <vt:lpstr>Prezentace aplikace PowerPoint</vt:lpstr>
      <vt:lpstr>Emil Filla  (1882 – 1953)</vt:lpstr>
      <vt:lpstr>Utěšitel, 1911</vt:lpstr>
      <vt:lpstr>Zlaté rybky</vt:lpstr>
      <vt:lpstr>Zátiší s rozkrojenou rybou a ananasem, 1926</vt:lpstr>
      <vt:lpstr>Antonín Procházka (1882 -1945)</vt:lpstr>
      <vt:lpstr>Ukázky děl Antonína Procházky:</vt:lpstr>
      <vt:lpstr> Krajina s továrními komíny, 1910</vt:lpstr>
      <vt:lpstr>Kopretiny, 1922</vt:lpstr>
      <vt:lpstr>Josef Čapek (1887 – 1945)</vt:lpstr>
      <vt:lpstr>Ukázky děl:</vt:lpstr>
      <vt:lpstr>Koupel nohou</vt:lpstr>
      <vt:lpstr>Chlapec se svítilnou, 1916 </vt:lpstr>
      <vt:lpstr>Václav Špála (1885 - 1946)</vt:lpstr>
      <vt:lpstr>Duha – Dvě ženy, 1912-13</vt:lpstr>
      <vt:lpstr>Husopaska</vt:lpstr>
      <vt:lpstr>Otto Gutfreund (1889 – 1927)</vt:lpstr>
      <vt:lpstr>Úzkost, (1911-12) </vt:lpstr>
      <vt:lpstr>Don Quichote, 1911-12</vt:lpstr>
      <vt:lpstr>Cellista, 1912-1913</vt:lpstr>
      <vt:lpstr>Josef Gočár (1880 – 1945)</vt:lpstr>
      <vt:lpstr>Dům U černé Matky Boží, Praha</vt:lpstr>
      <vt:lpstr>Lázeňský pavilon v Lázních Bohdaneč</vt:lpstr>
      <vt:lpstr>Tylovo gymnázium, 1925-1927</vt:lpstr>
      <vt:lpstr>Josef Gočár - Psací stůl, 1914</vt:lpstr>
      <vt:lpstr>Budova Automatických mlýnů v Pardubicích</vt:lpstr>
      <vt:lpstr>Josef Chochol (1880 -1956)</vt:lpstr>
      <vt:lpstr>Kovařovicova vila, Praha-Vyšehrad, Libušina ulice</vt:lpstr>
      <vt:lpstr>Kovařovicova vila - z pohledu do ulice</vt:lpstr>
      <vt:lpstr>Pavel Janák (1882 – 1956)</vt:lpstr>
      <vt:lpstr>Krematorium v Pardubicích, 1921-23</vt:lpstr>
      <vt:lpstr>Palác Adria, Praha, (1923-25)</vt:lpstr>
      <vt:lpstr>P. Janák - dózy</vt:lpstr>
      <vt:lpstr>Emil Králíček - Kubistická lampa na Můstku v Praze</vt:lpstr>
      <vt:lpstr>Prezentace aplikace PowerPoint</vt:lpstr>
      <vt:lpstr>Citace:</vt:lpstr>
      <vt:lpstr>Citace:</vt:lpstr>
      <vt:lpstr>Citace:</vt:lpstr>
      <vt:lpstr>Citace:</vt:lpstr>
      <vt:lpstr>Tento materiál je určen k interaktivní výuce.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KUBISMUS</dc:title>
  <dc:creator>Marcela Jelínková</dc:creator>
  <cp:lastModifiedBy>Marcela Jelínková</cp:lastModifiedBy>
  <cp:revision>37</cp:revision>
  <dcterms:created xsi:type="dcterms:W3CDTF">2013-02-25T19:15:54Z</dcterms:created>
  <dcterms:modified xsi:type="dcterms:W3CDTF">2013-12-10T12:20:27Z</dcterms:modified>
</cp:coreProperties>
</file>