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54"/>
  </p:notesMasterIdLst>
  <p:sldIdLst>
    <p:sldId id="329" r:id="rId2"/>
    <p:sldId id="330" r:id="rId3"/>
    <p:sldId id="256" r:id="rId4"/>
    <p:sldId id="257" r:id="rId5"/>
    <p:sldId id="311" r:id="rId6"/>
    <p:sldId id="258" r:id="rId7"/>
    <p:sldId id="259" r:id="rId8"/>
    <p:sldId id="313" r:id="rId9"/>
    <p:sldId id="260" r:id="rId10"/>
    <p:sldId id="285" r:id="rId11"/>
    <p:sldId id="279" r:id="rId12"/>
    <p:sldId id="261" r:id="rId13"/>
    <p:sldId id="262" r:id="rId14"/>
    <p:sldId id="282" r:id="rId15"/>
    <p:sldId id="280" r:id="rId16"/>
    <p:sldId id="288" r:id="rId17"/>
    <p:sldId id="287" r:id="rId18"/>
    <p:sldId id="290" r:id="rId19"/>
    <p:sldId id="264" r:id="rId20"/>
    <p:sldId id="284" r:id="rId21"/>
    <p:sldId id="315" r:id="rId22"/>
    <p:sldId id="289" r:id="rId23"/>
    <p:sldId id="286" r:id="rId24"/>
    <p:sldId id="265" r:id="rId25"/>
    <p:sldId id="291" r:id="rId26"/>
    <p:sldId id="293" r:id="rId27"/>
    <p:sldId id="294" r:id="rId28"/>
    <p:sldId id="327" r:id="rId29"/>
    <p:sldId id="322" r:id="rId30"/>
    <p:sldId id="297" r:id="rId31"/>
    <p:sldId id="298" r:id="rId32"/>
    <p:sldId id="299" r:id="rId33"/>
    <p:sldId id="300" r:id="rId34"/>
    <p:sldId id="301" r:id="rId35"/>
    <p:sldId id="302" r:id="rId36"/>
    <p:sldId id="303" r:id="rId37"/>
    <p:sldId id="295" r:id="rId38"/>
    <p:sldId id="267" r:id="rId39"/>
    <p:sldId id="304" r:id="rId40"/>
    <p:sldId id="305" r:id="rId41"/>
    <p:sldId id="308" r:id="rId42"/>
    <p:sldId id="268" r:id="rId43"/>
    <p:sldId id="296" r:id="rId44"/>
    <p:sldId id="306" r:id="rId45"/>
    <p:sldId id="328" r:id="rId46"/>
    <p:sldId id="310" r:id="rId47"/>
    <p:sldId id="309" r:id="rId48"/>
    <p:sldId id="312" r:id="rId49"/>
    <p:sldId id="314" r:id="rId50"/>
    <p:sldId id="319" r:id="rId51"/>
    <p:sldId id="323" r:id="rId52"/>
    <p:sldId id="331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  <a:srgbClr val="993366"/>
    <a:srgbClr val="F66A95"/>
    <a:srgbClr val="58267E"/>
    <a:srgbClr val="F9A1BC"/>
    <a:srgbClr val="CC3399"/>
    <a:srgbClr val="F2EC6A"/>
    <a:srgbClr val="8396BF"/>
    <a:srgbClr val="9BB9FB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988537-785D-4ECF-9C2F-277113930BC8}" type="datetimeFigureOut">
              <a:rPr lang="cs-CZ" smtClean="0"/>
              <a:t>23. 5. 2013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6173F3-1875-4C9C-BB72-B8EA462CE4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00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915D1E-52AB-4237-8D96-97BB284B83B6}" type="slidenum">
              <a:rPr lang="cs-CZ" smtClean="0"/>
              <a:pPr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884076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04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1C176893-3740-47E5-A000-CF2A9592F882}" type="slidenum">
              <a:rPr lang="cs-CZ" smtClean="0"/>
              <a:pPr/>
              <a:t>2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1821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Octupus</a:t>
            </a:r>
            <a:r>
              <a:rPr lang="cs-CZ" dirty="0" smtClean="0"/>
              <a:t> = mořský živočich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085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Synestezie</a:t>
            </a:r>
            <a:r>
              <a:rPr lang="cs-CZ" baseline="0" dirty="0" smtClean="0"/>
              <a:t> =</a:t>
            </a:r>
            <a:r>
              <a:rPr lang="cs-CZ" dirty="0" smtClean="0"/>
              <a:t> současné působení více smyslových dojmů,</a:t>
            </a:r>
            <a:r>
              <a:rPr lang="cs-CZ" baseline="0" dirty="0" smtClean="0"/>
              <a:t> </a:t>
            </a:r>
            <a:r>
              <a:rPr lang="cs-CZ" dirty="0" smtClean="0"/>
              <a:t>souznění smyslů (např. barevné slyšení, zvukové vidění)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744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</a:t>
            </a:r>
            <a:r>
              <a:rPr lang="cs-CZ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Salonu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d’or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dominovali kubisté. Je však třeba upřesnit, že zde vystavovali výhradně „salonní kubisté“, nebo též „kubisté z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Montparnassu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“, jak se jim tehdy říkalo, jejichž díla se v mnoha ohledech odlišovala od pravověrného kubismu představovaného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Braquem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Picassem a propagovaného obchodníkem s obrazy Danielem-Henrym </a:t>
            </a:r>
            <a:r>
              <a:rPr lang="cs-CZ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Kahnweilerem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 když charakter děl obou skupin určitě odkazoval na obdobné teoretické problémy a spřízněné malířské hledání.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0115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Když propukla první světová válka, pobývali </a:t>
            </a:r>
            <a:r>
              <a:rPr lang="cs-CZ" dirty="0" err="1" smtClean="0"/>
              <a:t>Delaunayovi</a:t>
            </a:r>
            <a:r>
              <a:rPr lang="cs-CZ" dirty="0" smtClean="0"/>
              <a:t> ve Španělsku. Domů do Francie se už do konce války nevrátili, usadili se v Portugalsku. V této době oba navrhovali kostýmy pro Operu v Madridu a </a:t>
            </a:r>
            <a:r>
              <a:rPr lang="cs-CZ" dirty="0" err="1" smtClean="0"/>
              <a:t>Ballets</a:t>
            </a:r>
            <a:r>
              <a:rPr lang="cs-CZ" dirty="0" smtClean="0"/>
              <a:t> </a:t>
            </a:r>
            <a:r>
              <a:rPr lang="cs-CZ" dirty="0" err="1" smtClean="0"/>
              <a:t>Russes</a:t>
            </a:r>
            <a:r>
              <a:rPr lang="cs-CZ" dirty="0" smtClean="0"/>
              <a:t> a Sonia </a:t>
            </a:r>
            <a:r>
              <a:rPr lang="cs-CZ" dirty="0" err="1" smtClean="0"/>
              <a:t>Delaunayová</a:t>
            </a:r>
            <a:r>
              <a:rPr lang="cs-CZ" dirty="0" smtClean="0"/>
              <a:t> si také založila módní obchod. V Portugalsku se také seznámili s mnoha významnými osobnostmi tehdejšího uměleckého života, jako byl Igor Stravinský, Sergej </a:t>
            </a:r>
            <a:r>
              <a:rPr lang="cs-CZ" dirty="0" err="1" smtClean="0"/>
              <a:t>Ďagilev</a:t>
            </a:r>
            <a:r>
              <a:rPr lang="cs-CZ" dirty="0" smtClean="0"/>
              <a:t> a Diego Rivera. </a:t>
            </a:r>
          </a:p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948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Jako  simultánní (současný) kontrast</a:t>
            </a:r>
          </a:p>
          <a:p>
            <a:r>
              <a:rPr lang="cs-CZ" dirty="0" smtClean="0"/>
              <a:t>označujeme jev, kdy plochy ležící vedle sebe nevypadají tak, jak by to objektivně </a:t>
            </a:r>
          </a:p>
          <a:p>
            <a:r>
              <a:rPr lang="cs-CZ" dirty="0" smtClean="0"/>
              <a:t>odpovídalo světlům, která by vysílaly, nýbrž tak, jako by na každé ploše bylo přimíseno </a:t>
            </a:r>
          </a:p>
          <a:p>
            <a:r>
              <a:rPr lang="cs-CZ" dirty="0" smtClean="0"/>
              <a:t>trochu kontrastního světla z okolní plochy.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6836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1964 – první žena,</a:t>
            </a:r>
            <a:r>
              <a:rPr lang="cs-CZ" baseline="0" dirty="0" smtClean="0"/>
              <a:t> která měla vlastní retrospektivní výstavu v Louvru a v roce 1975 se obdržela Řád důstojníka Čestné legie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2142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Kupka byl příznivcem teosofie, východních filosofií a mysticismu vůbec).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6173F3-1875-4C9C-BB72-B8EA462CE403}" type="slidenum">
              <a:rPr lang="cs-CZ" smtClean="0"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19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4582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06243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978946"/>
            <a:ext cx="7886700" cy="587905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4638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Orfism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65641"/>
          </a:xfrm>
        </p:spPr>
        <p:txBody>
          <a:bodyPr>
            <a:normAutofit/>
          </a:bodyPr>
          <a:lstStyle>
            <a:lvl1pPr>
              <a:defRPr sz="36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45920"/>
            <a:ext cx="7886700" cy="5212080"/>
          </a:xfrm>
        </p:spPr>
        <p:txBody>
          <a:bodyPr>
            <a:normAutofit/>
          </a:bodyPr>
          <a:lstStyle>
            <a:lvl1pPr marL="457200" indent="-457200">
              <a:buFontTx/>
              <a:buBlip>
                <a:blip r:embed="rId2"/>
              </a:buBlip>
              <a:defRPr sz="2800"/>
            </a:lvl1pPr>
            <a:lvl2pPr marL="514350" indent="-171450">
              <a:buFont typeface="Calibri" panose="020F0502020204030204" pitchFamily="34" charset="0"/>
              <a:buChar char="‒"/>
              <a:defRPr/>
            </a:lvl2pPr>
          </a:lstStyle>
          <a:p>
            <a:pPr lvl="0"/>
            <a:r>
              <a:rPr lang="en-US" dirty="0" smtClean="0"/>
              <a:t>Click to edit Master text styles</a:t>
            </a:r>
            <a:endParaRPr lang="cs-CZ" dirty="0" smtClean="0"/>
          </a:p>
          <a:p>
            <a:pPr lvl="1"/>
            <a:r>
              <a:rPr lang="cs-CZ" dirty="0" smtClean="0"/>
              <a:t>a</a:t>
            </a:r>
          </a:p>
          <a:p>
            <a:pPr lvl="0"/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7470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529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543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621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7697"/>
            <a:ext cx="7886700" cy="1325563"/>
          </a:xfrm>
        </p:spPr>
        <p:txBody>
          <a:bodyPr/>
          <a:lstStyle>
            <a:lvl1pPr>
              <a:defRPr b="1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cs-CZ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905697" y="-594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4646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656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651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664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01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935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  <a:alpha val="64000"/>
              </a:schemeClr>
            </a:gs>
            <a:gs pos="85000">
              <a:schemeClr val="accent2">
                <a:lumMod val="45000"/>
                <a:lumOff val="55000"/>
              </a:schemeClr>
            </a:gs>
            <a:gs pos="100000">
              <a:srgbClr val="F1A9D9"/>
            </a:gs>
            <a:gs pos="100000">
              <a:schemeClr val="accent2">
                <a:lumMod val="30000"/>
                <a:lumOff val="7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F964C3E-50FF-4188-9C66-7E85120C47D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23. 5. 2013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833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8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5" Type="http://schemas.openxmlformats.org/officeDocument/2006/relationships/slide" Target="slide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WUCJHnbCyo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7" Type="http://schemas.openxmlformats.org/officeDocument/2006/relationships/image" Target="../media/image3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g"/><Relationship Id="rId5" Type="http://schemas.openxmlformats.org/officeDocument/2006/relationships/image" Target="../media/image2.png"/><Relationship Id="rId4" Type="http://schemas.openxmlformats.org/officeDocument/2006/relationships/image" Target="../media/image32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uloz.to/live/xs8EtEx/mistrovska-dila-z-ceskych-sbirek-frantisek-kupka-amorfa-dvoubarevna-fuga-dokument-hampas-avi" TargetMode="External"/><Relationship Id="rId2" Type="http://schemas.openxmlformats.org/officeDocument/2006/relationships/hyperlink" Target="https://www.youtube.com/watch?v=CWUCJHnbCyo" TargetMode="External"/><Relationship Id="rId1" Type="http://schemas.openxmlformats.org/officeDocument/2006/relationships/slideLayout" Target="../slideLayouts/slideLayout3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robert-delaunay/eiffel-tower-1" TargetMode="External"/><Relationship Id="rId13" Type="http://schemas.openxmlformats.org/officeDocument/2006/relationships/hyperlink" Target="http://www.wikipaintings.org/en/robert-delaunay/rhythm-1" TargetMode="External"/><Relationship Id="rId3" Type="http://schemas.openxmlformats.org/officeDocument/2006/relationships/hyperlink" Target="http://commons.wikimedia.org/wiki/File:Victor_Hugo-Octopus.jpg" TargetMode="External"/><Relationship Id="rId7" Type="http://schemas.openxmlformats.org/officeDocument/2006/relationships/hyperlink" Target="http://commons.wikimedia.org/wiki/File:Robert_Delaunay,_Durchblick_auf_den_Eiffelturm,_1910.jpg" TargetMode="External"/><Relationship Id="rId12" Type="http://schemas.openxmlformats.org/officeDocument/2006/relationships/hyperlink" Target="http://www.wikipaintings.org/en/robert-delaunay/simultaneous-windows-2nd-motif-1st-part" TargetMode="External"/><Relationship Id="rId2" Type="http://schemas.openxmlformats.org/officeDocument/2006/relationships/hyperlink" Target="http://common:s.wikimedia.org/wiki/File:%22Le_phare%22_par_Victor_Hug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ignature_of_Robert_Delaunay,_1914.jpg" TargetMode="External"/><Relationship Id="rId11" Type="http://schemas.openxmlformats.org/officeDocument/2006/relationships/hyperlink" Target="http://www.wikipaintings.org/en/robert-delaunay/the-city-of-paris" TargetMode="External"/><Relationship Id="rId5" Type="http://schemas.openxmlformats.org/officeDocument/2006/relationships/hyperlink" Target="http://it.wikipedia.org/wiki/File:Robert_Delaunay.jpg" TargetMode="External"/><Relationship Id="rId10" Type="http://schemas.openxmlformats.org/officeDocument/2006/relationships/hyperlink" Target="http://www.wikipaintings.org/en/robert-delaunay/eiffel-tower-1914" TargetMode="External"/><Relationship Id="rId4" Type="http://schemas.openxmlformats.org/officeDocument/2006/relationships/hyperlink" Target="http://commons.wikimedia.org/wiki/File:Robert_Delaunay,_Selbstportr%C3%A4t_1905-1906.jpg" TargetMode="External"/><Relationship Id="rId9" Type="http://schemas.openxmlformats.org/officeDocument/2006/relationships/hyperlink" Target="http://www.wikipaintings.org/en/robert-delaunay/the-red-tower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robert-delaunay/tall-portuguese-woman-1916" TargetMode="External"/><Relationship Id="rId3" Type="http://schemas.openxmlformats.org/officeDocument/2006/relationships/hyperlink" Target="http://www.the-athenaeum.org/art/detail.php?ID=77125" TargetMode="External"/><Relationship Id="rId7" Type="http://schemas.openxmlformats.org/officeDocument/2006/relationships/hyperlink" Target="http://commons.wikimedia.org/wiki/File:Robert_Delaunay,_Hommage_%C3%A0_Bl%C3%A9riot,_1914.jpg" TargetMode="External"/><Relationship Id="rId2" Type="http://schemas.openxmlformats.org/officeDocument/2006/relationships/hyperlink" Target="http://commons.wikimedia.org/wiki/File:Delaunay-Window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Robert_Delaunay_-_Simultaneous_Contrasts-Sun_and_Moon_-_1912.jpg" TargetMode="External"/><Relationship Id="rId11" Type="http://schemas.openxmlformats.org/officeDocument/2006/relationships/hyperlink" Target="http://www.flickr.com/photos/32357038@N08/5178539972/sizes/l/in/photostream/" TargetMode="External"/><Relationship Id="rId5" Type="http://schemas.openxmlformats.org/officeDocument/2006/relationships/hyperlink" Target="http://commons.wikimedia.org/wiki/File:Delaunay_Disque_simultan%C3%A9.jpg" TargetMode="External"/><Relationship Id="rId10" Type="http://schemas.openxmlformats.org/officeDocument/2006/relationships/hyperlink" Target="http://www.wikipaintings.org/en/robert-delaunay/circular-forms" TargetMode="External"/><Relationship Id="rId4" Type="http://schemas.openxmlformats.org/officeDocument/2006/relationships/hyperlink" Target="http://www.wikipaintings.org/en/robert-delaunay/simultaneous-windows-2nd-motif-1st-part" TargetMode="External"/><Relationship Id="rId9" Type="http://schemas.openxmlformats.org/officeDocument/2006/relationships/hyperlink" Target="http://commons.wikimedia.org/wiki/File:Robert_Delaunay_-_Rythme,_Joie_de_vivre.jpg" TargetMode="Externa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frantisek-kupka/the-wave-1902" TargetMode="External"/><Relationship Id="rId13" Type="http://schemas.openxmlformats.org/officeDocument/2006/relationships/hyperlink" Target="http://www.wikipaintings.org/en/frantisek-kupka/self-portrait-with-wife-1908" TargetMode="External"/><Relationship Id="rId3" Type="http://schemas.openxmlformats.org/officeDocument/2006/relationships/hyperlink" Target="http://www.wikipaintings.org/en/sonia-delaunay/prose-of-the-trans-siberian-and-of-little-jehanne-of-france-1913" TargetMode="External"/><Relationship Id="rId7" Type="http://schemas.openxmlformats.org/officeDocument/2006/relationships/hyperlink" Target="http://www.wikipaintings.org/en/frantisek-kupka/the-book-lover-1897" TargetMode="External"/><Relationship Id="rId12" Type="http://schemas.openxmlformats.org/officeDocument/2006/relationships/hyperlink" Target="http://www.wikipaintings.org/en/frantisek-kupka/babylon-1906" TargetMode="External"/><Relationship Id="rId2" Type="http://schemas.openxmlformats.org/officeDocument/2006/relationships/hyperlink" Target="http://www.wikipaintings.org/en/sonia-delaunay/fashion-illustration-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antisek_Kupka_1928.jpg" TargetMode="External"/><Relationship Id="rId11" Type="http://schemas.openxmlformats.org/officeDocument/2006/relationships/hyperlink" Target="http://www.wikipaintings.org/en/frantisek-kupka/self-portrait-1905" TargetMode="External"/><Relationship Id="rId5" Type="http://schemas.openxmlformats.org/officeDocument/2006/relationships/hyperlink" Target="http://www.wikipaintings.org/en/sonia-delaunay/simultaneous-colors" TargetMode="External"/><Relationship Id="rId10" Type="http://schemas.openxmlformats.org/officeDocument/2006/relationships/hyperlink" Target="http://www.wikipaintings.org/en/frantisek-kupka/piano-keys-lake-1905" TargetMode="External"/><Relationship Id="rId4" Type="http://schemas.openxmlformats.org/officeDocument/2006/relationships/hyperlink" Target="http://www.wikipaintings.org/en/sonia-delaunay/market-at-minho" TargetMode="External"/><Relationship Id="rId9" Type="http://schemas.openxmlformats.org/officeDocument/2006/relationships/hyperlink" Target="http://www.wikipaintings.org/en/frantisek-kupka/the-way-of-silence" TargetMode="Externa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Franti%C5%A1ek_Kupka_-_Katedr%C3%A1la_-_Google_Art_Project.jpg" TargetMode="External"/><Relationship Id="rId3" Type="http://schemas.openxmlformats.org/officeDocument/2006/relationships/hyperlink" Target="http://www.wikipaintings.org/en/frantisek-kupka/the-little-girl-with-a-ball-1908" TargetMode="External"/><Relationship Id="rId7" Type="http://schemas.openxmlformats.org/officeDocument/2006/relationships/hyperlink" Target="http://en.wikipedia.org/wiki/File:Franti%C5%A1ek_Kupka,_1912,_Amorpha,_fugue_en_deux_couleurs_(Fugue_in_Two_Colors),_210_x_200_cm,_Narodni_Galerie,_Prague.jpg" TargetMode="External"/><Relationship Id="rId2" Type="http://schemas.openxmlformats.org/officeDocument/2006/relationships/hyperlink" Target="http://cs.wikipedia.org/wiki/Soubor:Kupka_planes_by_color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ikipaintings.org/en/frantisek-kupka/madame-kupka-between-verticals" TargetMode="External"/><Relationship Id="rId5" Type="http://schemas.openxmlformats.org/officeDocument/2006/relationships/hyperlink" Target="http://www.wikipaintings.org/en/frantisek-kupka/disks-of-newton-study-for-fugue-in-two-colors" TargetMode="External"/><Relationship Id="rId4" Type="http://schemas.openxmlformats.org/officeDocument/2006/relationships/hyperlink" Target="http://www.exporevue.com/magazine/fr/kupka_montpellier.html" TargetMode="External"/><Relationship Id="rId9" Type="http://schemas.openxmlformats.org/officeDocument/2006/relationships/hyperlink" Target="http://www.wikipaintings.org/en/frantisek-kupka/creation" TargetMode="Externa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4230883"/>
              </p:ext>
            </p:extLst>
          </p:nvPr>
        </p:nvGraphicFramePr>
        <p:xfrm>
          <a:off x="4746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CC00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>
                    <a:solidFill>
                      <a:srgbClr val="CC0099"/>
                    </a:solidFill>
                  </a:tcPr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kern="1200" smtClean="0"/>
                        <a:t>VY_32_INOVACE_05C_11_Orfismus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/>
                        <a:t>14.02.2013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413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90312"/>
            <a:ext cx="8229600" cy="1052513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93512" y="1163638"/>
            <a:ext cx="8658578" cy="4929187"/>
          </a:xfrm>
        </p:spPr>
        <p:txBody>
          <a:bodyPr>
            <a:normAutofit fontScale="92500"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dirty="0"/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Svým obsahem se zaměřuje na názorný výklad jednoho z abstraktních uměleckých směrů počátku 20. století – </a:t>
            </a:r>
            <a:r>
              <a:rPr lang="cs-CZ" dirty="0" smtClean="0"/>
              <a:t>orfismu</a:t>
            </a:r>
            <a:r>
              <a:rPr lang="cs-CZ" sz="1600" dirty="0" smtClean="0"/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Vysvětluje vznik abstrakce a její hlavní trendy, představuje orfismus v jeho návaznosti na kubismus a uvádí hlavní představitele tohoto stylu.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Po úvodní části s vysvětlením vzniku orfismu a charakteristice jeho hlavních znaků následuje výklad o jeho hlavních autorech s názornými ukázkami děl. Jako motivační prvek je do prezentace </a:t>
            </a:r>
            <a:r>
              <a:rPr lang="cs-CZ" dirty="0"/>
              <a:t>zahrnuta </a:t>
            </a:r>
            <a:r>
              <a:rPr lang="cs-CZ" dirty="0" smtClean="0"/>
              <a:t>interaktivní </a:t>
            </a:r>
            <a:r>
              <a:rPr lang="cs-CZ" dirty="0"/>
              <a:t>část s úkoly pro </a:t>
            </a:r>
            <a:r>
              <a:rPr lang="cs-CZ" dirty="0" smtClean="0"/>
              <a:t>žáky.  Na úvod výkladu o Františku Kupkovi studenti shlédnou krátký dokument o tomto malíři, udělají si poznámky a poté následuje společná diskuse s kontrolními otázkami (viz snímky č. 28, 46 – 47 s metodickými podklady). Následuje výkladová část o Kupkovi s ukázkami děl. Na závěr je možno zařadit (v případě časové rezervy) </a:t>
            </a:r>
            <a:r>
              <a:rPr lang="cs-CZ" dirty="0"/>
              <a:t>dokument </a:t>
            </a:r>
            <a:r>
              <a:rPr lang="cs-CZ" dirty="0" smtClean="0"/>
              <a:t>„Mistrovská </a:t>
            </a:r>
            <a:r>
              <a:rPr lang="cs-CZ" dirty="0"/>
              <a:t>díla z českých sbírek – Dvoubarevná </a:t>
            </a:r>
            <a:r>
              <a:rPr lang="cs-CZ" dirty="0" smtClean="0"/>
              <a:t>fuga“ (odkaz na internetovou stránku s dokumentem je na snímku č. 46).</a:t>
            </a:r>
            <a:endParaRPr lang="cs-CZ" sz="1600" dirty="0" smtClean="0"/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Látka je určena pro studenty 2. ročníků čtyřletého a 4. ročníků šestiletého gymnázia.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Může být využita i jako podklad pro samostatné studium žáka.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/>
              <a:t>Vzdělávací cíle:</a:t>
            </a:r>
          </a:p>
          <a:p>
            <a:pPr>
              <a:defRPr/>
            </a:pPr>
            <a:r>
              <a:rPr lang="cs-CZ" sz="1600" dirty="0" smtClean="0"/>
              <a:t>seznámit žáky se základními formálními znaky orfismu a dílem hlavních představitelů tohoto směru</a:t>
            </a:r>
          </a:p>
          <a:p>
            <a:pPr>
              <a:defRPr/>
            </a:pPr>
            <a:r>
              <a:rPr lang="cs-CZ" sz="1600" dirty="0" smtClean="0"/>
              <a:t>motivovat žáky k propojení nových poznatků s jejich předcházejícími znalostmi o kubismu a futurismu</a:t>
            </a:r>
          </a:p>
          <a:p>
            <a:pPr>
              <a:defRPr/>
            </a:pPr>
            <a:r>
              <a:rPr lang="cs-CZ" dirty="0" smtClean="0"/>
              <a:t>doplnit slovní zásobu studentů o nové pojmy z oboru teorie výtvarného umění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26018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39197" y="2967335"/>
            <a:ext cx="806560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cs-CZ" sz="7200" b="1" cap="none" spc="50" dirty="0" smtClean="0">
                <a:ln w="0">
                  <a:solidFill>
                    <a:schemeClr val="tx1"/>
                  </a:solidFill>
                </a:ln>
                <a:solidFill>
                  <a:srgbClr val="CC3399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5000" endA="50" endPos="85000" dist="60007" dir="5400000" sy="-100000" algn="bl" rotWithShape="0"/>
                </a:effectLst>
              </a:rPr>
              <a:t>ABSTRAKTNÍ UMĚNÍ</a:t>
            </a:r>
            <a:endParaRPr lang="cs-CZ" sz="7200" b="1" cap="none" spc="50" dirty="0">
              <a:ln w="0">
                <a:solidFill>
                  <a:schemeClr val="tx1"/>
                </a:solidFill>
              </a:ln>
              <a:solidFill>
                <a:srgbClr val="CC3399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  <a:reflection blurRad="6350" stA="55000" endA="50" endPos="85000" dist="60007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662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1244" y="347692"/>
            <a:ext cx="7687734" cy="6132130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abstractus  </a:t>
            </a:r>
            <a:r>
              <a:rPr lang="cs-CZ" sz="2800" dirty="0" smtClean="0"/>
              <a:t>= odtažitý, neosobní (lat.)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400" dirty="0" smtClean="0"/>
              <a:t>= nefigurativní, bezpředmětné, nezobrazující umění</a:t>
            </a:r>
          </a:p>
          <a:p>
            <a:r>
              <a:rPr lang="cs-CZ" dirty="0"/>
              <a:t>p</a:t>
            </a:r>
            <a:r>
              <a:rPr lang="cs-CZ" sz="2800" dirty="0" smtClean="0"/>
              <a:t>ředchůdci: </a:t>
            </a:r>
            <a:r>
              <a:rPr lang="cs-CZ" sz="2800" b="1" dirty="0" smtClean="0"/>
              <a:t>Leonardo da Vinci, Victor Hugo  </a:t>
            </a:r>
          </a:p>
          <a:p>
            <a:r>
              <a:rPr lang="cs-CZ" dirty="0"/>
              <a:t>první abstraktní obraz namaloval roku 1910 </a:t>
            </a:r>
            <a:r>
              <a:rPr lang="cs-CZ" b="1" dirty="0"/>
              <a:t>Vasilij </a:t>
            </a:r>
            <a:r>
              <a:rPr lang="cs-CZ" b="1" dirty="0" err="1"/>
              <a:t>Kandinskij</a:t>
            </a:r>
            <a:r>
              <a:rPr lang="cs-CZ" b="1" dirty="0"/>
              <a:t> </a:t>
            </a:r>
          </a:p>
          <a:p>
            <a:r>
              <a:rPr lang="cs-CZ" sz="2800" dirty="0" smtClean="0"/>
              <a:t>Průkopníci: </a:t>
            </a:r>
          </a:p>
          <a:p>
            <a:pPr marL="342900" lvl="1" indent="0">
              <a:buNone/>
            </a:pPr>
            <a:r>
              <a:rPr lang="cs-CZ" sz="2800" dirty="0" smtClean="0"/>
              <a:t>Michail Larionov – rayonismus, 1911 v Moskvě</a:t>
            </a:r>
          </a:p>
          <a:p>
            <a:pPr marL="342900" lvl="1" indent="0">
              <a:buNone/>
            </a:pPr>
            <a:r>
              <a:rPr lang="cs-CZ" sz="2800" dirty="0" smtClean="0"/>
              <a:t>Francis Picabia – Kaučuk, 1907</a:t>
            </a:r>
          </a:p>
          <a:p>
            <a:pPr marL="342900" lvl="1" indent="0">
              <a:buNone/>
            </a:pPr>
            <a:r>
              <a:rPr lang="cs-CZ" sz="2800" dirty="0" smtClean="0"/>
              <a:t>František Kupka – Barevné plány, 1911</a:t>
            </a:r>
          </a:p>
          <a:p>
            <a:r>
              <a:rPr lang="cs-CZ" sz="2800" dirty="0" smtClean="0"/>
              <a:t>Rozdělení: </a:t>
            </a:r>
          </a:p>
          <a:p>
            <a:pPr marL="400050" lvl="2" indent="0">
              <a:buNone/>
            </a:pPr>
            <a:r>
              <a:rPr lang="cs-CZ" sz="2800" dirty="0" smtClean="0"/>
              <a:t>	a) geometrická abstrakce – </a:t>
            </a:r>
            <a:r>
              <a:rPr lang="cs-CZ" sz="2800" b="1" i="1" dirty="0" smtClean="0"/>
              <a:t>neoplasticismus, orfismus, suprematismus, konstruktivismus</a:t>
            </a:r>
          </a:p>
          <a:p>
            <a:pPr marL="400050" lvl="2" indent="0">
              <a:buNone/>
            </a:pPr>
            <a:r>
              <a:rPr lang="cs-CZ" sz="2800" dirty="0" smtClean="0"/>
              <a:t> 	b) lyrická abstrakce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694" y="0"/>
            <a:ext cx="1219306" cy="6858594"/>
          </a:xfrm>
          <a:prstGeom prst="rect">
            <a:avLst/>
          </a:prstGeom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4216400" y="5752084"/>
            <a:ext cx="489204" cy="484632"/>
          </a:xfrm>
          <a:prstGeom prst="rightArrow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7384690" y="1319784"/>
            <a:ext cx="489204" cy="484632"/>
          </a:xfrm>
          <a:prstGeom prst="rightArrow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02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25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 idx="4294967295"/>
          </p:nvPr>
        </p:nvSpPr>
        <p:spPr>
          <a:xfrm>
            <a:off x="619485" y="93663"/>
            <a:ext cx="4684889" cy="1325562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Victor Hugo </a:t>
            </a:r>
            <a:r>
              <a:rPr lang="cs-CZ" b="1" dirty="0" smtClean="0">
                <a:solidFill>
                  <a:srgbClr val="7030A0"/>
                </a:solidFill>
                <a:latin typeface="+mn-lt"/>
              </a:rPr>
              <a:t>–</a:t>
            </a:r>
            <a:r>
              <a:rPr lang="cs-CZ" b="1" dirty="0" smtClean="0">
                <a:solidFill>
                  <a:srgbClr val="CC3399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CC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Maják</a:t>
            </a:r>
            <a:r>
              <a:rPr lang="cs-CZ" b="1" dirty="0" smtClean="0">
                <a:solidFill>
                  <a:srgbClr val="CC3399"/>
                </a:solidFill>
                <a:latin typeface="+mn-lt"/>
              </a:rPr>
              <a:t> </a:t>
            </a:r>
            <a:r>
              <a:rPr lang="cs-CZ" sz="60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→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5404912" y="464002"/>
            <a:ext cx="3009900" cy="6042441"/>
            <a:chOff x="5077531" y="365126"/>
            <a:chExt cx="3009900" cy="6042441"/>
          </a:xfrm>
        </p:grpSpPr>
        <p:pic>
          <p:nvPicPr>
            <p:cNvPr id="1026" name="Picture 2" descr="File:&quot;Le phare&quot; par Victor Hugo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7531" y="365126"/>
              <a:ext cx="3009900" cy="56959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5162664" y="603823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9" name="Title 3"/>
          <p:cNvSpPr txBox="1">
            <a:spLocks/>
          </p:cNvSpPr>
          <p:nvPr/>
        </p:nvSpPr>
        <p:spPr>
          <a:xfrm>
            <a:off x="628650" y="565899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Octopus ↑</a:t>
            </a:r>
            <a:endParaRPr lang="cs-CZ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868608" y="1454899"/>
            <a:ext cx="3625370" cy="4705053"/>
            <a:chOff x="1284465" y="1729531"/>
            <a:chExt cx="2676525" cy="4139328"/>
          </a:xfrm>
        </p:grpSpPr>
        <p:pic>
          <p:nvPicPr>
            <p:cNvPr id="1028" name="Picture 4" descr="File:Victor Hugo-Octopus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4465" y="1729531"/>
              <a:ext cx="2676525" cy="3810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1284465" y="549952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sp>
        <p:nvSpPr>
          <p:cNvPr id="10" name="Šipka doprava 9">
            <a:hlinkClick r:id="rId5" action="ppaction://hlinksldjump"/>
          </p:cNvPr>
          <p:cNvSpPr/>
          <p:nvPr/>
        </p:nvSpPr>
        <p:spPr>
          <a:xfrm>
            <a:off x="8263933" y="6291576"/>
            <a:ext cx="489204" cy="484632"/>
          </a:xfrm>
          <a:prstGeom prst="rightArrow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82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851378"/>
            <a:ext cx="9697156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0070C0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O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CC3399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R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CC00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F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66CCFF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I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66CC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S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99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M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U</a:t>
            </a:r>
            <a:r>
              <a:rPr lang="cs-CZ" sz="166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00"/>
                </a:solidFill>
                <a:effectLst>
                  <a:outerShdw dist="38100" dir="2700000" algn="tl" rotWithShape="0">
                    <a:schemeClr val="accent2"/>
                  </a:outerShdw>
                  <a:reflection blurRad="6350" stA="55000" endA="50" endPos="85000" dir="5400000" sy="-100000" algn="bl" rotWithShape="0"/>
                </a:effectLst>
              </a:rPr>
              <a:t>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694" y="0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61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12726"/>
            <a:ext cx="7886700" cy="106564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Úvod</a:t>
            </a:r>
            <a:r>
              <a:rPr lang="cs-CZ" dirty="0" smtClean="0">
                <a:solidFill>
                  <a:srgbClr val="CC0099"/>
                </a:solidFill>
              </a:rPr>
              <a:t>: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504473" y="1074420"/>
            <a:ext cx="7758891" cy="56692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někdy také </a:t>
            </a:r>
            <a:r>
              <a:rPr lang="cs-CZ" sz="2800" b="1" i="1" dirty="0" smtClean="0">
                <a:solidFill>
                  <a:srgbClr val="002060"/>
                </a:solidFill>
              </a:rPr>
              <a:t>orfický kubismus</a:t>
            </a:r>
          </a:p>
          <a:p>
            <a:pPr marL="342900" lvl="1" indent="0">
              <a:buNone/>
            </a:pPr>
            <a:r>
              <a:rPr lang="cs-CZ" sz="2800" dirty="0" smtClean="0"/>
              <a:t>→ vliv kubismu a pointilismu</a:t>
            </a:r>
          </a:p>
          <a:p>
            <a:r>
              <a:rPr lang="cs-CZ" sz="2800" dirty="0" smtClean="0"/>
              <a:t>vznikl v letech 1911 – 1912</a:t>
            </a:r>
          </a:p>
          <a:p>
            <a:r>
              <a:rPr lang="cs-CZ" sz="2800" dirty="0" smtClean="0"/>
              <a:t>název vymyslel francouzský básník </a:t>
            </a:r>
            <a:r>
              <a:rPr lang="cs-CZ" sz="2800" b="1" dirty="0" smtClean="0"/>
              <a:t>Guillaume Apollinaire </a:t>
            </a:r>
            <a:r>
              <a:rPr lang="cs-CZ" sz="2800" dirty="0" smtClean="0"/>
              <a:t>v roce 1912 na výstavě Roberta Delaunaye v Berlíně </a:t>
            </a:r>
          </a:p>
          <a:p>
            <a:r>
              <a:rPr lang="cs-CZ" sz="2800" dirty="0" smtClean="0"/>
              <a:t>podle antického hrdiny Orfea, který byl básníkem, pěvcem i hudebníkem a sdružoval v sobě krásu hudby a poezie</a:t>
            </a:r>
          </a:p>
          <a:p>
            <a:r>
              <a:rPr lang="cs-CZ" sz="2800" dirty="0" smtClean="0"/>
              <a:t>podstatou je snaha pomocí barevných ploch a linií vyjádřit hudební dojmy = spojení hudby s výtvarným uměním</a:t>
            </a:r>
          </a:p>
          <a:p>
            <a:r>
              <a:rPr lang="cs-CZ" sz="2800" b="1" dirty="0" smtClean="0"/>
              <a:t>synestezie</a:t>
            </a:r>
          </a:p>
          <a:p>
            <a:pPr marL="342900" lvl="1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694" y="0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761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644" y="319970"/>
            <a:ext cx="8255706" cy="1065641"/>
          </a:xfrm>
        </p:spPr>
        <p:txBody>
          <a:bodyPr/>
          <a:lstStyle/>
          <a:p>
            <a:r>
              <a:rPr lang="cs-CZ" sz="4000" b="1" dirty="0" err="1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Section</a:t>
            </a:r>
            <a:r>
              <a:rPr lang="cs-CZ" sz="40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 </a:t>
            </a:r>
            <a:r>
              <a:rPr lang="cs-CZ" sz="4000" b="1" dirty="0" err="1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d'or</a:t>
            </a:r>
            <a:endParaRPr lang="cs-CZ" sz="4000" b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644" y="1367931"/>
            <a:ext cx="7525456" cy="521208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Skupina – </a:t>
            </a:r>
            <a:r>
              <a:rPr lang="cs-CZ" dirty="0"/>
              <a:t>sdružovala malíře odpadlé od kubismu, vědecké zkoumání barev s využitím matematiky </a:t>
            </a:r>
            <a:endParaRPr lang="cs-CZ" dirty="0" smtClean="0"/>
          </a:p>
          <a:p>
            <a:r>
              <a:rPr lang="cs-CZ" dirty="0"/>
              <a:t>francouzsky </a:t>
            </a:r>
            <a:r>
              <a:rPr lang="cs-CZ" dirty="0" smtClean="0"/>
              <a:t>Zlatý řez</a:t>
            </a:r>
          </a:p>
          <a:p>
            <a:r>
              <a:rPr lang="cs-CZ" dirty="0" smtClean="0"/>
              <a:t>název </a:t>
            </a:r>
            <a:r>
              <a:rPr lang="cs-CZ" dirty="0"/>
              <a:t>umělecké skupiny vystavující v roce </a:t>
            </a:r>
            <a:r>
              <a:rPr lang="cs-CZ" dirty="0" smtClean="0"/>
              <a:t>1912</a:t>
            </a:r>
          </a:p>
          <a:p>
            <a:r>
              <a:rPr lang="cs-CZ" dirty="0" smtClean="0"/>
              <a:t>její program vycházel </a:t>
            </a:r>
            <a:r>
              <a:rPr lang="cs-CZ" dirty="0"/>
              <a:t>ze syntetického kubismu a </a:t>
            </a:r>
            <a:r>
              <a:rPr lang="cs-CZ" dirty="0" smtClean="0"/>
              <a:t>navazoval </a:t>
            </a:r>
            <a:r>
              <a:rPr lang="cs-CZ" dirty="0"/>
              <a:t>též na P. </a:t>
            </a:r>
            <a:r>
              <a:rPr lang="cs-CZ" dirty="0" err="1" smtClean="0"/>
              <a:t>Cézanna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kupina se zaměřovala především </a:t>
            </a:r>
            <a:r>
              <a:rPr lang="cs-CZ" dirty="0"/>
              <a:t>na problematiku </a:t>
            </a:r>
            <a:r>
              <a:rPr lang="cs-CZ" dirty="0" smtClean="0"/>
              <a:t>kompozice→ vycházela z renesanční estetiky</a:t>
            </a:r>
            <a:endParaRPr lang="cs-CZ" dirty="0"/>
          </a:p>
          <a:p>
            <a:pPr lvl="1"/>
            <a:r>
              <a:rPr lang="cs-CZ" sz="2800" dirty="0" smtClean="0"/>
              <a:t> (zlatý </a:t>
            </a:r>
            <a:r>
              <a:rPr lang="cs-CZ" sz="2800" dirty="0"/>
              <a:t>řez, trojúhelníková </a:t>
            </a:r>
            <a:r>
              <a:rPr lang="cs-CZ" sz="2800" dirty="0" smtClean="0"/>
              <a:t>kompozice)</a:t>
            </a:r>
          </a:p>
          <a:p>
            <a:r>
              <a:rPr lang="cs-CZ" dirty="0"/>
              <a:t>h</a:t>
            </a:r>
            <a:r>
              <a:rPr lang="cs-CZ" dirty="0" smtClean="0"/>
              <a:t>lavním </a:t>
            </a:r>
            <a:r>
              <a:rPr lang="cs-CZ" dirty="0"/>
              <a:t>iniciátorem skupiny byl J. Villon, dalšími členy: R. Delaunay, R. Duchamp-Villon, </a:t>
            </a:r>
            <a:r>
              <a:rPr lang="cs-CZ" dirty="0" smtClean="0"/>
              <a:t>M. Duchamp</a:t>
            </a:r>
            <a:r>
              <a:rPr lang="cs-CZ" dirty="0"/>
              <a:t>, A. </a:t>
            </a:r>
            <a:r>
              <a:rPr lang="cs-CZ" dirty="0" err="1"/>
              <a:t>Gleizes</a:t>
            </a:r>
            <a:r>
              <a:rPr lang="cs-CZ" dirty="0"/>
              <a:t>, J. </a:t>
            </a:r>
            <a:r>
              <a:rPr lang="cs-CZ" dirty="0" err="1" smtClean="0"/>
              <a:t>Gris</a:t>
            </a:r>
            <a:r>
              <a:rPr lang="cs-CZ" dirty="0" smtClean="0"/>
              <a:t>, </a:t>
            </a:r>
            <a:r>
              <a:rPr lang="cs-CZ" dirty="0"/>
              <a:t>F. </a:t>
            </a:r>
            <a:r>
              <a:rPr lang="cs-CZ" dirty="0" err="1"/>
              <a:t>Léger</a:t>
            </a:r>
            <a:r>
              <a:rPr lang="cs-CZ" dirty="0"/>
              <a:t>, </a:t>
            </a:r>
            <a:r>
              <a:rPr lang="cs-CZ" dirty="0" smtClean="0"/>
              <a:t>F</a:t>
            </a:r>
            <a:r>
              <a:rPr lang="cs-CZ" dirty="0"/>
              <a:t>. </a:t>
            </a:r>
            <a:r>
              <a:rPr lang="cs-CZ" dirty="0" err="1"/>
              <a:t>Picabia</a:t>
            </a: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4694" y="-594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43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694" y="-594"/>
            <a:ext cx="1219306" cy="685859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Robert Delaunay</a:t>
            </a:r>
            <a: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0" dirty="0" smtClean="0">
                <a:solidFill>
                  <a:schemeClr val="tx1"/>
                </a:solidFill>
              </a:rPr>
              <a:t>(1885 – 1941)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3714" y="1483914"/>
            <a:ext cx="5832402" cy="521208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dirty="0" smtClean="0"/>
              <a:t>považován za zakladatele orfismu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dirty="0" smtClean="0"/>
              <a:t>vyšel z kubismu, k němuž přidal barvy, světlo a abstrakci  = tzv. </a:t>
            </a:r>
            <a:r>
              <a:rPr lang="cs-CZ" sz="2400" b="1" dirty="0" smtClean="0"/>
              <a:t>koloristický kubismus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400" dirty="0" smtClean="0"/>
              <a:t>zájem o simultánní kontrast barev 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000" u="sng" dirty="0" smtClean="0"/>
              <a:t>dílo: 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000" dirty="0" smtClean="0"/>
              <a:t>od 1910 cyklus </a:t>
            </a:r>
            <a:r>
              <a:rPr lang="cs-CZ" sz="2000" b="1" dirty="0" err="1" smtClean="0"/>
              <a:t>Eiffelových</a:t>
            </a:r>
            <a:r>
              <a:rPr lang="cs-CZ" sz="2000" b="1" dirty="0" smtClean="0"/>
              <a:t> věží </a:t>
            </a:r>
            <a:r>
              <a:rPr lang="cs-CZ" sz="2000" dirty="0" smtClean="0"/>
              <a:t>-  </a:t>
            </a:r>
            <a:r>
              <a:rPr lang="cs-CZ" sz="2000" dirty="0" err="1" smtClean="0"/>
              <a:t>Eiffelova</a:t>
            </a:r>
            <a:r>
              <a:rPr lang="cs-CZ" sz="2000" dirty="0" smtClean="0"/>
              <a:t> věž v červené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000" dirty="0" smtClean="0"/>
              <a:t>od 1912 cyklus </a:t>
            </a:r>
            <a:r>
              <a:rPr lang="cs-CZ" sz="2000" b="1" dirty="0" smtClean="0"/>
              <a:t>Okna</a:t>
            </a:r>
            <a:r>
              <a:rPr lang="cs-CZ" sz="2000" dirty="0" smtClean="0"/>
              <a:t> (studoval účinky barev a optiky – zářivá barva uzavřena do kruhových ploch podléhá zákonům rytmu a pohybu)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000" dirty="0" smtClean="0"/>
              <a:t>cyklus </a:t>
            </a:r>
            <a:r>
              <a:rPr lang="cs-CZ" sz="2000" b="1" dirty="0" smtClean="0"/>
              <a:t>Sluneční kotouče  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sz="2000" dirty="0" smtClean="0"/>
              <a:t>Nekonečný rytmus (1934)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6131704" y="319970"/>
            <a:ext cx="2857500" cy="3219450"/>
            <a:chOff x="6137275" y="365126"/>
            <a:chExt cx="2857500" cy="3219450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137275" y="365126"/>
              <a:ext cx="2857500" cy="321945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4" name="TextBox 3"/>
            <p:cNvSpPr txBox="1"/>
            <p:nvPr/>
          </p:nvSpPr>
          <p:spPr>
            <a:xfrm>
              <a:off x="8605808" y="3125034"/>
              <a:ext cx="2946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6621063" y="3856701"/>
            <a:ext cx="2194781" cy="2823904"/>
            <a:chOff x="6616700" y="3872090"/>
            <a:chExt cx="2194781" cy="2823904"/>
          </a:xfrm>
        </p:grpSpPr>
        <p:pic>
          <p:nvPicPr>
            <p:cNvPr id="14340" name="Picture 4" descr="File:Robert Delaunay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6700" y="3872090"/>
              <a:ext cx="2194781" cy="28239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/>
            <p:cNvSpPr txBox="1"/>
            <p:nvPr/>
          </p:nvSpPr>
          <p:spPr>
            <a:xfrm>
              <a:off x="8504207" y="6310617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3822911" y="5802187"/>
            <a:ext cx="2701521" cy="861013"/>
            <a:chOff x="1046072" y="5937654"/>
            <a:chExt cx="2701521" cy="861013"/>
          </a:xfrm>
        </p:grpSpPr>
        <p:pic>
          <p:nvPicPr>
            <p:cNvPr id="14338" name="Picture 2" descr="File:Signature of Robert Delaunay, 1914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6072" y="5937654"/>
              <a:ext cx="2362200" cy="7429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/>
            <p:cNvSpPr txBox="1"/>
            <p:nvPr/>
          </p:nvSpPr>
          <p:spPr>
            <a:xfrm>
              <a:off x="3445907" y="6429335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9816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74216"/>
            <a:ext cx="7886700" cy="1325563"/>
          </a:xfrm>
        </p:spPr>
        <p:txBody>
          <a:bodyPr/>
          <a:lstStyle/>
          <a:p>
            <a:r>
              <a:rPr lang="cs-CZ" dirty="0" smtClean="0"/>
              <a:t>Pohled na </a:t>
            </a:r>
            <a:r>
              <a:rPr lang="cs-CZ" dirty="0" err="1" smtClean="0"/>
              <a:t>Eiffelovu</a:t>
            </a:r>
            <a:r>
              <a:rPr lang="cs-CZ" dirty="0" smtClean="0"/>
              <a:t> věž, 1910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632415" y="995947"/>
            <a:ext cx="3879169" cy="4865512"/>
            <a:chOff x="2261986" y="1004710"/>
            <a:chExt cx="4620027" cy="5532967"/>
          </a:xfrm>
        </p:grpSpPr>
        <p:pic>
          <p:nvPicPr>
            <p:cNvPr id="9220" name="Picture 4" descr="File:Robert Delaunay, Durchblick auf den Eiffelturm, 191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1986" y="1004710"/>
              <a:ext cx="4620027" cy="5532967"/>
            </a:xfrm>
            <a:prstGeom prst="rect">
              <a:avLst/>
            </a:prstGeom>
            <a:ln w="190500" cap="sq">
              <a:solidFill>
                <a:schemeClr val="accent4">
                  <a:lumMod val="50000"/>
                </a:schemeClr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389511" y="5960533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696" y="-594"/>
            <a:ext cx="1219306" cy="6858594"/>
          </a:xfrm>
          <a:prstGeom prst="rect">
            <a:avLst/>
          </a:prstGeom>
        </p:spPr>
      </p:pic>
      <p:sp>
        <p:nvSpPr>
          <p:cNvPr id="10" name="Content Placeholder 4"/>
          <p:cNvSpPr txBox="1">
            <a:spLocks/>
          </p:cNvSpPr>
          <p:nvPr/>
        </p:nvSpPr>
        <p:spPr>
          <a:xfrm>
            <a:off x="323848" y="5994399"/>
            <a:ext cx="5252862" cy="863601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/>
              <a:t>roku 1910 se oženil se </a:t>
            </a:r>
            <a:r>
              <a:rPr lang="cs-CZ" sz="2000" dirty="0" err="1" smtClean="0"/>
              <a:t>Soniou</a:t>
            </a:r>
            <a:r>
              <a:rPr lang="cs-CZ" sz="2000" dirty="0" smtClean="0"/>
              <a:t> </a:t>
            </a:r>
            <a:r>
              <a:rPr lang="cs-CZ" sz="2000" dirty="0" err="1" smtClean="0"/>
              <a:t>Terkovou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→ Sonia Delaunay (také významná malířka)</a:t>
            </a:r>
          </a:p>
        </p:txBody>
      </p:sp>
    </p:spTree>
    <p:extLst>
      <p:ext uri="{BB962C8B-B14F-4D97-AF65-F5344CB8AC3E}">
        <p14:creationId xmlns:p14="http://schemas.microsoft.com/office/powerpoint/2010/main" val="180053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00" y="117697"/>
            <a:ext cx="8147050" cy="1325563"/>
          </a:xfrm>
        </p:spPr>
        <p:txBody>
          <a:bodyPr/>
          <a:lstStyle/>
          <a:p>
            <a:r>
              <a:rPr lang="cs-CZ" dirty="0" smtClean="0"/>
              <a:t>Eiffelova věž, 1911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4392613" y="5481020"/>
            <a:ext cx="4751387" cy="1252537"/>
          </a:xfrm>
          <a:solidFill>
            <a:srgbClr val="F9A1BC">
              <a:alpha val="76000"/>
            </a:srgbClr>
          </a:solidFill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/>
              <a:t>od 1910 cyklus </a:t>
            </a:r>
            <a:r>
              <a:rPr lang="cs-CZ" dirty="0" err="1"/>
              <a:t>Eiffelových</a:t>
            </a:r>
            <a:r>
              <a:rPr lang="cs-CZ" dirty="0"/>
              <a:t> </a:t>
            </a:r>
            <a:r>
              <a:rPr lang="cs-CZ" dirty="0" smtClean="0"/>
              <a:t>věží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roce </a:t>
            </a:r>
            <a:r>
              <a:rPr lang="cs-CZ" dirty="0"/>
              <a:t>1911 se Delaunay stal členem uměleckého sdružení </a:t>
            </a:r>
            <a:r>
              <a:rPr lang="cs-CZ" b="1" dirty="0"/>
              <a:t>Der </a:t>
            </a:r>
            <a:r>
              <a:rPr lang="cs-CZ" b="1" dirty="0" err="1"/>
              <a:t>Blaue</a:t>
            </a:r>
            <a:r>
              <a:rPr lang="cs-CZ" b="1" dirty="0"/>
              <a:t> Reiter</a:t>
            </a:r>
            <a:r>
              <a:rPr lang="cs-CZ" dirty="0"/>
              <a:t>, kam ho přizval </a:t>
            </a:r>
            <a:r>
              <a:rPr lang="cs-CZ" dirty="0" smtClean="0"/>
              <a:t>V. </a:t>
            </a:r>
            <a:r>
              <a:rPr lang="cs-CZ" dirty="0" err="1" smtClean="0"/>
              <a:t>Kandinskij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7" name="Group 6"/>
          <p:cNvGrpSpPr/>
          <p:nvPr/>
        </p:nvGrpSpPr>
        <p:grpSpPr>
          <a:xfrm>
            <a:off x="556667" y="1443260"/>
            <a:ext cx="3468192" cy="4780379"/>
            <a:chOff x="554355" y="1383354"/>
            <a:chExt cx="3549396" cy="5219700"/>
          </a:xfrm>
        </p:grpSpPr>
        <p:pic>
          <p:nvPicPr>
            <p:cNvPr id="2050" name="Picture 2" descr="Eiffel Tower - Robert Delaun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355" y="1383354"/>
              <a:ext cx="3549396" cy="52197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3686308" y="6114857"/>
              <a:ext cx="308750" cy="4032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572000" y="681262"/>
            <a:ext cx="3132878" cy="4559453"/>
            <a:chOff x="5065395" y="706662"/>
            <a:chExt cx="3524250" cy="4762500"/>
          </a:xfrm>
        </p:grpSpPr>
        <p:pic>
          <p:nvPicPr>
            <p:cNvPr id="2052" name="Picture 4" descr="The Red Tower  - Robert Delauna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5395" y="706662"/>
              <a:ext cx="3524250" cy="4762500"/>
            </a:xfrm>
            <a:prstGeom prst="rect">
              <a:avLst/>
            </a:prstGeom>
            <a:ln w="190500" cap="sq">
              <a:solidFill>
                <a:srgbClr val="8396BF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8153398" y="4991116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7300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5479"/>
            <a:ext cx="7886700" cy="1325563"/>
          </a:xfrm>
        </p:spPr>
        <p:txBody>
          <a:bodyPr/>
          <a:lstStyle/>
          <a:p>
            <a:r>
              <a:rPr lang="cs-CZ" dirty="0" smtClean="0"/>
              <a:t>Eiffelova věž v červené, 1914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429612" y="1165578"/>
            <a:ext cx="4284776" cy="5381679"/>
            <a:chOff x="2573224" y="1244600"/>
            <a:chExt cx="4284776" cy="5381679"/>
          </a:xfrm>
        </p:grpSpPr>
        <p:pic>
          <p:nvPicPr>
            <p:cNvPr id="1028" name="Picture 4" descr="http://upload.wikimedia.org/wikipedia/commons/f/f8/Delaunay_-_Tour_Eiffel.jpe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73224" y="1244600"/>
              <a:ext cx="4284776" cy="538167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398269" y="6118578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5697" y="-594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07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 Paříž, 1912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500944" y="5907617"/>
            <a:ext cx="7886700" cy="757238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sz="2400" dirty="0"/>
              <a:t>z</a:t>
            </a:r>
            <a:r>
              <a:rPr lang="cs-CZ" sz="2400" dirty="0" smtClean="0"/>
              <a:t>působ </a:t>
            </a:r>
            <a:r>
              <a:rPr lang="cs-CZ" sz="2400" dirty="0"/>
              <a:t>práce analytického kubismu je nejzřetelnější na malbě Město Paříž z let 1910-1912 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618897" y="1367075"/>
            <a:ext cx="5910793" cy="4137555"/>
            <a:chOff x="1618897" y="1367075"/>
            <a:chExt cx="5910793" cy="4137555"/>
          </a:xfrm>
        </p:grpSpPr>
        <p:pic>
          <p:nvPicPr>
            <p:cNvPr id="7170" name="Picture 2" descr="The City of Paris - Robert Delaun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8897" y="1367075"/>
              <a:ext cx="5910793" cy="413755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931379" y="498969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804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 Grácie, 1912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553225" y="1176866"/>
            <a:ext cx="4037549" cy="5330826"/>
            <a:chOff x="4639725" y="939800"/>
            <a:chExt cx="4037549" cy="5330826"/>
          </a:xfrm>
        </p:grpSpPr>
        <p:pic>
          <p:nvPicPr>
            <p:cNvPr id="5126" name="Picture 6" descr="http://upload.wikimedia.org/wikipedia/commons/e/ec/Robert_Delaunay_Les_trois_gr%C3%A2ces_191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39725" y="939800"/>
              <a:ext cx="4037549" cy="533082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156618" y="577426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03592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Rytmus, 1912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190750" y="1282171"/>
            <a:ext cx="4762500" cy="4943272"/>
            <a:chOff x="2190750" y="1282171"/>
            <a:chExt cx="4762500" cy="4943272"/>
          </a:xfrm>
        </p:grpSpPr>
        <p:pic>
          <p:nvPicPr>
            <p:cNvPr id="3074" name="Picture 2" descr="Rhythm - Robert Delaun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0750" y="1282171"/>
              <a:ext cx="4762500" cy="4667251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6381044" y="585611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88795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Okna, 1912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2367139" y="1089255"/>
            <a:ext cx="4638675" cy="5400675"/>
            <a:chOff x="2367139" y="1089255"/>
            <a:chExt cx="4638675" cy="5400675"/>
          </a:xfrm>
        </p:grpSpPr>
        <p:pic>
          <p:nvPicPr>
            <p:cNvPr id="12290" name="Picture 2" descr="File:Delaunay-Window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67139" y="1089255"/>
              <a:ext cx="4638675" cy="54006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445956" y="6084711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770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Simultánní okna, 1912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417945" y="1573419"/>
            <a:ext cx="4248070" cy="4663844"/>
            <a:chOff x="131938" y="1604994"/>
            <a:chExt cx="4248070" cy="4600694"/>
          </a:xfrm>
        </p:grpSpPr>
        <p:pic>
          <p:nvPicPr>
            <p:cNvPr id="11266" name="Picture 2" descr="http://www.the-athenaeum.org/art/display_image.php?id=24159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1938" y="1604994"/>
              <a:ext cx="4248070" cy="460069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3860800" y="573475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5069726" y="1573419"/>
            <a:ext cx="3810330" cy="4663844"/>
            <a:chOff x="5216482" y="1749778"/>
            <a:chExt cx="3810330" cy="4663844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16482" y="1749778"/>
              <a:ext cx="3810330" cy="466384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8541633" y="594129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7290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Simultánní disky, 1912-1913</a:t>
            </a: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694" y="-297"/>
            <a:ext cx="1219306" cy="6858594"/>
          </a:xfrm>
          <a:prstGeom prst="rect">
            <a:avLst/>
          </a:prstGeom>
        </p:spPr>
      </p:pic>
      <p:pic>
        <p:nvPicPr>
          <p:cNvPr id="15362" name="Picture 2" descr="File:Delaunay Disque simultané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454" y="1561254"/>
            <a:ext cx="4501091" cy="4320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52856" y="5881511"/>
            <a:ext cx="469689" cy="4010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819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1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19298"/>
            <a:ext cx="7732889" cy="1325563"/>
          </a:xfrm>
        </p:spPr>
        <p:txBody>
          <a:bodyPr>
            <a:normAutofit fontScale="90000"/>
          </a:bodyPr>
          <a:lstStyle/>
          <a:p>
            <a:r>
              <a:rPr lang="cs-CZ" dirty="0"/>
              <a:t>Simultánní </a:t>
            </a:r>
            <a:r>
              <a:rPr lang="cs-CZ" dirty="0" smtClean="0"/>
              <a:t>kontrasty </a:t>
            </a:r>
            <a:r>
              <a:rPr lang="cs-CZ" dirty="0"/>
              <a:t>– Slunce a měsíc, </a:t>
            </a:r>
            <a:r>
              <a:rPr lang="cs-CZ" dirty="0" smtClean="0"/>
              <a:t>1912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741271" y="6103422"/>
            <a:ext cx="6697839" cy="869245"/>
          </a:xfrm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studoval </a:t>
            </a:r>
            <a:r>
              <a:rPr lang="cs-CZ" dirty="0"/>
              <a:t>účinky barev a optiky – zářivá barva uzavřena do kruhových ploch podléhá zákonům rytmu a </a:t>
            </a:r>
            <a:r>
              <a:rPr lang="cs-CZ" dirty="0" smtClean="0"/>
              <a:t>pohybu</a:t>
            </a:r>
            <a:endParaRPr lang="cs-CZ" dirty="0"/>
          </a:p>
        </p:txBody>
      </p:sp>
      <p:grpSp>
        <p:nvGrpSpPr>
          <p:cNvPr id="8" name="Group 7"/>
          <p:cNvGrpSpPr/>
          <p:nvPr/>
        </p:nvGrpSpPr>
        <p:grpSpPr>
          <a:xfrm>
            <a:off x="1680189" y="1074445"/>
            <a:ext cx="4978050" cy="4907607"/>
            <a:chOff x="1680189" y="1074445"/>
            <a:chExt cx="4978050" cy="4907607"/>
          </a:xfrm>
        </p:grpSpPr>
        <p:pic>
          <p:nvPicPr>
            <p:cNvPr id="1026" name="Picture 2" descr="http://upload.wikimedia.org/wikipedia/commons/d/df/Robert_Delaunay_-_Simultaneous_Contrasts-Sun_and_Moon_-_191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80189" y="1074445"/>
              <a:ext cx="4978050" cy="4907607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6129867" y="5471806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85207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Pocta Bleriotovi, 1914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1772356" y="1364233"/>
            <a:ext cx="4834509" cy="5210859"/>
            <a:chOff x="1772356" y="1364233"/>
            <a:chExt cx="4834509" cy="5210859"/>
          </a:xfrm>
        </p:grpSpPr>
        <p:sp>
          <p:nvSpPr>
            <p:cNvPr id="5" name="TextBox 4"/>
            <p:cNvSpPr txBox="1"/>
            <p:nvPr/>
          </p:nvSpPr>
          <p:spPr>
            <a:xfrm>
              <a:off x="6188161" y="620576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18</a:t>
              </a:r>
              <a:endParaRPr lang="cs-CZ" dirty="0"/>
            </a:p>
          </p:txBody>
        </p:sp>
        <p:pic>
          <p:nvPicPr>
            <p:cNvPr id="2050" name="Picture 2" descr="http://upload.wikimedia.org/wikipedia/commons/5/54/Robert_Delaunay%2C_Hommage_%C3%A0_Bl%C3%A9riot%2C_191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2356" y="1364233"/>
              <a:ext cx="4834509" cy="4841527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3687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Vysoká Portugalka, 1916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880304" y="1443260"/>
            <a:ext cx="5422195" cy="4836599"/>
            <a:chOff x="2070804" y="1443260"/>
            <a:chExt cx="5422195" cy="4836599"/>
          </a:xfrm>
        </p:grpSpPr>
        <p:pic>
          <p:nvPicPr>
            <p:cNvPr id="2050" name="Picture 2" descr="Tall Portuguese Woman - Robert Delaun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0804" y="1443260"/>
              <a:ext cx="5422195" cy="483659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6972300" y="58166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5335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Rytmus, radost ze života, 1930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100580" y="1632833"/>
            <a:ext cx="4942840" cy="4309336"/>
            <a:chOff x="2100580" y="1690689"/>
            <a:chExt cx="4942840" cy="4309336"/>
          </a:xfrm>
        </p:grpSpPr>
        <p:pic>
          <p:nvPicPr>
            <p:cNvPr id="13314" name="Picture 2" descr="http://upload.wikimedia.org/wikipedia/commons/8/8a/Robert_Delaunay_-_Rythme%2C_Joie_de_vivre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00580" y="1690689"/>
              <a:ext cx="4942840" cy="4309336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2EC6A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6616700" y="55753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33755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Kruhové formy, 1930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183304" y="1644600"/>
            <a:ext cx="6754813" cy="4383736"/>
            <a:chOff x="1194593" y="1708100"/>
            <a:chExt cx="6754813" cy="4383736"/>
          </a:xfrm>
        </p:grpSpPr>
        <p:pic>
          <p:nvPicPr>
            <p:cNvPr id="10242" name="Picture 2" descr="Circular Forms - Robert Delaun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4593" y="1708100"/>
              <a:ext cx="6754813" cy="438373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417813" y="5643034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625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Nekonečný rytmus, 1934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2528713" y="1233715"/>
            <a:ext cx="4099631" cy="5358995"/>
            <a:chOff x="2551291" y="1233715"/>
            <a:chExt cx="4099631" cy="5358995"/>
          </a:xfrm>
        </p:grpSpPr>
        <p:pic>
          <p:nvPicPr>
            <p:cNvPr id="3074" name="Picture 2" descr="http://farm2.staticflickr.com/1001/5178539972_5a8358d00f_b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1291" y="1233715"/>
              <a:ext cx="4099631" cy="535899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232218" y="622337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67533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150" y="233213"/>
            <a:ext cx="6267450" cy="1065641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Sonia Delaunay</a:t>
            </a:r>
            <a:br>
              <a:rPr lang="cs-CZ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000" dirty="0" smtClean="0">
                <a:solidFill>
                  <a:schemeClr val="tx1"/>
                </a:solidFill>
                <a:cs typeface="Arial" panose="020B0604020202020204" pitchFamily="34" charset="0"/>
              </a:rPr>
              <a:t>(1885 – 1979)</a:t>
            </a:r>
            <a:endParaRPr lang="cs-CZ" sz="30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5750" y="1451255"/>
            <a:ext cx="5606654" cy="5189814"/>
          </a:xfrm>
        </p:spPr>
        <p:txBody>
          <a:bodyPr/>
          <a:lstStyle/>
          <a:p>
            <a:r>
              <a:rPr lang="cs-CZ" dirty="0" smtClean="0"/>
              <a:t>francouzská malířka ruského původu</a:t>
            </a:r>
          </a:p>
          <a:p>
            <a:r>
              <a:rPr lang="cs-CZ" dirty="0" smtClean="0"/>
              <a:t>od r. 1910 manželka Roberta Delaunaye</a:t>
            </a:r>
          </a:p>
          <a:p>
            <a:r>
              <a:rPr lang="cs-CZ" dirty="0" smtClean="0"/>
              <a:t>pod jeho vlivem opustila naturalistický a figurativní styl malování a začala se věnovat abstrakci</a:t>
            </a:r>
          </a:p>
          <a:p>
            <a:r>
              <a:rPr lang="cs-CZ" dirty="0" smtClean="0"/>
              <a:t>představitelka orfismu</a:t>
            </a:r>
          </a:p>
          <a:p>
            <a:r>
              <a:rPr lang="cs-CZ" dirty="0" smtClean="0"/>
              <a:t>prvky orfismu uplatňovala i v módním návrhářství, scénografii</a:t>
            </a:r>
            <a:endParaRPr lang="cs-CZ" dirty="0"/>
          </a:p>
        </p:txBody>
      </p:sp>
      <p:grpSp>
        <p:nvGrpSpPr>
          <p:cNvPr id="11" name="Group 10"/>
          <p:cNvGrpSpPr/>
          <p:nvPr/>
        </p:nvGrpSpPr>
        <p:grpSpPr>
          <a:xfrm>
            <a:off x="6045200" y="1047453"/>
            <a:ext cx="3352800" cy="4762500"/>
            <a:chOff x="6045200" y="1047453"/>
            <a:chExt cx="3352800" cy="4762500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045200" y="1047453"/>
              <a:ext cx="3352800" cy="4762500"/>
            </a:xfrm>
            <a:prstGeom prst="rect">
              <a:avLst/>
            </a:prstGeom>
          </p:spPr>
        </p:pic>
        <p:sp>
          <p:nvSpPr>
            <p:cNvPr id="4" name="TextBox 3"/>
            <p:cNvSpPr txBox="1"/>
            <p:nvPr/>
          </p:nvSpPr>
          <p:spPr>
            <a:xfrm>
              <a:off x="8070850" y="52705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23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18997" y="-594"/>
            <a:ext cx="1219306" cy="6858594"/>
            <a:chOff x="18997" y="-594"/>
            <a:chExt cx="1219306" cy="6858594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997" y="-594"/>
              <a:ext cx="1219306" cy="6858594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805497" y="64886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92864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7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Trh v </a:t>
            </a:r>
            <a:r>
              <a:rPr lang="cs-CZ" dirty="0" err="1" smtClean="0"/>
              <a:t>Minho</a:t>
            </a:r>
            <a:r>
              <a:rPr lang="cs-CZ" dirty="0" smtClean="0"/>
              <a:t>, 1915</a:t>
            </a:r>
            <a:endParaRPr lang="cs-CZ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6347" y="0"/>
            <a:ext cx="1219306" cy="6858594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1320800" y="1560957"/>
            <a:ext cx="6405214" cy="4372719"/>
            <a:chOff x="2035175" y="2420937"/>
            <a:chExt cx="4772887" cy="3507478"/>
          </a:xfrm>
        </p:grpSpPr>
        <p:pic>
          <p:nvPicPr>
            <p:cNvPr id="17410" name="Picture 2" descr="Market at Minho - Sonia Delauna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5175" y="2420937"/>
              <a:ext cx="4762500" cy="348615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6496062" y="5632164"/>
              <a:ext cx="312000" cy="2962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3643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Simultánní barvy, 1913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504244" y="1443260"/>
            <a:ext cx="6112933" cy="4954032"/>
            <a:chOff x="1515533" y="1443260"/>
            <a:chExt cx="6112933" cy="4954032"/>
          </a:xfrm>
        </p:grpSpPr>
        <p:pic>
          <p:nvPicPr>
            <p:cNvPr id="18434" name="Picture 2" descr="Simultaneous Colors - Sonia Delaunay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15533" y="1443260"/>
              <a:ext cx="6112933" cy="45847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209762" y="602796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4010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1108297"/>
            <a:ext cx="7886700" cy="1325563"/>
          </a:xfrm>
        </p:spPr>
        <p:txBody>
          <a:bodyPr/>
          <a:lstStyle/>
          <a:p>
            <a:r>
              <a:rPr lang="cs-CZ" dirty="0"/>
              <a:t>Víkend – František Kupka</a:t>
            </a:r>
            <a:br>
              <a:rPr lang="cs-CZ" dirty="0"/>
            </a:br>
            <a:r>
              <a:rPr lang="cs-CZ" sz="3200" b="0" dirty="0" smtClean="0">
                <a:solidFill>
                  <a:schemeClr val="tx1"/>
                </a:solidFill>
              </a:rPr>
              <a:t>Video – ukázka (6´)</a:t>
            </a:r>
            <a:endParaRPr lang="cs-CZ" sz="3200" b="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44511" y="3105834"/>
            <a:ext cx="52549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www.youtube.com/watch?v=CWUCJHnbCyo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382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>
                <a:latin typeface="Arial" panose="020B0604020202020204" pitchFamily="34" charset="0"/>
                <a:cs typeface="Arial" panose="020B0604020202020204" pitchFamily="34" charset="0"/>
              </a:rPr>
              <a:t>František Kupka </a:t>
            </a:r>
            <a: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3300" b="0" dirty="0" smtClean="0">
                <a:solidFill>
                  <a:schemeClr val="tx1"/>
                </a:solidFill>
              </a:rPr>
              <a:t>(1871 – 1957)</a:t>
            </a:r>
            <a:endParaRPr lang="cs-CZ" sz="3300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2591" y="1531917"/>
            <a:ext cx="7158387" cy="189738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dirty="0" smtClean="0"/>
              <a:t>český malíř a grafik světového významu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dirty="0" smtClean="0"/>
              <a:t>od 1895 žil v Paříži</a:t>
            </a:r>
          </a:p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dirty="0" smtClean="0"/>
              <a:t>prošel secesí, symbolismem a roku 1910 se dostal k abstrakci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06040" y="3481108"/>
            <a:ext cx="2582758" cy="3377486"/>
            <a:chOff x="306040" y="3481108"/>
            <a:chExt cx="2582758" cy="3377486"/>
          </a:xfrm>
        </p:grpSpPr>
        <p:pic>
          <p:nvPicPr>
            <p:cNvPr id="19458" name="Picture 2" descr="Soubor:Frantisek Kupka 1928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591" y="3481108"/>
              <a:ext cx="2311245" cy="296948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306040" y="6489262"/>
              <a:ext cx="25827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27. František Kupka, 1928</a:t>
              </a:r>
              <a:endParaRPr lang="cs-CZ" dirty="0"/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6004" y="0"/>
            <a:ext cx="1219306" cy="6858594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2888798" y="3429297"/>
            <a:ext cx="5047206" cy="307310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Tx/>
              <a:buBlip>
                <a:blip r:embed="rId6"/>
              </a:buBlip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Blip>
                <a:blip r:embed="rId7"/>
              </a:buBlip>
              <a:defRPr/>
            </a:pPr>
            <a:r>
              <a:rPr lang="cs-CZ" sz="2400" dirty="0" smtClean="0"/>
              <a:t>hudební </a:t>
            </a:r>
            <a:r>
              <a:rPr lang="cs-CZ" sz="2400" b="1" dirty="0" smtClean="0">
                <a:solidFill>
                  <a:srgbClr val="002060"/>
                </a:solidFill>
              </a:rPr>
              <a:t>rytmus</a:t>
            </a:r>
            <a:r>
              <a:rPr lang="cs-CZ" sz="2400" dirty="0" smtClean="0"/>
              <a:t> vyjadřoval pohybem barevné čáry či dynamickým odstupňováním barev</a:t>
            </a:r>
          </a:p>
          <a:p>
            <a:pPr>
              <a:buBlip>
                <a:blip r:embed="rId7"/>
              </a:buBlip>
              <a:defRPr/>
            </a:pPr>
            <a:r>
              <a:rPr lang="cs-CZ" sz="2400" dirty="0" smtClean="0"/>
              <a:t>hudební </a:t>
            </a:r>
            <a:r>
              <a:rPr lang="cs-CZ" sz="2400" b="1" dirty="0" smtClean="0">
                <a:solidFill>
                  <a:srgbClr val="002060"/>
                </a:solidFill>
              </a:rPr>
              <a:t>akordy</a:t>
            </a:r>
            <a:r>
              <a:rPr lang="cs-CZ" sz="2400" dirty="0" smtClean="0"/>
              <a:t> vyjádřil geometrizací forem</a:t>
            </a:r>
          </a:p>
          <a:p>
            <a:pPr>
              <a:buBlip>
                <a:blip r:embed="rId7"/>
              </a:buBlip>
              <a:defRPr/>
            </a:pPr>
            <a:r>
              <a:rPr lang="cs-CZ" sz="2400" dirty="0" smtClean="0"/>
              <a:t>kniha – </a:t>
            </a:r>
            <a:r>
              <a:rPr lang="cs-CZ" sz="2400" b="1" dirty="0" smtClean="0">
                <a:solidFill>
                  <a:srgbClr val="002060"/>
                </a:solidFill>
              </a:rPr>
              <a:t>„Tvoření ve výtvarném umění“</a:t>
            </a:r>
            <a:r>
              <a:rPr lang="cs-CZ" sz="2400" dirty="0" smtClean="0"/>
              <a:t> (vysvětluje své postupy a abstrakci)</a:t>
            </a:r>
          </a:p>
        </p:txBody>
      </p:sp>
    </p:spTree>
    <p:extLst>
      <p:ext uri="{BB962C8B-B14F-4D97-AF65-F5344CB8AC3E}">
        <p14:creationId xmlns:p14="http://schemas.microsoft.com/office/powerpoint/2010/main" val="340681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Knihomol, 1897 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109662" y="1662112"/>
            <a:ext cx="6924675" cy="4613722"/>
            <a:chOff x="1109662" y="1662112"/>
            <a:chExt cx="6924675" cy="4613722"/>
          </a:xfrm>
        </p:grpSpPr>
        <p:pic>
          <p:nvPicPr>
            <p:cNvPr id="23554" name="Picture 2" descr="The Book Lover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9662" y="1662112"/>
              <a:ext cx="6924675" cy="421020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371644" y="5906502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09542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Vlna, 1902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205167" y="1354360"/>
            <a:ext cx="6711087" cy="5174472"/>
            <a:chOff x="1216456" y="1354360"/>
            <a:chExt cx="6711087" cy="5174472"/>
          </a:xfrm>
        </p:grpSpPr>
        <p:pic>
          <p:nvPicPr>
            <p:cNvPr id="24578" name="Picture 2" descr="The Wav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16456" y="1354360"/>
              <a:ext cx="6711087" cy="480514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343422" y="6159500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867613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4197"/>
            <a:ext cx="7886700" cy="1325563"/>
          </a:xfrm>
        </p:spPr>
        <p:txBody>
          <a:bodyPr/>
          <a:lstStyle/>
          <a:p>
            <a:r>
              <a:rPr lang="cs-CZ" dirty="0" smtClean="0"/>
              <a:t>Cesta ticha, 1903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525587" y="1150918"/>
            <a:ext cx="6092825" cy="5349500"/>
            <a:chOff x="1525587" y="1150918"/>
            <a:chExt cx="6092825" cy="5349500"/>
          </a:xfrm>
        </p:grpSpPr>
        <p:pic>
          <p:nvPicPr>
            <p:cNvPr id="25602" name="Picture 2" descr="The Way of Silenc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25587" y="1150918"/>
              <a:ext cx="6092825" cy="534950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038622" y="603108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147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Jezero, klávesy piana, 1905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241542" y="1284288"/>
            <a:ext cx="4660915" cy="5536643"/>
            <a:chOff x="2241542" y="1284288"/>
            <a:chExt cx="4660915" cy="5536643"/>
          </a:xfrm>
        </p:grpSpPr>
        <p:pic>
          <p:nvPicPr>
            <p:cNvPr id="26626" name="Picture 2" descr="Piano Keys Lak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1542" y="1284288"/>
              <a:ext cx="4660915" cy="516731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483753" y="645159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6915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Autoportrét, 1905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190750" y="1328960"/>
            <a:ext cx="4762500" cy="5065157"/>
            <a:chOff x="2190750" y="1328960"/>
            <a:chExt cx="4762500" cy="5065157"/>
          </a:xfrm>
        </p:grpSpPr>
        <p:pic>
          <p:nvPicPr>
            <p:cNvPr id="27650" name="Picture 2" descr="Self-Portrait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0750" y="1328960"/>
              <a:ext cx="4762500" cy="46958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534546" y="6024785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4951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Babylon, 1906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288873" y="1443260"/>
            <a:ext cx="6543675" cy="4791241"/>
            <a:chOff x="1881299" y="2849562"/>
            <a:chExt cx="4762500" cy="3124201"/>
          </a:xfrm>
        </p:grpSpPr>
        <p:pic>
          <p:nvPicPr>
            <p:cNvPr id="28674" name="Picture 2" descr="Babylon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81299" y="2849562"/>
              <a:ext cx="4762500" cy="312420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309468" y="5669175"/>
              <a:ext cx="304734" cy="2408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48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Autoportrét s manželkou, 1908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981361" y="1443260"/>
            <a:ext cx="5181277" cy="5063570"/>
            <a:chOff x="1981361" y="1443260"/>
            <a:chExt cx="5181277" cy="5063570"/>
          </a:xfrm>
        </p:grpSpPr>
        <p:pic>
          <p:nvPicPr>
            <p:cNvPr id="29698" name="Picture 2" descr="Self-Portrait with Wife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1361" y="1443260"/>
              <a:ext cx="5181277" cy="469423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743934" y="613749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74614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akt</a:t>
            </a:r>
            <a:r>
              <a:rPr lang="cs-CZ" dirty="0"/>
              <a:t> </a:t>
            </a:r>
            <a:r>
              <a:rPr lang="cs-CZ" dirty="0" smtClean="0"/>
              <a:t>(Plány podle barev),</a:t>
            </a:r>
            <a:r>
              <a:rPr lang="fr-FR" dirty="0" smtClean="0"/>
              <a:t> 1909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734961" y="1443260"/>
            <a:ext cx="5651500" cy="5078917"/>
            <a:chOff x="1746250" y="1443260"/>
            <a:chExt cx="5651500" cy="5078917"/>
          </a:xfrm>
        </p:grpSpPr>
        <p:pic>
          <p:nvPicPr>
            <p:cNvPr id="20482" name="Picture 2" descr="Soubor:Kupka planes by colors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250" y="1443260"/>
              <a:ext cx="5651500" cy="470958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979046" y="6152845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97842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/>
          </p:cNvSpPr>
          <p:nvPr>
            <p:ph type="title"/>
          </p:nvPr>
        </p:nvSpPr>
        <p:spPr bwMode="auto">
          <a:xfrm>
            <a:off x="431800" y="101600"/>
            <a:ext cx="7404100" cy="1104594"/>
          </a:xfrm>
          <a:noFill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cs-CZ" cap="none" dirty="0" smtClean="0"/>
              <a:t>Gallien</a:t>
            </a:r>
            <a:r>
              <a:rPr lang="cs-CZ" dirty="0" smtClean="0"/>
              <a:t>ovo gusto</a:t>
            </a:r>
            <a:r>
              <a:rPr lang="cs-CZ" cap="none" dirty="0" smtClean="0"/>
              <a:t> (Zpěvačka z kabaretu), 1910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142785" y="1443260"/>
            <a:ext cx="4858430" cy="5246685"/>
            <a:chOff x="2142785" y="1103314"/>
            <a:chExt cx="4858430" cy="5246685"/>
          </a:xfrm>
        </p:grpSpPr>
        <p:pic>
          <p:nvPicPr>
            <p:cNvPr id="30722" name="Picture 2" descr="The Gallien girl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2785" y="1103314"/>
              <a:ext cx="4858430" cy="524668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506634" y="592807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8272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838" y="223007"/>
            <a:ext cx="7886700" cy="1065641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CC0099"/>
                </a:solidFill>
                <a:latin typeface="Calibri" panose="020F0502020204030204" pitchFamily="34" charset="0"/>
              </a:rPr>
              <a:t>Newton</a:t>
            </a:r>
            <a:r>
              <a:rPr lang="cs-CZ" dirty="0" smtClean="0">
                <a:solidFill>
                  <a:srgbClr val="CC0099"/>
                </a:solidFill>
                <a:latin typeface="Calibri" panose="020F0502020204030204" pitchFamily="34" charset="0"/>
              </a:rPr>
              <a:t>ovy kotouče, 1911-1912</a:t>
            </a:r>
            <a:endParaRPr lang="cs-CZ" dirty="0">
              <a:solidFill>
                <a:srgbClr val="CC0099"/>
              </a:solidFill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52400" y="1645920"/>
            <a:ext cx="4124325" cy="2982892"/>
          </a:xfrm>
        </p:spPr>
        <p:txBody>
          <a:bodyPr/>
          <a:lstStyle/>
          <a:p>
            <a:r>
              <a:rPr lang="cs-CZ" dirty="0" smtClean="0"/>
              <a:t>věnováno I. Newtonovi – jako zakladateli experimentální optiky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956175" y="1291067"/>
            <a:ext cx="3765789" cy="5202295"/>
            <a:chOff x="4572000" y="1117599"/>
            <a:chExt cx="4008950" cy="5464663"/>
          </a:xfrm>
        </p:grpSpPr>
        <p:pic>
          <p:nvPicPr>
            <p:cNvPr id="31746" name="Picture 2" descr="Disks of Newton, Study for Fugue in Two Colors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1117599"/>
              <a:ext cx="3978275" cy="546466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005514" y="6096842"/>
              <a:ext cx="575436" cy="38795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37b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6" name="Picture 2" descr="http://www.exporevue.com/images/magazine/1345kupka_disc_newt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91" y="3208667"/>
            <a:ext cx="4352155" cy="32554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051894" y="6006893"/>
            <a:ext cx="52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37a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87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3550" y="549497"/>
            <a:ext cx="3273072" cy="13255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Paní Kupková mezi vertikálami, 1911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3988410" y="657957"/>
            <a:ext cx="3593490" cy="6109732"/>
            <a:chOff x="4801211" y="549497"/>
            <a:chExt cx="3593490" cy="6109732"/>
          </a:xfrm>
        </p:grpSpPr>
        <p:pic>
          <p:nvPicPr>
            <p:cNvPr id="32770" name="Picture 2" descr="Madame Kupka between verticals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01211" y="549497"/>
              <a:ext cx="3593490" cy="57404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975997" y="6289897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54539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584" y="512808"/>
            <a:ext cx="3074106" cy="1325563"/>
          </a:xfrm>
        </p:spPr>
        <p:txBody>
          <a:bodyPr/>
          <a:lstStyle/>
          <a:p>
            <a:r>
              <a:rPr lang="cs-CZ" dirty="0" smtClean="0"/>
              <a:t>Děvčátko s míčem, 1908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3824113" y="724034"/>
            <a:ext cx="3598862" cy="5772722"/>
            <a:chOff x="5330095" y="678878"/>
            <a:chExt cx="3374167" cy="5531422"/>
          </a:xfrm>
        </p:grpSpPr>
        <p:pic>
          <p:nvPicPr>
            <p:cNvPr id="35842" name="Picture 2" descr="The Little Girl with a Ball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0095" y="678878"/>
              <a:ext cx="3374167" cy="553142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285558" y="5840968"/>
              <a:ext cx="392562" cy="35389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39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53799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Amorfa - Dvoubarevná fuga, 1912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4294967295"/>
          </p:nvPr>
        </p:nvSpPr>
        <p:spPr>
          <a:xfrm>
            <a:off x="436782" y="6186311"/>
            <a:ext cx="7672036" cy="792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40. 1912 </a:t>
            </a:r>
            <a:r>
              <a:rPr lang="cs-CZ" dirty="0"/>
              <a:t>- Podzimní salon - tento rok bývá také uváděn jako zrod abstraktního </a:t>
            </a:r>
            <a:r>
              <a:rPr lang="cs-CZ" dirty="0" smtClean="0"/>
              <a:t>malířství</a:t>
            </a:r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1794933" y="1343377"/>
            <a:ext cx="4910578" cy="4726077"/>
            <a:chOff x="1794933" y="1343377"/>
            <a:chExt cx="4910578" cy="4726077"/>
          </a:xfrm>
        </p:grpSpPr>
        <p:pic>
          <p:nvPicPr>
            <p:cNvPr id="21506" name="Picture 2" descr="File:František Kupka, 1912, Amorpha, fugue en deux couleurs (Fugue in Two Colors), 210 x 200 cm, Narodni Galerie, Pragu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4933" y="1343377"/>
              <a:ext cx="4910578" cy="472607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6322552" y="5738925"/>
              <a:ext cx="168960" cy="3305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8671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Katedrála 1912-1913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2469346" y="1309511"/>
            <a:ext cx="4300282" cy="5548489"/>
            <a:chOff x="2469346" y="1309511"/>
            <a:chExt cx="4300282" cy="5548489"/>
          </a:xfrm>
        </p:grpSpPr>
        <p:pic>
          <p:nvPicPr>
            <p:cNvPr id="4098" name="Picture 2" descr="File:František Kupka - Katedrála - Google Art Projec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9346" y="1309511"/>
              <a:ext cx="4300282" cy="518283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6350924" y="6488668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94250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Tvoření, 1920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941833" y="1298574"/>
            <a:ext cx="5260334" cy="5166757"/>
            <a:chOff x="1941833" y="1298574"/>
            <a:chExt cx="5260334" cy="5166757"/>
          </a:xfrm>
        </p:grpSpPr>
        <p:pic>
          <p:nvPicPr>
            <p:cNvPr id="33794" name="Picture 2" descr="Creation - Frantisek Kupk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41833" y="1298574"/>
              <a:ext cx="5260334" cy="47974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783463" y="6095999"/>
              <a:ext cx="4187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60879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368300" y="2105858"/>
            <a:ext cx="9697156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16600" b="1" cap="none" spc="0" dirty="0" smtClean="0">
                <a:ln w="6600">
                  <a:noFill/>
                  <a:prstDash val="solid"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50" endPos="85000" dir="5400000" sy="-100000" algn="bl" rotWithShape="0"/>
                </a:effectLst>
              </a:rPr>
              <a:t>KONEC</a:t>
            </a:r>
            <a:endParaRPr lang="cs-CZ" sz="16600" b="1" cap="none" spc="0" dirty="0">
              <a:ln w="6600">
                <a:noFill/>
                <a:prstDash val="solid"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50" endPos="85000" dir="5400000" sy="-100000" algn="bl" rotWithShape="0"/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4694" y="0"/>
            <a:ext cx="1219306" cy="685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62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83141"/>
          </a:xfrm>
        </p:spPr>
        <p:txBody>
          <a:bodyPr>
            <a:noAutofit/>
          </a:bodyPr>
          <a:lstStyle/>
          <a:p>
            <a:pPr algn="ctr"/>
            <a:r>
              <a:rPr lang="cs-CZ" sz="3200" b="1" dirty="0">
                <a:solidFill>
                  <a:srgbClr val="58267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INTERAKTIVNÍ ČÁST S METODICKÝMI PODKLADY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025878"/>
            <a:ext cx="8597900" cy="571782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3800" b="1" dirty="0" smtClean="0"/>
              <a:t>„Víkend </a:t>
            </a:r>
            <a:r>
              <a:rPr lang="cs-CZ" sz="3800" b="1" dirty="0"/>
              <a:t>– František </a:t>
            </a:r>
            <a:r>
              <a:rPr lang="cs-CZ" sz="3800" b="1" dirty="0" smtClean="0"/>
              <a:t>Kupka“ – </a:t>
            </a:r>
            <a:r>
              <a:rPr lang="cs-CZ" sz="3800" dirty="0" smtClean="0"/>
              <a:t>6 min</a:t>
            </a:r>
            <a:endParaRPr lang="cs-CZ" sz="3800" dirty="0"/>
          </a:p>
          <a:p>
            <a:r>
              <a:rPr lang="cs-CZ" sz="3800" dirty="0"/>
              <a:t>Dokument shlédnout před výkladem o Kupkovi</a:t>
            </a:r>
          </a:p>
          <a:p>
            <a:r>
              <a:rPr lang="cs-CZ" sz="3800" dirty="0"/>
              <a:t>→ diskuse o ukázce, výklad a prezentace </a:t>
            </a:r>
            <a:r>
              <a:rPr lang="cs-CZ" sz="3800" dirty="0" smtClean="0"/>
              <a:t>díla</a:t>
            </a:r>
            <a:endParaRPr lang="cs-CZ" sz="3800" dirty="0"/>
          </a:p>
          <a:p>
            <a:pPr marL="342900" lvl="1" indent="0">
              <a:buNone/>
            </a:pPr>
            <a:r>
              <a:rPr lang="cs-CZ" sz="3800" dirty="0" smtClean="0"/>
              <a:t>	a) Co </a:t>
            </a:r>
            <a:r>
              <a:rPr lang="cs-CZ" sz="3800" dirty="0"/>
              <a:t>víte o rodišti a původu Františka </a:t>
            </a:r>
            <a:r>
              <a:rPr lang="cs-CZ" sz="3800" dirty="0" smtClean="0"/>
              <a:t>Kupky?</a:t>
            </a:r>
          </a:p>
          <a:p>
            <a:pPr marL="342900" lvl="1" indent="0">
              <a:buNone/>
            </a:pPr>
            <a:r>
              <a:rPr lang="cs-CZ" sz="3800" dirty="0"/>
              <a:t>	</a:t>
            </a:r>
            <a:r>
              <a:rPr lang="cs-CZ" sz="3800" dirty="0" smtClean="0"/>
              <a:t>b) Kde </a:t>
            </a:r>
            <a:r>
              <a:rPr lang="cs-CZ" sz="3800" dirty="0"/>
              <a:t>prožil dětství?</a:t>
            </a:r>
          </a:p>
          <a:p>
            <a:pPr marL="342900" lvl="1" indent="0">
              <a:buNone/>
            </a:pPr>
            <a:r>
              <a:rPr lang="cs-CZ" sz="3800" dirty="0" smtClean="0"/>
              <a:t>	c) K </a:t>
            </a:r>
            <a:r>
              <a:rPr lang="cs-CZ" sz="3800" dirty="0"/>
              <a:t>jaké profesi se v mládí připravoval a jak jej to ovlivnilo?</a:t>
            </a:r>
          </a:p>
          <a:p>
            <a:pPr marL="400050" lvl="2" indent="0">
              <a:buNone/>
            </a:pPr>
            <a:r>
              <a:rPr lang="cs-CZ" sz="3500" b="1" u="sng" dirty="0" smtClean="0"/>
              <a:t>Řešení:</a:t>
            </a:r>
          </a:p>
          <a:p>
            <a:pPr marL="400050" lvl="2" indent="0">
              <a:buNone/>
            </a:pPr>
            <a:r>
              <a:rPr lang="cs-CZ" sz="3500" dirty="0" smtClean="0"/>
              <a:t>Opočno </a:t>
            </a:r>
            <a:r>
              <a:rPr lang="cs-CZ" sz="3500" dirty="0"/>
              <a:t>– neznámý otec (místní farář), Dobruška - </a:t>
            </a:r>
            <a:r>
              <a:rPr lang="cs-CZ" sz="3500" dirty="0" smtClean="0"/>
              <a:t>sedlářské </a:t>
            </a:r>
            <a:r>
              <a:rPr lang="cs-CZ" sz="3500" dirty="0"/>
              <a:t>řemeslo - </a:t>
            </a:r>
            <a:r>
              <a:rPr lang="cs-CZ" sz="3500" dirty="0" smtClean="0"/>
              <a:t>mistr </a:t>
            </a:r>
            <a:r>
              <a:rPr lang="cs-CZ" sz="3500" dirty="0"/>
              <a:t>Šiška – </a:t>
            </a:r>
            <a:r>
              <a:rPr lang="cs-CZ" sz="3500" dirty="0" smtClean="0"/>
              <a:t>spiritismus</a:t>
            </a:r>
          </a:p>
          <a:p>
            <a:r>
              <a:rPr lang="cs-CZ" sz="3800" dirty="0" smtClean="0"/>
              <a:t> Následuje výklad o Kupkovi</a:t>
            </a:r>
            <a:endParaRPr lang="cs-CZ" sz="3800" dirty="0"/>
          </a:p>
          <a:p>
            <a:r>
              <a:rPr lang="cs-CZ" sz="3800" dirty="0" smtClean="0"/>
              <a:t>Po </a:t>
            </a:r>
            <a:r>
              <a:rPr lang="cs-CZ" sz="3800" dirty="0"/>
              <a:t>výkladu film o </a:t>
            </a:r>
            <a:r>
              <a:rPr lang="cs-CZ" sz="3800" dirty="0" smtClean="0"/>
              <a:t>Kupkovi (vhodné v případě časové rezervy</a:t>
            </a:r>
            <a:r>
              <a:rPr lang="cs-CZ" sz="3800" dirty="0"/>
              <a:t>) →</a:t>
            </a:r>
          </a:p>
          <a:p>
            <a:pPr marL="0" indent="0">
              <a:buNone/>
            </a:pPr>
            <a:r>
              <a:rPr lang="cs-CZ" sz="3800" b="1" dirty="0" smtClean="0"/>
              <a:t>„Mistrovská </a:t>
            </a:r>
            <a:r>
              <a:rPr lang="cs-CZ" sz="3800" b="1" dirty="0"/>
              <a:t>díla z českých </a:t>
            </a:r>
            <a:r>
              <a:rPr lang="cs-CZ" sz="3800" b="1" dirty="0" smtClean="0"/>
              <a:t>sbírek“ – „František </a:t>
            </a:r>
            <a:r>
              <a:rPr lang="cs-CZ" sz="3800" b="1" dirty="0"/>
              <a:t>Kupka </a:t>
            </a:r>
            <a:r>
              <a:rPr lang="cs-CZ" sz="3800" b="1" dirty="0" smtClean="0"/>
              <a:t>– Amorfa, </a:t>
            </a:r>
            <a:r>
              <a:rPr lang="cs-CZ" sz="3800" b="1" dirty="0"/>
              <a:t>Dvoubarevná </a:t>
            </a:r>
            <a:r>
              <a:rPr lang="cs-CZ" sz="3800" b="1" dirty="0" smtClean="0"/>
              <a:t>fuga“</a:t>
            </a:r>
            <a:endParaRPr lang="cs-CZ" sz="3800" dirty="0" smtClean="0"/>
          </a:p>
          <a:p>
            <a:pPr marL="0" indent="0">
              <a:buNone/>
            </a:pPr>
            <a:r>
              <a:rPr lang="cs-CZ" sz="3800" dirty="0" smtClean="0"/>
              <a:t>Otázky k diskusi: </a:t>
            </a:r>
          </a:p>
          <a:p>
            <a:pPr lvl="1">
              <a:buFont typeface="+mj-lt"/>
              <a:buAutoNum type="alphaLcParenR"/>
            </a:pPr>
            <a:r>
              <a:rPr lang="cs-CZ" sz="3800" dirty="0" smtClean="0"/>
              <a:t>Jak </a:t>
            </a:r>
            <a:r>
              <a:rPr lang="cs-CZ" sz="3800" dirty="0"/>
              <a:t>se jmenují první tři abstraktní obrazy, které byly </a:t>
            </a:r>
            <a:r>
              <a:rPr lang="cs-CZ" sz="3800" dirty="0" smtClean="0"/>
              <a:t>vystaveny?</a:t>
            </a:r>
          </a:p>
          <a:p>
            <a:pPr marL="1371600" lvl="4" indent="0">
              <a:buNone/>
            </a:pPr>
            <a:r>
              <a:rPr lang="cs-CZ" sz="3800" dirty="0" smtClean="0"/>
              <a:t>Amorfa</a:t>
            </a:r>
            <a:r>
              <a:rPr lang="cs-CZ" sz="3800" dirty="0"/>
              <a:t>, dvoubarevná fuga     </a:t>
            </a:r>
          </a:p>
          <a:p>
            <a:pPr marL="1371600" lvl="4" indent="0">
              <a:buNone/>
            </a:pPr>
            <a:r>
              <a:rPr lang="cs-CZ" sz="3800" dirty="0" smtClean="0"/>
              <a:t>Amorfa</a:t>
            </a:r>
            <a:r>
              <a:rPr lang="cs-CZ" sz="3800" dirty="0"/>
              <a:t>, teplá chromatika</a:t>
            </a:r>
          </a:p>
          <a:p>
            <a:pPr marL="1371600" lvl="4" indent="0">
              <a:buNone/>
            </a:pPr>
            <a:r>
              <a:rPr lang="cs-CZ" sz="3800" dirty="0" smtClean="0"/>
              <a:t>Vertikální </a:t>
            </a:r>
            <a:r>
              <a:rPr lang="cs-CZ" sz="3800" dirty="0"/>
              <a:t>plány III      	</a:t>
            </a:r>
          </a:p>
          <a:p>
            <a:pPr lvl="1">
              <a:buFont typeface="+mj-lt"/>
              <a:buAutoNum type="alphaLcParenR"/>
            </a:pPr>
            <a:r>
              <a:rPr lang="cs-CZ" sz="3800" dirty="0" smtClean="0"/>
              <a:t>Jak </a:t>
            </a:r>
            <a:r>
              <a:rPr lang="cs-CZ" sz="3800" dirty="0"/>
              <a:t>Kupka chápal termín </a:t>
            </a:r>
            <a:r>
              <a:rPr lang="cs-CZ" sz="3800" i="1" dirty="0"/>
              <a:t>morfismus</a:t>
            </a:r>
            <a:r>
              <a:rPr lang="cs-CZ" sz="3800" dirty="0" smtClean="0"/>
              <a:t>?</a:t>
            </a:r>
          </a:p>
          <a:p>
            <a:pPr marL="57150" lvl="1" indent="0">
              <a:buNone/>
            </a:pPr>
            <a:r>
              <a:rPr lang="cs-CZ" sz="3800" dirty="0"/>
              <a:t>	</a:t>
            </a:r>
            <a:r>
              <a:rPr lang="cs-CZ" sz="3800" dirty="0" smtClean="0"/>
              <a:t>→ Byl </a:t>
            </a:r>
            <a:r>
              <a:rPr lang="cs-CZ" sz="3800" dirty="0"/>
              <a:t>pro něj synonymem tvoření, tvarové bohatosti přírody i umělecké tvorby</a:t>
            </a:r>
            <a:r>
              <a:rPr lang="cs-CZ" sz="3800" dirty="0" smtClean="0"/>
              <a:t>.</a:t>
            </a:r>
            <a:endParaRPr lang="cs-CZ" sz="3800" dirty="0"/>
          </a:p>
          <a:p>
            <a:pPr lvl="1">
              <a:buFont typeface="+mj-lt"/>
              <a:buAutoNum type="alphaLcParenR" startAt="3"/>
            </a:pPr>
            <a:r>
              <a:rPr lang="cs-CZ" sz="3800" dirty="0" smtClean="0"/>
              <a:t>Které </a:t>
            </a:r>
            <a:r>
              <a:rPr lang="cs-CZ" sz="3800" dirty="0"/>
              <a:t>dvě významné metropole se staly důležitou základnou pro </a:t>
            </a:r>
            <a:r>
              <a:rPr lang="cs-CZ" sz="3800" dirty="0" smtClean="0"/>
              <a:t>Kupkovu </a:t>
            </a:r>
            <a:r>
              <a:rPr lang="cs-CZ" sz="3800" dirty="0"/>
              <a:t>mezinárodní kariéru</a:t>
            </a:r>
            <a:r>
              <a:rPr lang="cs-CZ" sz="3800" dirty="0" smtClean="0"/>
              <a:t>?</a:t>
            </a:r>
            <a:endParaRPr lang="cs-CZ" sz="3800" dirty="0"/>
          </a:p>
          <a:p>
            <a:pPr>
              <a:buFont typeface="+mj-lt"/>
              <a:buAutoNum type="arabicPeriod" startAt="5"/>
            </a:pPr>
            <a:r>
              <a:rPr lang="cs-CZ" sz="3800" dirty="0" smtClean="0"/>
              <a:t>Následná </a:t>
            </a:r>
            <a:r>
              <a:rPr lang="cs-CZ" sz="3800" dirty="0"/>
              <a:t>diskuse a shrnutí, popřípadě test s kontrolními otázkami</a:t>
            </a:r>
          </a:p>
          <a:p>
            <a:pPr>
              <a:buAutoNum type="arabicPeriod" startAt="5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98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3450" y="822960"/>
            <a:ext cx="7886700" cy="521208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Ukázky videí k tématu</a:t>
            </a:r>
            <a:r>
              <a:rPr lang="cs-CZ" b="1" dirty="0" smtClean="0"/>
              <a:t>:</a:t>
            </a:r>
          </a:p>
          <a:p>
            <a:r>
              <a:rPr lang="cs-CZ" sz="2400" dirty="0" smtClean="0"/>
              <a:t>„Víkend“: 6´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>
                <a:hlinkClick r:id="rId2"/>
              </a:rPr>
              <a:t>https://www.youtube.com/watch?v=CWUCJHnbCyo</a:t>
            </a:r>
            <a:endParaRPr lang="cs-CZ" sz="2400" dirty="0" smtClean="0"/>
          </a:p>
          <a:p>
            <a:r>
              <a:rPr lang="cs-CZ" sz="2400" dirty="0" smtClean="0"/>
              <a:t>„Mistrovská díla z českých sbírek – Dvoubarevná fuga“</a:t>
            </a:r>
          </a:p>
          <a:p>
            <a:pPr lvl="1">
              <a:buFont typeface="Calibri" panose="020F0502020204030204" pitchFamily="34" charset="0"/>
              <a:buChar char="‒"/>
            </a:pPr>
            <a:r>
              <a:rPr lang="cs-CZ" sz="2400" dirty="0" smtClean="0">
                <a:hlinkClick r:id="rId3"/>
              </a:rPr>
              <a:t>http://uloz.to/live/xs8EtEx/mistrovska-dila-z-ceskych-sbirek-frantisek-kupka-amorfa-dvoubarevna-fuga-dokument-hampas-avi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12626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08681"/>
            <a:ext cx="7886700" cy="50624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37067" y="854767"/>
            <a:ext cx="8681155" cy="587905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Victor </a:t>
            </a:r>
            <a:r>
              <a:rPr lang="cs-CZ" dirty="0"/>
              <a:t>Hugo </a:t>
            </a:r>
            <a:r>
              <a:rPr lang="cs-CZ" dirty="0" smtClean="0"/>
              <a:t>– Maják: AUTOR </a:t>
            </a:r>
            <a:r>
              <a:rPr lang="cs-CZ" dirty="0"/>
              <a:t>NEUVEDEN. http://commons.wikimedia.org [online]. [cit. 14.2.2013].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common:s.wikimedia.org/wiki/File</a:t>
            </a:r>
            <a:r>
              <a:rPr lang="cs-CZ" dirty="0">
                <a:hlinkClick r:id="rId2"/>
              </a:rPr>
              <a:t>:%</a:t>
            </a:r>
            <a:r>
              <a:rPr lang="cs-CZ" dirty="0" smtClean="0">
                <a:hlinkClick r:id="rId2"/>
              </a:rPr>
              <a:t>22Le_phare%22_par_Victor_Hugo.jpg</a:t>
            </a:r>
            <a:endParaRPr lang="cs-CZ" dirty="0" smtClean="0"/>
          </a:p>
          <a:p>
            <a:r>
              <a:rPr lang="cs-CZ" dirty="0"/>
              <a:t>Victor Hugo – Octopus: AUTOR NEUVEDEN. http://commons.wikimedia.org [online]. [cit. 14.2.2013].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commons.wikimedia.org/wiki/File:Victor_Hugo-Octopus.jpg</a:t>
            </a:r>
            <a:endParaRPr lang="cs-CZ" dirty="0" smtClean="0"/>
          </a:p>
          <a:p>
            <a:r>
              <a:rPr lang="cs-CZ" dirty="0" smtClean="0"/>
              <a:t>R. Delaunay – Autoportrét: AUTOR </a:t>
            </a:r>
            <a:r>
              <a:rPr lang="cs-CZ" dirty="0"/>
              <a:t>NEUVEDEN. http://commons.wikimedia.org [online]. [cit. 13.2.2013]. Dostupný pod licencí public domain na WWW: </a:t>
            </a:r>
            <a:r>
              <a:rPr lang="cs-CZ" dirty="0">
                <a:hlinkClick r:id="rId4"/>
              </a:rPr>
              <a:t>http://commons.wikimedia.org/wiki/File:Robert_Delaunay,_</a:t>
            </a:r>
            <a:r>
              <a:rPr lang="cs-CZ" dirty="0" smtClean="0">
                <a:hlinkClick r:id="rId4"/>
              </a:rPr>
              <a:t>Selbstportr%C3%A4t_1905-1906.jpg</a:t>
            </a:r>
            <a:endParaRPr lang="cs-CZ" dirty="0" smtClean="0"/>
          </a:p>
          <a:p>
            <a:r>
              <a:rPr lang="cs-CZ" dirty="0" smtClean="0"/>
              <a:t>R. Delaunay – </a:t>
            </a:r>
            <a:r>
              <a:rPr lang="cs-CZ" dirty="0"/>
              <a:t>foto: AUTOR NEUVEDEN. http://it.wikipedia.org [online]. [cit. 13.2.2013].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it.wikipedia.org/wiki/File:Robert_Delaunay.jpg</a:t>
            </a:r>
            <a:endParaRPr lang="cs-CZ" dirty="0" smtClean="0"/>
          </a:p>
          <a:p>
            <a:r>
              <a:rPr lang="cs-CZ" dirty="0" smtClean="0"/>
              <a:t>Podpis R. Delaunaye: WMPEARL</a:t>
            </a:r>
            <a:r>
              <a:rPr lang="cs-CZ" dirty="0"/>
              <a:t>. http://commons.wikimedia.org [online]. [cit. 13.2.2013]. Dostupný pod licencí public domain na WWW: </a:t>
            </a:r>
            <a:r>
              <a:rPr lang="cs-CZ" dirty="0">
                <a:hlinkClick r:id="rId6"/>
              </a:rPr>
              <a:t>http://commons.wikimedia.org/wiki/File:Signature_of_Robert_Delaunay,_</a:t>
            </a:r>
            <a:r>
              <a:rPr lang="cs-CZ" dirty="0" smtClean="0">
                <a:hlinkClick r:id="rId6"/>
              </a:rPr>
              <a:t>1914.jpg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R. Delaunay – </a:t>
            </a:r>
            <a:r>
              <a:rPr lang="cs-CZ" dirty="0" err="1" smtClean="0"/>
              <a:t>Eifellovy</a:t>
            </a:r>
            <a:r>
              <a:rPr lang="cs-CZ" dirty="0" smtClean="0"/>
              <a:t> věže: 6 - 9</a:t>
            </a:r>
          </a:p>
          <a:p>
            <a:pPr>
              <a:buFont typeface="+mj-lt"/>
              <a:buAutoNum type="arabicPeriod" startAt="6"/>
            </a:pPr>
            <a:r>
              <a:rPr lang="cs-CZ" dirty="0"/>
              <a:t>AUTOR NEUVEDEN. http://commons.wikimedia.org [online]. [cit. 13.2.2013]. Dostupný pod licencí public domain na WWW: </a:t>
            </a:r>
            <a:r>
              <a:rPr lang="cs-CZ" dirty="0">
                <a:hlinkClick r:id="rId7"/>
              </a:rPr>
              <a:t>http://commons.wikimedia.org/wiki/File:Robert_Delaunay,_Durchblick_auf_den_Eiffelturm,_</a:t>
            </a:r>
            <a:r>
              <a:rPr lang="cs-CZ" dirty="0" smtClean="0">
                <a:hlinkClick r:id="rId7"/>
              </a:rPr>
              <a:t>1910.jpg</a:t>
            </a:r>
            <a:endParaRPr lang="cs-CZ" dirty="0"/>
          </a:p>
          <a:p>
            <a:pPr>
              <a:buFont typeface="+mj-lt"/>
              <a:buAutoNum type="arabicPeriod" startAt="6"/>
            </a:pPr>
            <a:r>
              <a:rPr lang="cs-CZ" dirty="0" smtClean="0"/>
              <a:t>AUTOR </a:t>
            </a:r>
            <a:r>
              <a:rPr lang="cs-CZ" dirty="0"/>
              <a:t>NEUVEDEN. http://www.wikipaintings.org [online]. [cit. 13.2.2013].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www.wikipaintings.org/en/robert-delaunay/eiffel-tower-1</a:t>
            </a:r>
            <a:endParaRPr lang="cs-CZ" dirty="0" smtClean="0"/>
          </a:p>
          <a:p>
            <a:pPr>
              <a:buFont typeface="+mj-lt"/>
              <a:buAutoNum type="arabicPeriod" startAt="6"/>
            </a:pPr>
            <a:r>
              <a:rPr lang="cs-CZ" dirty="0"/>
              <a:t>AUTOR NEUVEDEN. http://www.wikipaintings.org [online]. [cit. 13.2.2013].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www.wikipaintings.org/en/robert-delaunay/the-red-tower</a:t>
            </a:r>
            <a:endParaRPr lang="cs-CZ" dirty="0" smtClean="0"/>
          </a:p>
          <a:p>
            <a:pPr>
              <a:buFont typeface="+mj-lt"/>
              <a:buAutoNum type="arabicPeriod" startAt="6"/>
            </a:pPr>
            <a:r>
              <a:rPr lang="cs-CZ" dirty="0"/>
              <a:t>AUTOR NEUVEDEN. http://www.wikipaintings.org [online]. [cit. 13.2.2013].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www.wikipaintings.org/en/robert-delaunay/eiffel-tower-1914</a:t>
            </a:r>
            <a:endParaRPr lang="cs-CZ" dirty="0"/>
          </a:p>
          <a:p>
            <a:pPr>
              <a:buFont typeface="+mj-lt"/>
              <a:buAutoNum type="arabicPeriod" startAt="6"/>
            </a:pPr>
            <a:r>
              <a:rPr lang="cs-CZ" dirty="0"/>
              <a:t>R. Delaunay -  Město Paříž: AUTOR NEUVEDEN. http://www.wikipaintings.org [online]. [cit. 13.2.2013].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www.wikipaintings.org/en/robert-delaunay/the-city-of-paris</a:t>
            </a:r>
            <a:endParaRPr lang="cs-CZ" dirty="0" smtClean="0"/>
          </a:p>
          <a:p>
            <a:pPr>
              <a:buFont typeface="+mj-lt"/>
              <a:buAutoNum type="arabicPeriod" startAt="6"/>
            </a:pPr>
            <a:r>
              <a:rPr lang="cs-CZ" dirty="0"/>
              <a:t>R. Delaunay – Tři grácie:  AUTOR NEUVEDEN. http://www.wikipaintings.org [online]. [cit. 13.2.2013]. Dostupný pod licencí public domain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www.wikipaintings.org/en/robert-delaunay/simultaneous-windows-2nd-motif-1st-part</a:t>
            </a:r>
            <a:endParaRPr lang="cs-CZ" dirty="0"/>
          </a:p>
          <a:p>
            <a:pPr>
              <a:buFont typeface="+mj-lt"/>
              <a:buAutoNum type="arabicPeriod" startAt="6"/>
            </a:pPr>
            <a:r>
              <a:rPr lang="cs-CZ" dirty="0"/>
              <a:t>R. Delaunay – Rytmus: AUTOR NEUVEDEN. http://www.wikipaintings.org [online]. [cit. 13.2.2013]. Dostupný pod licencí public domain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www.wikipaintings.org/en/robert-delaunay/rhythm-1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6"/>
            </a:pPr>
            <a:endParaRPr lang="cs-CZ" dirty="0"/>
          </a:p>
          <a:p>
            <a:pPr>
              <a:buAutoNum type="arabicPeriod" startAt="6"/>
            </a:pPr>
            <a:endParaRPr lang="cs-CZ" dirty="0"/>
          </a:p>
          <a:p>
            <a:pPr>
              <a:buAutoNum type="arabicPeriod" startAt="6"/>
            </a:pPr>
            <a:endParaRPr lang="cs-CZ" dirty="0" smtClean="0"/>
          </a:p>
          <a:p>
            <a:pPr>
              <a:buAutoNum type="arabicPeriod" startAt="6"/>
            </a:pPr>
            <a:endParaRPr lang="cs-CZ" dirty="0"/>
          </a:p>
          <a:p>
            <a:pPr>
              <a:buAutoNum type="arabicPeriod" startAt="6"/>
            </a:pPr>
            <a:endParaRPr lang="cs-CZ" dirty="0"/>
          </a:p>
          <a:p>
            <a:pPr>
              <a:buAutoNum type="arabicPeriod" startAt="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039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8681"/>
            <a:ext cx="7886700" cy="50624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644" y="879836"/>
            <a:ext cx="8624711" cy="587905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1800" dirty="0" smtClean="0"/>
              <a:t>R</a:t>
            </a:r>
            <a:r>
              <a:rPr lang="cs-CZ" sz="1800" dirty="0"/>
              <a:t>. </a:t>
            </a:r>
            <a:r>
              <a:rPr lang="cs-CZ" sz="1800" dirty="0" smtClean="0"/>
              <a:t>Delaunay – Cyklus Okna: 13 -15</a:t>
            </a:r>
          </a:p>
          <a:p>
            <a:pPr>
              <a:buFont typeface="+mj-lt"/>
              <a:buAutoNum type="arabicPeriod" startAt="13"/>
            </a:pPr>
            <a:r>
              <a:rPr lang="cs-CZ" dirty="0"/>
              <a:t>AUTOR NEUVEDEN. http://commons.wikimedia.org [online]. [cit. 13.2.2013].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commons.wikimedia.org/wiki/File:Delaunay-Windows.jpg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pt-BR" dirty="0"/>
              <a:t>AUTOR NEUVEDEN. hhttp://www.the-athenaeum.org [online]. [cit. 13.2.2013].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www.the-athenaeum.org/art/detail.php?ID=77125</a:t>
            </a:r>
            <a:endParaRPr lang="cs-CZ" dirty="0"/>
          </a:p>
          <a:p>
            <a:pPr>
              <a:buFont typeface="+mj-lt"/>
              <a:buAutoNum type="arabicPeriod" startAt="13"/>
            </a:pPr>
            <a:r>
              <a:rPr lang="pt-BR" dirty="0"/>
              <a:t>AUTOR NEUVEDEN. http://www.wikipaintings.org [online]. [cit. 13.2.2013]. Dostupný pod licencí public domain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www.wikipaintings.org/en/robert-delaunay/simultaneous-windows-2nd-motif-1st-part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 smtClean="0"/>
              <a:t>R</a:t>
            </a:r>
            <a:r>
              <a:rPr lang="cs-CZ" dirty="0"/>
              <a:t>. Delaunay –Simultánní disky: AUTOR NEUVEDEN. http://commons.wikimedia.org [online]. [cit. 13.2.2013].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commons.wikimedia.org/wiki/File:Delaunay_Disque_simultan%C3%A9.jpg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/>
              <a:t>R. Delaunay- </a:t>
            </a:r>
            <a:r>
              <a:rPr lang="cs-CZ" dirty="0" smtClean="0"/>
              <a:t>Simultánní kontrasty – Slunce a měsíc: </a:t>
            </a:r>
            <a:r>
              <a:rPr lang="cs-CZ" dirty="0"/>
              <a:t>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28.3.2013]. Dostupný pod licencí public domain na WWW: </a:t>
            </a:r>
            <a:r>
              <a:rPr lang="cs-CZ" dirty="0">
                <a:hlinkClick r:id="rId6"/>
              </a:rPr>
              <a:t>http://commons.wikimedia.org/wiki/File:Robert_Delaunay_-_Simultaneous_Contrasts-Sun_and_Moon_-_</a:t>
            </a:r>
            <a:r>
              <a:rPr lang="cs-CZ" dirty="0" smtClean="0">
                <a:hlinkClick r:id="rId6"/>
              </a:rPr>
              <a:t>1912.jpg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 smtClean="0"/>
              <a:t>R</a:t>
            </a:r>
            <a:r>
              <a:rPr lang="cs-CZ" dirty="0"/>
              <a:t>. </a:t>
            </a:r>
            <a:r>
              <a:rPr lang="cs-CZ" dirty="0" smtClean="0"/>
              <a:t>Delaunay- Pocta Bleriotovi</a:t>
            </a:r>
            <a:r>
              <a:rPr lang="cs-CZ" dirty="0"/>
              <a:t>: AUTOR NEUVEDEN. </a:t>
            </a:r>
            <a:r>
              <a:rPr lang="cs-CZ" i="1" dirty="0"/>
              <a:t>http://commons.wikimedia.org</a:t>
            </a:r>
            <a:r>
              <a:rPr lang="cs-CZ" dirty="0"/>
              <a:t> [online]. [cit. 28.3.2013]. Dostupný pod licencí public domain na WWW: </a:t>
            </a:r>
            <a:r>
              <a:rPr lang="cs-CZ" dirty="0">
                <a:hlinkClick r:id="rId7"/>
              </a:rPr>
              <a:t>http://commons.wikimedia.org/wiki/File:Robert_Delaunay,_Hommage_%C3%A0_Bl%C3%A9riot,_</a:t>
            </a:r>
            <a:r>
              <a:rPr lang="cs-CZ" dirty="0" smtClean="0">
                <a:hlinkClick r:id="rId7"/>
              </a:rPr>
              <a:t>1914.jpg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 smtClean="0"/>
              <a:t>R</a:t>
            </a:r>
            <a:r>
              <a:rPr lang="cs-CZ" dirty="0"/>
              <a:t>. </a:t>
            </a:r>
            <a:r>
              <a:rPr lang="cs-CZ" dirty="0" smtClean="0"/>
              <a:t>Delaunay - Vysoká Portugalka</a:t>
            </a:r>
            <a:r>
              <a:rPr lang="cs-CZ" dirty="0"/>
              <a:t>:</a:t>
            </a:r>
            <a:r>
              <a:rPr lang="cs-CZ" dirty="0" smtClean="0"/>
              <a:t> AUTOR </a:t>
            </a:r>
            <a:r>
              <a:rPr lang="cs-CZ" dirty="0"/>
              <a:t>NEUVEDEN. http://www.wikipaintings.org [online]. [cit. 14.2.2013].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www.wikipaintings.org/en/robert-delaunay/tall-portuguese-woman-1916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/>
              <a:t>R. </a:t>
            </a:r>
            <a:r>
              <a:rPr lang="cs-CZ" dirty="0" smtClean="0"/>
              <a:t>Delaunay </a:t>
            </a:r>
            <a:r>
              <a:rPr lang="cs-CZ" dirty="0"/>
              <a:t>- Rytmus, radost ze </a:t>
            </a:r>
            <a:r>
              <a:rPr lang="cs-CZ" dirty="0" smtClean="0"/>
              <a:t>života: AUTOR </a:t>
            </a:r>
            <a:r>
              <a:rPr lang="cs-CZ" dirty="0"/>
              <a:t>NEUVEDEN. http://commons.wikimedia.org [online]. [cit. 13.2.2013]. Dostupný pod licencí public domain na WWW: </a:t>
            </a:r>
            <a:r>
              <a:rPr lang="cs-CZ" dirty="0">
                <a:hlinkClick r:id="rId9"/>
              </a:rPr>
              <a:t>http://commons.wikimedia.org/wiki/File:Robert_Delaunay_-_Rythme,_</a:t>
            </a:r>
            <a:r>
              <a:rPr lang="cs-CZ" dirty="0" smtClean="0">
                <a:hlinkClick r:id="rId9"/>
              </a:rPr>
              <a:t>Joie_de_vivre.jpg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/>
              <a:t>R. Delaunay - Kruhové formy: AUTOR NEUVEDEN. http://www.wikipaintings.org [online]. [cit. 14.2.2013].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www.wikipaintings.org/en/robert-delaunay/circular-forms</a:t>
            </a:r>
            <a:endParaRPr lang="cs-CZ" dirty="0" smtClean="0"/>
          </a:p>
          <a:p>
            <a:pPr>
              <a:buFont typeface="+mj-lt"/>
              <a:buAutoNum type="arabicPeriod" startAt="13"/>
            </a:pPr>
            <a:r>
              <a:rPr lang="cs-CZ" dirty="0"/>
              <a:t>R. Delaunay </a:t>
            </a:r>
            <a:r>
              <a:rPr lang="cs-CZ" dirty="0" smtClean="0"/>
              <a:t>– Nekonečný rytmus: MARLEY</a:t>
            </a:r>
            <a:r>
              <a:rPr lang="cs-CZ" dirty="0"/>
              <a:t>, Ras. </a:t>
            </a:r>
            <a:r>
              <a:rPr lang="cs-CZ" i="1" dirty="0"/>
              <a:t>http://www.flickr.com</a:t>
            </a:r>
            <a:r>
              <a:rPr lang="cs-CZ" dirty="0"/>
              <a:t> [online]. [cit. 28.3.2013]. Dostupný pod licencí Creative Commons na WWW: </a:t>
            </a:r>
            <a:r>
              <a:rPr lang="cs-CZ" dirty="0">
                <a:hlinkClick r:id="rId11"/>
              </a:rPr>
              <a:t>http://www.flickr.com/photos/32357038@N08/5178539972/sizes/l/in/photostream</a:t>
            </a:r>
            <a:r>
              <a:rPr lang="cs-CZ" dirty="0" smtClean="0">
                <a:hlinkClick r:id="rId11"/>
              </a:rPr>
              <a:t>/</a:t>
            </a:r>
            <a:endParaRPr lang="cs-CZ" dirty="0"/>
          </a:p>
          <a:p>
            <a:pPr>
              <a:buFont typeface="+mj-lt"/>
              <a:buAutoNum type="arabicPeriod" startAt="13"/>
            </a:pPr>
            <a:endParaRPr lang="cs-CZ" dirty="0"/>
          </a:p>
          <a:p>
            <a:pPr>
              <a:buFont typeface="+mj-lt"/>
              <a:buAutoNum type="arabicPeriod" startAt="13"/>
            </a:pPr>
            <a:endParaRPr lang="cs-CZ" dirty="0" smtClean="0"/>
          </a:p>
          <a:p>
            <a:pPr>
              <a:buFont typeface="+mj-lt"/>
              <a:buAutoNum type="arabicPeriod" startAt="13"/>
            </a:pPr>
            <a:endParaRPr lang="cs-CZ" dirty="0"/>
          </a:p>
          <a:p>
            <a:pPr>
              <a:buFont typeface="+mj-lt"/>
              <a:buAutoNum type="arabicPeriod" startAt="13"/>
            </a:pPr>
            <a:endParaRPr lang="cs-CZ" dirty="0" smtClean="0"/>
          </a:p>
          <a:p>
            <a:pPr>
              <a:buAutoNum type="arabicPeriod" startAt="9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31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700" y="978946"/>
            <a:ext cx="8610600" cy="5650454"/>
          </a:xfrm>
        </p:spPr>
        <p:txBody>
          <a:bodyPr>
            <a:normAutofit fontScale="77500" lnSpcReduction="20000"/>
          </a:bodyPr>
          <a:lstStyle/>
          <a:p>
            <a:pPr>
              <a:buFont typeface="+mj-lt"/>
              <a:buAutoNum type="arabicPeriod" startAt="23"/>
            </a:pPr>
            <a:r>
              <a:rPr lang="cs-CZ" sz="1800" dirty="0" smtClean="0"/>
              <a:t>Sonia </a:t>
            </a:r>
            <a:r>
              <a:rPr lang="cs-CZ" sz="1800" dirty="0"/>
              <a:t>Delaunay – design: AUTOR NEUVEDEN. http://www.wikipaintings.org [online]. [cit. 13.2.2013]. Dostupný pod licencí public domain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www.wikipaintings.org/en/sonia-delaunay/fashion-illustration-5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/>
              <a:t>AUTOR NEUVEDEN. http://www.wikipaintings.org [online]. [cit. 14.2.2013]. Dostupný pod licencí public domain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www.wikipaintings.org/en/sonia-delaunay/prose-of-the-trans-siberian-and-of-little-jehanne-of-france-1913</a:t>
            </a:r>
            <a:endParaRPr lang="cs-CZ" sz="1800" dirty="0"/>
          </a:p>
          <a:p>
            <a:pPr>
              <a:buFont typeface="+mj-lt"/>
              <a:buAutoNum type="arabicPeriod" startAt="23"/>
            </a:pPr>
            <a:r>
              <a:rPr lang="cs-CZ" sz="1800" dirty="0" smtClean="0"/>
              <a:t>Sonia Delaunay – Trh v </a:t>
            </a:r>
            <a:r>
              <a:rPr lang="cs-CZ" sz="1800" dirty="0" err="1" smtClean="0"/>
              <a:t>Minho</a:t>
            </a:r>
            <a:r>
              <a:rPr lang="cs-CZ" sz="1800" dirty="0"/>
              <a:t>: AUTOR NEUVEDEN. http://www.wikipaintings.org [online]. [cit. 13.2.2013]. Dostupný pod licencí public domain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www.wikipaintings.org/en/sonia-delaunay/market-at-minho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/>
              <a:t>Sonia Delaunay – </a:t>
            </a:r>
            <a:r>
              <a:rPr lang="cs-CZ" sz="1800" dirty="0" smtClean="0"/>
              <a:t> Simultánní barvy: AUTOR </a:t>
            </a:r>
            <a:r>
              <a:rPr lang="cs-CZ" sz="1800" dirty="0"/>
              <a:t>NEUVEDEN. http://www.wikipaintings.org [online]. [cit. 14.2.2013]. Dostupný pod licencí public domain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www.wikipaintings.org/en/sonia-delaunay/simultaneous-colors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 smtClean="0"/>
              <a:t>František Kupka – </a:t>
            </a:r>
            <a:r>
              <a:rPr lang="cs-CZ" sz="1800" dirty="0"/>
              <a:t>Foto: AUTOR NEUVEDEN. http://cs.wikipedia.org [online]. [cit. 13.2.2013]. Dostupný pod licencí public domain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cs.wikipedia.org/wiki/Soubor:Frantisek_Kupka_1928.jpg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 smtClean="0"/>
              <a:t>F. Kupka – Knihomol: AUTOR </a:t>
            </a:r>
            <a:r>
              <a:rPr lang="cs-CZ" sz="1800" dirty="0"/>
              <a:t>NEUVEDEN. http://www.wikipaintings.org [online]. [cit. 13.2.2013]. Dostupný pod licencí public domain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www.wikipaintings.org/en/frantisek-kupka/the-book-lover-1897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/>
              <a:t>F. Kupka </a:t>
            </a:r>
            <a:r>
              <a:rPr lang="cs-CZ" sz="1800" dirty="0" smtClean="0"/>
              <a:t>– Vlna</a:t>
            </a:r>
            <a:r>
              <a:rPr lang="cs-CZ" sz="1800" dirty="0"/>
              <a:t>: AUTOR NEUVEDEN. http://www.wikipaintings.org [online]. [cit. 13.2.2013]. Dostupný pod licencí public domain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www.wikipaintings.org/en/frantisek-kupka/the-wave-1902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/>
              <a:t>F. Kupka – Cesta ticha: AUTOR NEUVEDEN. http://www.wikipaintings.org [online]. [cit. 13.2.2013]. Dostupný pod licencí public domain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www.wikipaintings.org/en/frantisek-kupka/the-way-of-silence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 smtClean="0"/>
              <a:t>F. </a:t>
            </a:r>
            <a:r>
              <a:rPr lang="cs-CZ" sz="1800" dirty="0"/>
              <a:t>Kupka - Jezero, klávesy </a:t>
            </a:r>
            <a:r>
              <a:rPr lang="cs-CZ" sz="1800" dirty="0" smtClean="0"/>
              <a:t>piana</a:t>
            </a:r>
            <a:r>
              <a:rPr lang="cs-CZ" sz="1800" dirty="0"/>
              <a:t>: AUTOR NEUVEDEN. http://www.wikipaintings.org [online]. [cit. 13.2.2013]. Dostupný pod licencí public domain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www.wikipaintings.org/en/frantisek-kupka/piano-keys-lake-1905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 smtClean="0"/>
              <a:t>F. Kupka – Autoportrét</a:t>
            </a:r>
            <a:r>
              <a:rPr lang="cs-CZ" sz="1800" dirty="0"/>
              <a:t>: AUTOR NEUVEDEN. http://www.wikipaintings.org [online]. [cit. 13.2.2013]. Dostupný pod licencí public domain na WWW: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www.wikipaintings.org/en/frantisek-kupka/self-portrait-1905</a:t>
            </a:r>
            <a:endParaRPr lang="cs-CZ" sz="1800" dirty="0" smtClean="0"/>
          </a:p>
          <a:p>
            <a:pPr>
              <a:buFont typeface="+mj-lt"/>
              <a:buAutoNum type="arabicPeriod" startAt="23"/>
            </a:pPr>
            <a:r>
              <a:rPr lang="cs-CZ" sz="1800" dirty="0"/>
              <a:t>F. Kupka – Babylon: AUTOR NEUVEDEN. http://www.wikipaintings.org [online]. [cit. 13.2.2013]. Dostupný pod licencí public domain na WWW: </a:t>
            </a:r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www.wikipaintings.org/en/frantisek-kupka/babylon-1906</a:t>
            </a:r>
            <a:endParaRPr lang="cs-CZ" dirty="0"/>
          </a:p>
          <a:p>
            <a:pPr>
              <a:buFont typeface="+mj-lt"/>
              <a:buAutoNum type="arabicPeriod" startAt="23"/>
            </a:pPr>
            <a:r>
              <a:rPr lang="cs-CZ" dirty="0"/>
              <a:t>F. Kupka –Autoportrét s manželkou:  AUTOR NEUVEDEN. http://www.wikipaintings.org [online]. [cit. 13.2.2013]. Dostupný pod licencí public domain na WWW: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www.wikipaintings.org/en/frantisek-kupka/self-portrait-with-wife-1908</a:t>
            </a:r>
            <a:endParaRPr lang="cs-CZ" dirty="0" smtClean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 smtClean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  <a:p>
            <a:pPr>
              <a:buFont typeface="+mj-lt"/>
              <a:buAutoNum type="arabicPeriod" startAt="23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83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79400" y="945080"/>
            <a:ext cx="8648700" cy="5354121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 startAt="35"/>
            </a:pPr>
            <a:r>
              <a:rPr lang="cs-CZ" sz="1400" dirty="0" smtClean="0"/>
              <a:t>F. </a:t>
            </a:r>
            <a:r>
              <a:rPr lang="cs-CZ" sz="1400" dirty="0"/>
              <a:t>Kupka - Velký </a:t>
            </a:r>
            <a:r>
              <a:rPr lang="cs-CZ" sz="1400" dirty="0" smtClean="0"/>
              <a:t>akt</a:t>
            </a:r>
            <a:r>
              <a:rPr lang="cs-CZ" sz="1400" dirty="0"/>
              <a:t>: AUTOR NEUVEDEN. http://cs.wikipedia.org [online]. [cit. 13.2.2013]. Dostupný pod licencí public domain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cs.wikipedia.org/wiki/Soubor:Kupka_planes_by_colors.jpg</a:t>
            </a:r>
            <a:endParaRPr lang="cs-CZ" sz="1400" dirty="0" smtClean="0"/>
          </a:p>
          <a:p>
            <a:pPr>
              <a:buFont typeface="+mj-lt"/>
              <a:buAutoNum type="arabicPeriod" startAt="35"/>
            </a:pPr>
            <a:r>
              <a:rPr lang="cs-CZ" sz="1400" dirty="0" smtClean="0"/>
              <a:t>F. Kupka - </a:t>
            </a:r>
            <a:r>
              <a:rPr lang="cs-CZ" sz="1400" dirty="0"/>
              <a:t>Gallienovo </a:t>
            </a:r>
            <a:r>
              <a:rPr lang="cs-CZ" sz="1400" dirty="0" smtClean="0"/>
              <a:t>gusto</a:t>
            </a:r>
            <a:r>
              <a:rPr lang="cs-CZ" sz="1400" dirty="0"/>
              <a:t>: AUTOR NEUVEDEN. http://www.wikipaintings.org [online]. [cit. 13.2.2013]. Dostupný pod licencí public domain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www.wikipaintings.org/en/frantisek-kupka/the-little-girl-with-a-ball-1908</a:t>
            </a:r>
            <a:endParaRPr lang="cs-CZ" sz="1400" dirty="0"/>
          </a:p>
          <a:p>
            <a:pPr>
              <a:buFont typeface="+mj-lt"/>
              <a:buAutoNum type="arabicPeriod" startAt="35"/>
            </a:pPr>
            <a:r>
              <a:rPr lang="cs-CZ" sz="1400" dirty="0" smtClean="0"/>
              <a:t>a )F</a:t>
            </a:r>
            <a:r>
              <a:rPr lang="cs-CZ" sz="1400" dirty="0"/>
              <a:t>. Kupka - Newtonovy kotouče: </a:t>
            </a:r>
            <a:r>
              <a:rPr lang="pt-BR" sz="1400" dirty="0" smtClean="0"/>
              <a:t>AUTOR </a:t>
            </a:r>
            <a:r>
              <a:rPr lang="pt-BR" sz="1400" dirty="0"/>
              <a:t>NEUVEDEN. </a:t>
            </a:r>
            <a:r>
              <a:rPr lang="pt-BR" sz="1400" i="1" dirty="0"/>
              <a:t>http://www.exporevue.com</a:t>
            </a:r>
            <a:r>
              <a:rPr lang="pt-BR" sz="1400" dirty="0"/>
              <a:t> [online]. [cit. 19.5.2013]. Dostupný na WWW: </a:t>
            </a:r>
            <a:r>
              <a:rPr lang="pt-BR" sz="1400" dirty="0">
                <a:hlinkClick r:id="rId4"/>
              </a:rPr>
              <a:t>http://</a:t>
            </a:r>
            <a:r>
              <a:rPr lang="pt-BR" sz="1400" dirty="0" smtClean="0">
                <a:hlinkClick r:id="rId4"/>
              </a:rPr>
              <a:t>www.exporevue.com/magazine/fr/kupka_montpellier.html</a:t>
            </a:r>
            <a:endParaRPr lang="cs-CZ" sz="1400" dirty="0"/>
          </a:p>
          <a:p>
            <a:pPr>
              <a:buFont typeface="+mj-lt"/>
              <a:buAutoNum type="arabicPeriod" startAt="37"/>
            </a:pPr>
            <a:r>
              <a:rPr lang="cs-CZ" sz="1400" dirty="0" smtClean="0"/>
              <a:t>b) F. Kupka - </a:t>
            </a:r>
            <a:r>
              <a:rPr lang="en-US" sz="1400" dirty="0" smtClean="0"/>
              <a:t>Newton</a:t>
            </a:r>
            <a:r>
              <a:rPr lang="cs-CZ" sz="1400" dirty="0" smtClean="0"/>
              <a:t>ovy kotouče: AUTOR NEUVEDEN. http://www.wikipaintings.org [online]. [cit. 13.2.2013]. Dostupný pod licencí public domain na WWW: </a:t>
            </a:r>
            <a:r>
              <a:rPr lang="cs-CZ" sz="1400" dirty="0" smtClean="0">
                <a:hlinkClick r:id="rId5"/>
              </a:rPr>
              <a:t>http://www.wikipaintings.org/en/frantisek-kupka/disks-of-newton-study-for-fugue-in-two-colors</a:t>
            </a:r>
            <a:endParaRPr lang="cs-CZ" sz="1400" dirty="0" smtClean="0"/>
          </a:p>
          <a:p>
            <a:pPr>
              <a:buFont typeface="+mj-lt"/>
              <a:buAutoNum type="arabicPeriod" startAt="37"/>
            </a:pPr>
            <a:r>
              <a:rPr lang="cs-CZ" sz="1400" dirty="0" smtClean="0"/>
              <a:t>F. Kupka </a:t>
            </a:r>
            <a:r>
              <a:rPr lang="cs-CZ" sz="1400" dirty="0"/>
              <a:t>- Paní Kupková mezi vertikálami</a:t>
            </a:r>
            <a:r>
              <a:rPr lang="cs-CZ" sz="1400" dirty="0" smtClean="0"/>
              <a:t>: AUTOR </a:t>
            </a:r>
            <a:r>
              <a:rPr lang="cs-CZ" sz="1400" dirty="0"/>
              <a:t>NEUVEDEN. http://www.wikipaintings.org [online]. [cit. 13.2.2013]. Dostupný pod licencí public domain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www.wikipaintings.org/en/frantisek-kupka/madame-kupka-between-verticals</a:t>
            </a:r>
            <a:endParaRPr lang="cs-CZ" sz="1400" dirty="0" smtClean="0"/>
          </a:p>
          <a:p>
            <a:pPr>
              <a:buFont typeface="+mj-lt"/>
              <a:buAutoNum type="arabicPeriod" startAt="37"/>
            </a:pPr>
            <a:r>
              <a:rPr lang="cs-CZ" sz="1400" dirty="0" smtClean="0"/>
              <a:t>F. Kupka - </a:t>
            </a:r>
            <a:r>
              <a:rPr lang="cs-CZ" sz="1400" dirty="0"/>
              <a:t>Děvčátko s </a:t>
            </a:r>
            <a:r>
              <a:rPr lang="cs-CZ" sz="1400" dirty="0" smtClean="0"/>
              <a:t>míčem</a:t>
            </a:r>
            <a:r>
              <a:rPr lang="cs-CZ" sz="1400" dirty="0"/>
              <a:t>: AUTOR NEUVEDEN. http://www.wikipaintings.org [online]. [cit. 13.2.2013]. Dostupný pod licencí public domain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www.wikipaintings.org/en/frantisek-kupka/the-little-girl-with-a-ball-1908</a:t>
            </a:r>
            <a:endParaRPr lang="cs-CZ" sz="1400" dirty="0" smtClean="0"/>
          </a:p>
          <a:p>
            <a:pPr>
              <a:buFont typeface="+mj-lt"/>
              <a:buAutoNum type="arabicPeriod" startAt="37"/>
            </a:pPr>
            <a:r>
              <a:rPr lang="cs-CZ" sz="1400" dirty="0" smtClean="0"/>
              <a:t>F. Kupka – Amorfa</a:t>
            </a:r>
            <a:r>
              <a:rPr lang="cs-CZ" sz="1400" dirty="0"/>
              <a:t>: AUTOR NEUVEDEN. http://en.wikipedia.org [online]. [cit. 13.2.2013]. Dostupný pod licencí public domain na WWW: </a:t>
            </a:r>
            <a:r>
              <a:rPr lang="cs-CZ" sz="1400" dirty="0">
                <a:hlinkClick r:id="rId7"/>
              </a:rPr>
              <a:t>http://en.wikipedia.org/wiki/File:Franti%C5%A1ek_Kupka,_1912,_Amorpha,_fugue_en_deux_couleurs_(Fugue_in_Two_Colors),_210_x_200_cm,_Narodni_Galerie,_</a:t>
            </a:r>
            <a:r>
              <a:rPr lang="cs-CZ" sz="1400" dirty="0" smtClean="0">
                <a:hlinkClick r:id="rId7"/>
              </a:rPr>
              <a:t>Prague.jpg</a:t>
            </a:r>
            <a:endParaRPr lang="cs-CZ" sz="1400" dirty="0" smtClean="0"/>
          </a:p>
          <a:p>
            <a:pPr>
              <a:buFont typeface="+mj-lt"/>
              <a:buAutoNum type="arabicPeriod" startAt="37"/>
            </a:pPr>
            <a:r>
              <a:rPr lang="cs-CZ" sz="1400" dirty="0" smtClean="0"/>
              <a:t>F. Kupka </a:t>
            </a:r>
            <a:r>
              <a:rPr lang="cs-CZ" sz="1400" dirty="0"/>
              <a:t>- Katedrála : AUTOR NEUVEDEN. http://en.wikipedia.org [online]. [cit. 13.2.2013]. Dostupný pod licencí public domain na WWW: </a:t>
            </a:r>
            <a:r>
              <a:rPr lang="cs-CZ" sz="1400" dirty="0">
                <a:hlinkClick r:id="rId8"/>
              </a:rPr>
              <a:t>http://en.wikipedia.org/wiki/File:Franti%C5%A1ek_Kupka_-_Katedr%C3%A1la_-_</a:t>
            </a:r>
            <a:r>
              <a:rPr lang="cs-CZ" sz="1400" dirty="0" smtClean="0">
                <a:hlinkClick r:id="rId8"/>
              </a:rPr>
              <a:t>Google_Art_Project.jpg</a:t>
            </a:r>
            <a:endParaRPr lang="cs-CZ" sz="1400" dirty="0" smtClean="0"/>
          </a:p>
          <a:p>
            <a:pPr>
              <a:buFont typeface="+mj-lt"/>
              <a:buAutoNum type="arabicPeriod" startAt="37"/>
            </a:pPr>
            <a:r>
              <a:rPr lang="cs-CZ" sz="1400" dirty="0"/>
              <a:t>F. Kupka – Tvoření: AUTOR NEUVEDEN. http://www.wikipaintings.org [online]. [cit. 13.2.2013]. Dostupný pod licencí public domain na WWW: </a:t>
            </a:r>
            <a:r>
              <a:rPr lang="cs-CZ" sz="1400" dirty="0">
                <a:hlinkClick r:id="rId9"/>
              </a:rPr>
              <a:t>http://www.wikipaintings.org/en/frantisek-kupka/creation</a:t>
            </a:r>
            <a:endParaRPr lang="cs-CZ" sz="1400" dirty="0"/>
          </a:p>
          <a:p>
            <a:pPr>
              <a:buFont typeface="+mj-lt"/>
              <a:buAutoNum type="arabicPeriod" startAt="37"/>
            </a:pPr>
            <a:endParaRPr lang="cs-CZ" sz="1400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Font typeface="+mj-lt"/>
              <a:buAutoNum type="arabicPeriod" startAt="37"/>
            </a:pPr>
            <a:endParaRPr lang="cs-CZ" dirty="0"/>
          </a:p>
          <a:p>
            <a:pPr>
              <a:buAutoNum type="arabicPeriod" startAt="37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3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Tento materiál je určen k interaktivní výuce.</a:t>
            </a: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170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1008</TotalTime>
  <Words>1991</Words>
  <Application>Microsoft Office PowerPoint</Application>
  <PresentationFormat>Předvádění na obrazovce (4:3)</PresentationFormat>
  <Paragraphs>280</Paragraphs>
  <Slides>52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8" baseType="lpstr">
      <vt:lpstr>Arial Unicode MS</vt:lpstr>
      <vt:lpstr>Arial</vt:lpstr>
      <vt:lpstr>Calibri</vt:lpstr>
      <vt:lpstr>Calibri Light</vt:lpstr>
      <vt:lpstr>Wingdings</vt:lpstr>
      <vt:lpstr>Office Theme</vt:lpstr>
      <vt:lpstr>Prezentace aplikace PowerPoint</vt:lpstr>
      <vt:lpstr>ANOTACE</vt:lpstr>
      <vt:lpstr>Prezentace aplikace PowerPoint</vt:lpstr>
      <vt:lpstr>Prezentace aplikace PowerPoint</vt:lpstr>
      <vt:lpstr>Victor Hugo – Maják →</vt:lpstr>
      <vt:lpstr>Prezentace aplikace PowerPoint</vt:lpstr>
      <vt:lpstr>Úvod:</vt:lpstr>
      <vt:lpstr>Section d'or</vt:lpstr>
      <vt:lpstr>Robert Delaunay (1885 – 1941)</vt:lpstr>
      <vt:lpstr>Pohled na Eiffelovu věž, 1910</vt:lpstr>
      <vt:lpstr>Eiffelova věž, 1911</vt:lpstr>
      <vt:lpstr>Eiffelova věž v červené, 1914</vt:lpstr>
      <vt:lpstr>Město Paříž, 1912</vt:lpstr>
      <vt:lpstr>Tři Grácie, 1912</vt:lpstr>
      <vt:lpstr>Rytmus, 1912</vt:lpstr>
      <vt:lpstr>Okna, 1912</vt:lpstr>
      <vt:lpstr>Simultánní okna, 1912</vt:lpstr>
      <vt:lpstr>Simultánní disky, 1912-1913</vt:lpstr>
      <vt:lpstr>Simultánní kontrasty – Slunce a měsíc, 1912  </vt:lpstr>
      <vt:lpstr>Pocta Bleriotovi, 1914</vt:lpstr>
      <vt:lpstr>Vysoká Portugalka, 1916</vt:lpstr>
      <vt:lpstr>Rytmus, radost ze života, 1930</vt:lpstr>
      <vt:lpstr>Kruhové formy, 1930</vt:lpstr>
      <vt:lpstr>Nekonečný rytmus, 1934</vt:lpstr>
      <vt:lpstr>Sonia Delaunay (1885 – 1979)</vt:lpstr>
      <vt:lpstr>Trh v Minho, 1915</vt:lpstr>
      <vt:lpstr>Simultánní barvy, 1913</vt:lpstr>
      <vt:lpstr>Víkend – František Kupka Video – ukázka (6´)</vt:lpstr>
      <vt:lpstr>František Kupka  (1871 – 1957)</vt:lpstr>
      <vt:lpstr>Knihomol, 1897 </vt:lpstr>
      <vt:lpstr>Vlna, 1902</vt:lpstr>
      <vt:lpstr>Cesta ticha, 1903</vt:lpstr>
      <vt:lpstr>Jezero, klávesy piana, 1905</vt:lpstr>
      <vt:lpstr>Autoportrét, 1905</vt:lpstr>
      <vt:lpstr>Babylon, 1906</vt:lpstr>
      <vt:lpstr>Autoportrét s manželkou, 1908</vt:lpstr>
      <vt:lpstr>Velký akt (Plány podle barev), 1909</vt:lpstr>
      <vt:lpstr>Gallienovo gusto (Zpěvačka z kabaretu), 1910</vt:lpstr>
      <vt:lpstr>Newtonovy kotouče, 1911-1912</vt:lpstr>
      <vt:lpstr>Paní Kupková mezi vertikálami, 1911</vt:lpstr>
      <vt:lpstr>Děvčátko s míčem, 1908</vt:lpstr>
      <vt:lpstr> Amorfa - Dvoubarevná fuga, 1912</vt:lpstr>
      <vt:lpstr>Katedrála 1912-1913</vt:lpstr>
      <vt:lpstr>Tvoření, 1920</vt:lpstr>
      <vt:lpstr>Prezentace aplikace PowerPoint</vt:lpstr>
      <vt:lpstr>INTERAKTIVNÍ ČÁST S METODICKÝMI PODKLADY</vt:lpstr>
      <vt:lpstr>Prezentace aplikace PowerPoint</vt:lpstr>
      <vt:lpstr>Citace:</vt:lpstr>
      <vt:lpstr>Citace:</vt:lpstr>
      <vt:lpstr>Citace:</vt:lpstr>
      <vt:lpstr>Citace: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Abstraktní umění</dc:title>
  <dc:creator>Marcela Jelínková</dc:creator>
  <cp:lastModifiedBy>Marcela Jelínková</cp:lastModifiedBy>
  <cp:revision>92</cp:revision>
  <dcterms:created xsi:type="dcterms:W3CDTF">2013-02-13T18:40:11Z</dcterms:created>
  <dcterms:modified xsi:type="dcterms:W3CDTF">2013-05-23T08:44:20Z</dcterms:modified>
</cp:coreProperties>
</file>