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sldIdLst>
    <p:sldId id="256" r:id="rId2"/>
    <p:sldId id="275" r:id="rId3"/>
    <p:sldId id="259" r:id="rId4"/>
    <p:sldId id="260" r:id="rId5"/>
    <p:sldId id="261" r:id="rId6"/>
    <p:sldId id="262" r:id="rId7"/>
    <p:sldId id="276" r:id="rId8"/>
    <p:sldId id="263" r:id="rId9"/>
    <p:sldId id="264" r:id="rId10"/>
    <p:sldId id="265" r:id="rId11"/>
    <p:sldId id="267" r:id="rId12"/>
    <p:sldId id="273" r:id="rId13"/>
    <p:sldId id="274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69" autoAdjust="0"/>
    <p:restoredTop sz="94660"/>
  </p:normalViewPr>
  <p:slideViewPr>
    <p:cSldViewPr snapToGrid="0">
      <p:cViewPr>
        <p:scale>
          <a:sx n="126" d="100"/>
          <a:sy n="126" d="100"/>
        </p:scale>
        <p:origin x="-674" y="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742F3F-5A3A-463C-9FFA-39C32735D8E3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1C6D2-49E3-4E15-A9FA-151A0283B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65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570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4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983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791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546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238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858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14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610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2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4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367D4-85F1-430D-8111-632E529431DD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81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://www.medportal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4782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2" name="TextovéPole 9"/>
          <p:cNvSpPr txBox="1"/>
          <p:nvPr/>
        </p:nvSpPr>
        <p:spPr>
          <a:xfrm>
            <a:off x="812214" y="1058093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/>
              <a:t>Dilatace potrubí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8294" y="1519939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/>
              <a:t>VY_32_INOVACE_16_305</a:t>
            </a:r>
            <a:endParaRPr lang="cs-CZ" sz="2400" b="1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488982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Základní poznatky o dilatacích potrubí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Dilatace,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kompenzátory, ventily, podpěry, potrubí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Instalace vody a kanalizace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– 3. ročník, žáci 15 – 18 let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206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Dilatace potrubí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Druhy dilatace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599865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056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>
                <a:solidFill>
                  <a:schemeClr val="accent1"/>
                </a:solidFill>
              </a:rPr>
              <a:t>Dilatace potrubí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967023"/>
            <a:ext cx="9144000" cy="4029740"/>
          </a:xfrm>
        </p:spPr>
        <p:txBody>
          <a:bodyPr>
            <a:normAutofit/>
          </a:bodyPr>
          <a:lstStyle/>
          <a:p>
            <a:r>
              <a:rPr lang="cs-CZ" sz="2000" dirty="0"/>
              <a:t>Rozdíl teplot při montáži a provozu způsobuje prodloužení potrubí (dilataci</a:t>
            </a:r>
            <a:r>
              <a:rPr lang="cs-CZ" sz="2000" dirty="0" smtClean="0"/>
              <a:t>).</a:t>
            </a:r>
          </a:p>
          <a:p>
            <a:endParaRPr lang="cs-CZ" sz="2000" dirty="0"/>
          </a:p>
          <a:p>
            <a:r>
              <a:rPr lang="cs-CZ" sz="2000" b="1" dirty="0"/>
              <a:t>Tepelnou dilataci potrubí lze řešit několika </a:t>
            </a:r>
            <a:r>
              <a:rPr lang="cs-CZ" sz="2000" b="1" dirty="0" smtClean="0"/>
              <a:t>způsoby</a:t>
            </a:r>
            <a:endParaRPr lang="cs-CZ" sz="2000" b="1" dirty="0"/>
          </a:p>
          <a:p>
            <a:pPr marL="0" indent="0">
              <a:buNone/>
            </a:pPr>
            <a:r>
              <a:rPr lang="cs-CZ" sz="2000" dirty="0" smtClean="0"/>
              <a:t>	1</a:t>
            </a:r>
            <a:r>
              <a:rPr lang="cs-CZ" sz="2000" dirty="0"/>
              <a:t>) Využitím kompenzačních útvarů L, Z, U</a:t>
            </a:r>
          </a:p>
          <a:p>
            <a:pPr marL="0" indent="0">
              <a:buNone/>
            </a:pPr>
            <a:r>
              <a:rPr lang="cs-CZ" sz="2000" dirty="0" smtClean="0"/>
              <a:t>	2</a:t>
            </a:r>
            <a:r>
              <a:rPr lang="cs-CZ" sz="2000" dirty="0"/>
              <a:t>) Tepelné předepínání potrubí</a:t>
            </a:r>
          </a:p>
          <a:p>
            <a:pPr marL="0" indent="0">
              <a:buNone/>
            </a:pPr>
            <a:r>
              <a:rPr lang="cs-CZ" sz="2000" dirty="0" smtClean="0"/>
              <a:t>	3</a:t>
            </a:r>
            <a:r>
              <a:rPr lang="cs-CZ" sz="2000" dirty="0"/>
              <a:t>) Kompenzace s využitím axiálních kompenzátorů</a:t>
            </a:r>
          </a:p>
          <a:p>
            <a:r>
              <a:rPr lang="cs-CZ" sz="2000" dirty="0"/>
              <a:t>Na přímém potrubí ve vzdálenosti </a:t>
            </a:r>
            <a:r>
              <a:rPr lang="cs-CZ" sz="2000" b="1" dirty="0"/>
              <a:t>ti </a:t>
            </a:r>
            <a:r>
              <a:rPr lang="cs-CZ" sz="2000" dirty="0"/>
              <a:t>existují tzv. "zdánlivé" </a:t>
            </a:r>
            <a:r>
              <a:rPr lang="cs-CZ" sz="2000" b="1" dirty="0"/>
              <a:t>pevné body </a:t>
            </a:r>
            <a:r>
              <a:rPr lang="cs-CZ" sz="2000" dirty="0"/>
              <a:t>- místa, </a:t>
            </a:r>
            <a:r>
              <a:rPr lang="cs-CZ" sz="2000" dirty="0" smtClean="0"/>
              <a:t>ve kterých </a:t>
            </a:r>
            <a:r>
              <a:rPr lang="cs-CZ" sz="2000" dirty="0"/>
              <a:t>se potrubí vlivem změny teploty při stejných výchozích podmínkách (</a:t>
            </a:r>
            <a:r>
              <a:rPr lang="cs-CZ" sz="2000" dirty="0" smtClean="0"/>
              <a:t>stejná hloubka </a:t>
            </a:r>
            <a:r>
              <a:rPr lang="cs-CZ" sz="2000" dirty="0"/>
              <a:t>uložení, třecí síla, ...) </a:t>
            </a:r>
            <a:r>
              <a:rPr lang="cs-CZ" sz="2000" b="1" dirty="0"/>
              <a:t>nepohybuje. </a:t>
            </a:r>
            <a:endParaRPr lang="cs-CZ" sz="2000" b="1" dirty="0" smtClean="0"/>
          </a:p>
          <a:p>
            <a:r>
              <a:rPr lang="cs-CZ" sz="2000" dirty="0" smtClean="0"/>
              <a:t>V </a:t>
            </a:r>
            <a:r>
              <a:rPr lang="cs-CZ" sz="2000" dirty="0"/>
              <a:t>ideálním případě, při splnění </a:t>
            </a:r>
            <a:r>
              <a:rPr lang="cs-CZ" sz="2000" dirty="0" smtClean="0"/>
              <a:t>uvedených předpokladů</a:t>
            </a:r>
            <a:r>
              <a:rPr lang="cs-CZ" sz="2000" dirty="0"/>
              <a:t>, je tento bod umístěn uprostřed.</a:t>
            </a: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451182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408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91" y="949841"/>
            <a:ext cx="9144000" cy="5049881"/>
          </a:xfrm>
        </p:spPr>
        <p:txBody>
          <a:bodyPr>
            <a:normAutofit/>
          </a:bodyPr>
          <a:lstStyle/>
          <a:p>
            <a:r>
              <a:rPr lang="cs-CZ" sz="2000" b="1" dirty="0"/>
              <a:t>Poznámka</a:t>
            </a:r>
            <a:r>
              <a:rPr lang="cs-CZ" sz="2000" b="1" dirty="0" smtClean="0"/>
              <a:t>:</a:t>
            </a:r>
          </a:p>
          <a:p>
            <a:pPr lvl="1"/>
            <a:r>
              <a:rPr lang="cs-CZ" sz="1800" dirty="0"/>
              <a:t>Dilatační úsek je </a:t>
            </a:r>
            <a:r>
              <a:rPr lang="cs-CZ" sz="1800" dirty="0" smtClean="0"/>
              <a:t>vzdálenost</a:t>
            </a:r>
          </a:p>
          <a:p>
            <a:pPr lvl="2"/>
            <a:r>
              <a:rPr lang="cs-CZ" sz="1800" dirty="0" smtClean="0"/>
              <a:t>mezi </a:t>
            </a:r>
            <a:r>
              <a:rPr lang="cs-CZ" sz="1800" dirty="0"/>
              <a:t>dvěma pevnými body přímého </a:t>
            </a:r>
            <a:r>
              <a:rPr lang="cs-CZ" sz="1800" dirty="0" smtClean="0"/>
              <a:t>potrubí</a:t>
            </a:r>
          </a:p>
          <a:p>
            <a:pPr lvl="2"/>
            <a:r>
              <a:rPr lang="cs-CZ" sz="1800" dirty="0" smtClean="0"/>
              <a:t>mezi </a:t>
            </a:r>
            <a:r>
              <a:rPr lang="cs-CZ" sz="1800" dirty="0"/>
              <a:t>pevným bodem a místem změny směru přímého </a:t>
            </a:r>
            <a:r>
              <a:rPr lang="cs-CZ" sz="1800" dirty="0" smtClean="0"/>
              <a:t>potrubí</a:t>
            </a:r>
          </a:p>
          <a:p>
            <a:pPr lvl="2"/>
            <a:r>
              <a:rPr lang="cs-CZ" sz="1800" dirty="0" smtClean="0"/>
              <a:t>mezi </a:t>
            </a:r>
            <a:r>
              <a:rPr lang="cs-CZ" sz="1800" dirty="0"/>
              <a:t>pevným bodem a osovým kompenzátorem.</a:t>
            </a:r>
          </a:p>
          <a:p>
            <a:r>
              <a:rPr lang="cs-CZ" sz="2000" b="1" dirty="0"/>
              <a:t>Nutná znalost:</a:t>
            </a:r>
          </a:p>
          <a:p>
            <a:pPr lvl="1"/>
            <a:r>
              <a:rPr lang="cs-CZ" sz="1800" dirty="0"/>
              <a:t>Délková roztažnosti kovů a plastů</a:t>
            </a:r>
          </a:p>
          <a:p>
            <a:pPr lvl="1"/>
            <a:r>
              <a:rPr lang="cs-CZ" sz="1800" dirty="0"/>
              <a:t>Vhodné rozmístění a uspořádání pevných a kluzných bodů ve sledovaném úseku</a:t>
            </a:r>
          </a:p>
          <a:p>
            <a:r>
              <a:rPr lang="cs-CZ" sz="2000" dirty="0"/>
              <a:t>Pozor na povolené vzdálenosti podpěr!!!!</a:t>
            </a:r>
          </a:p>
          <a:p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302499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6055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0" y="949841"/>
            <a:ext cx="9144000" cy="5908158"/>
          </a:xfrm>
        </p:spPr>
        <p:txBody>
          <a:bodyPr>
            <a:normAutofit/>
          </a:bodyPr>
          <a:lstStyle/>
          <a:p>
            <a:r>
              <a:rPr lang="cs-CZ" sz="2000" b="1" dirty="0"/>
              <a:t>Kompenzátory L, Z, U</a:t>
            </a:r>
            <a:endParaRPr lang="cs-CZ" sz="2000" dirty="0"/>
          </a:p>
          <a:p>
            <a:pPr lvl="1"/>
            <a:r>
              <a:rPr lang="cs-CZ" sz="2000" dirty="0"/>
              <a:t>Pružná ramena v kombinaci s vhodně rozmístěnými pevnými a kluznými body </a:t>
            </a:r>
            <a:r>
              <a:rPr lang="cs-CZ" sz="2000" dirty="0" smtClean="0"/>
              <a:t>jsou vhodným </a:t>
            </a:r>
            <a:r>
              <a:rPr lang="cs-CZ" sz="2000" dirty="0"/>
              <a:t>řešením. </a:t>
            </a:r>
            <a:endParaRPr lang="cs-CZ" sz="2000" dirty="0" smtClean="0"/>
          </a:p>
          <a:p>
            <a:pPr lvl="1"/>
            <a:r>
              <a:rPr lang="cs-CZ" sz="2000" dirty="0" smtClean="0"/>
              <a:t>Využívá </a:t>
            </a:r>
            <a:r>
              <a:rPr lang="cs-CZ" sz="2000" dirty="0"/>
              <a:t>se změn směru potrubí a pružnosti materiálů.</a:t>
            </a:r>
          </a:p>
          <a:p>
            <a:r>
              <a:rPr lang="cs-CZ" sz="2000" b="1" dirty="0"/>
              <a:t>Podmínka </a:t>
            </a:r>
            <a:r>
              <a:rPr lang="cs-CZ" sz="2000" b="1" dirty="0" smtClean="0"/>
              <a:t>funkce</a:t>
            </a:r>
            <a:endParaRPr lang="cs-CZ" sz="2000" dirty="0"/>
          </a:p>
          <a:p>
            <a:pPr lvl="1"/>
            <a:r>
              <a:rPr lang="cs-CZ" sz="2000" dirty="0"/>
              <a:t>Zajištění osového pohybu </a:t>
            </a:r>
            <a:r>
              <a:rPr lang="cs-CZ" sz="2000" dirty="0" smtClean="0"/>
              <a:t>potrubí.</a:t>
            </a:r>
            <a:endParaRPr lang="cs-CZ" sz="2000" dirty="0"/>
          </a:p>
          <a:p>
            <a:pPr lvl="1"/>
            <a:r>
              <a:rPr lang="cs-CZ" sz="2000" dirty="0"/>
              <a:t>Dostatek prostoru pro umístění ramen </a:t>
            </a:r>
            <a:r>
              <a:rPr lang="cs-CZ" sz="2000" dirty="0" smtClean="0"/>
              <a:t>kompenzátoru.</a:t>
            </a:r>
            <a:endParaRPr lang="cs-CZ" sz="2000" dirty="0"/>
          </a:p>
          <a:p>
            <a:pPr lvl="1"/>
            <a:r>
              <a:rPr lang="cs-CZ" sz="2000" dirty="0"/>
              <a:t>Neomezení vlastního pohybu </a:t>
            </a:r>
            <a:r>
              <a:rPr lang="cs-CZ" sz="2000" dirty="0" smtClean="0"/>
              <a:t>ramen.</a:t>
            </a:r>
            <a:endParaRPr lang="cs-CZ" sz="2000" dirty="0"/>
          </a:p>
          <a:p>
            <a:pPr marL="457200" lvl="1" indent="0">
              <a:buNone/>
            </a:pPr>
            <a:endParaRPr lang="cs-CZ" sz="1200" dirty="0"/>
          </a:p>
          <a:p>
            <a:pPr lvl="1">
              <a:buFontTx/>
              <a:buChar char="-"/>
            </a:pPr>
            <a:endParaRPr lang="cs-CZ" sz="1200" dirty="0"/>
          </a:p>
          <a:p>
            <a:endParaRPr lang="cs-CZ" sz="2000" dirty="0"/>
          </a:p>
        </p:txBody>
      </p:sp>
      <p:cxnSp>
        <p:nvCxnSpPr>
          <p:cNvPr id="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4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425230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2" name="Obrázek 1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817" y="3424843"/>
            <a:ext cx="4048299" cy="250213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3124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3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2402885" y="145207"/>
            <a:ext cx="6488353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7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-4196" y="979915"/>
            <a:ext cx="9144000" cy="50168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Osové (axiální) </a:t>
            </a:r>
            <a:r>
              <a:rPr lang="cs-CZ" sz="2000" b="1" dirty="0" smtClean="0"/>
              <a:t>kompenzátory</a:t>
            </a:r>
          </a:p>
          <a:p>
            <a:r>
              <a:rPr lang="cs-CZ" sz="2000" dirty="0"/>
              <a:t>Obdobně lze užít ke kompenzaci dilatačních pohybů i jednoznačných </a:t>
            </a:r>
            <a:r>
              <a:rPr lang="cs-CZ" sz="2000" dirty="0" smtClean="0"/>
              <a:t>axiálních kompenzátorů</a:t>
            </a:r>
            <a:r>
              <a:rPr lang="cs-CZ" sz="2000" dirty="0"/>
              <a:t>, které se umísťují do spoje dvou trubek v místech, která </a:t>
            </a:r>
            <a:r>
              <a:rPr lang="cs-CZ" sz="2000" dirty="0" smtClean="0"/>
              <a:t>odpovídají vypočítaným </a:t>
            </a:r>
            <a:r>
              <a:rPr lang="cs-CZ" sz="2000" dirty="0"/>
              <a:t>hodnotám.</a:t>
            </a:r>
          </a:p>
          <a:p>
            <a:r>
              <a:rPr lang="cs-CZ" sz="2000" dirty="0"/>
              <a:t>Zásadní rozdíl při užití této metody spočívá v tom, že po svaření potrubí a </a:t>
            </a:r>
            <a:r>
              <a:rPr lang="cs-CZ" sz="2000" dirty="0" smtClean="0"/>
              <a:t>provedení tlakové </a:t>
            </a:r>
            <a:r>
              <a:rPr lang="cs-CZ" sz="2000" dirty="0"/>
              <a:t>zkoušky se trasa zaspojkuje a s vyjímkou spojů, kde jsou </a:t>
            </a:r>
            <a:r>
              <a:rPr lang="cs-CZ" sz="2000" dirty="0" smtClean="0"/>
              <a:t>umístěny kompenzátory</a:t>
            </a:r>
            <a:r>
              <a:rPr lang="cs-CZ" sz="2000" dirty="0"/>
              <a:t>, zasype. </a:t>
            </a:r>
            <a:endParaRPr lang="cs-CZ" sz="2000" dirty="0" smtClean="0"/>
          </a:p>
          <a:p>
            <a:r>
              <a:rPr lang="cs-CZ" sz="2000" dirty="0" smtClean="0"/>
              <a:t>Při </a:t>
            </a:r>
            <a:r>
              <a:rPr lang="cs-CZ" sz="2000" dirty="0"/>
              <a:t>následném předehřátí potrubí na teplotu tp se </a:t>
            </a:r>
            <a:r>
              <a:rPr lang="cs-CZ" sz="2000" dirty="0" smtClean="0"/>
              <a:t>kompenzační prvek </a:t>
            </a:r>
            <a:r>
              <a:rPr lang="cs-CZ" sz="2000" dirty="0"/>
              <a:t>aretuje svárem a zaspojkuje. </a:t>
            </a:r>
            <a:endParaRPr lang="cs-CZ" sz="2000" dirty="0" smtClean="0"/>
          </a:p>
          <a:p>
            <a:r>
              <a:rPr lang="cs-CZ" sz="2000" dirty="0" smtClean="0"/>
              <a:t>Následné </a:t>
            </a:r>
            <a:r>
              <a:rPr lang="cs-CZ" sz="2000" dirty="0"/>
              <a:t>provozní teplotní změny se v </a:t>
            </a:r>
            <a:r>
              <a:rPr lang="cs-CZ" sz="2000" dirty="0" smtClean="0"/>
              <a:t>potrubí projeví </a:t>
            </a:r>
            <a:r>
              <a:rPr lang="cs-CZ" sz="2000" dirty="0"/>
              <a:t>jako změna axiálního napětí (tlaková nebo tahová). </a:t>
            </a:r>
            <a:endParaRPr lang="cs-CZ" sz="2000" dirty="0" smtClean="0"/>
          </a:p>
          <a:p>
            <a:r>
              <a:rPr lang="cs-CZ" sz="2000" dirty="0" smtClean="0"/>
              <a:t>Tato </a:t>
            </a:r>
            <a:r>
              <a:rPr lang="cs-CZ" sz="2000" dirty="0"/>
              <a:t>metoda </a:t>
            </a:r>
            <a:r>
              <a:rPr lang="cs-CZ" sz="2000" dirty="0" smtClean="0"/>
              <a:t>umožňuje rychlejší </a:t>
            </a:r>
            <a:r>
              <a:rPr lang="cs-CZ" sz="2000" dirty="0"/>
              <a:t>postup při vlastní realizaci montáže, kdy není nutné, jako při </a:t>
            </a:r>
            <a:r>
              <a:rPr lang="cs-CZ" sz="2000" dirty="0" smtClean="0"/>
              <a:t>klasickém předehřátí</a:t>
            </a:r>
            <a:r>
              <a:rPr lang="cs-CZ" sz="2000" dirty="0"/>
              <a:t>, ponechat potrubí odkryté po celou dobu.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8205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3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2402885" y="145207"/>
            <a:ext cx="6488353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7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4" name="Obrázek 2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253" y="1717573"/>
            <a:ext cx="2900669" cy="1628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Obrázek 5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040" y="1804703"/>
            <a:ext cx="2038143" cy="1454733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TextBox 25"/>
          <p:cNvSpPr txBox="1"/>
          <p:nvPr/>
        </p:nvSpPr>
        <p:spPr>
          <a:xfrm>
            <a:off x="1250037" y="3671725"/>
            <a:ext cx="2305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Kovové kompenzátory</a:t>
            </a:r>
            <a:endParaRPr lang="cs-CZ" dirty="0"/>
          </a:p>
        </p:txBody>
      </p:sp>
      <p:sp>
        <p:nvSpPr>
          <p:cNvPr id="27" name="TextBox 26"/>
          <p:cNvSpPr txBox="1"/>
          <p:nvPr/>
        </p:nvSpPr>
        <p:spPr>
          <a:xfrm>
            <a:off x="5505658" y="3671725"/>
            <a:ext cx="2411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Gumové kompenzátory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0974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282593" y="1332227"/>
            <a:ext cx="8570422" cy="45365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u="sng" dirty="0"/>
              <a:t>Upevnění potrubí</a:t>
            </a:r>
          </a:p>
          <a:p>
            <a:r>
              <a:rPr lang="cs-CZ" sz="2000" b="1" dirty="0"/>
              <a:t>Úloha upevňovacích prvků:</a:t>
            </a:r>
          </a:p>
          <a:p>
            <a:pPr lvl="1"/>
            <a:r>
              <a:rPr lang="cs-CZ" sz="1800" dirty="0"/>
              <a:t>Přenos zatížení trubky i její náplně do nosné konstrukce</a:t>
            </a:r>
          </a:p>
          <a:p>
            <a:pPr lvl="1"/>
            <a:r>
              <a:rPr lang="cs-CZ" sz="1800" dirty="0"/>
              <a:t>Vymezení dilatačních úseků</a:t>
            </a:r>
          </a:p>
          <a:p>
            <a:pPr lvl="1"/>
            <a:r>
              <a:rPr lang="cs-CZ" sz="1800" dirty="0"/>
              <a:t>Ochrana před mechanickým poškozením</a:t>
            </a:r>
          </a:p>
          <a:p>
            <a:pPr lvl="1"/>
            <a:r>
              <a:rPr lang="cs-CZ" sz="1800" dirty="0"/>
              <a:t>Estetické uspořádání úseků</a:t>
            </a:r>
          </a:p>
          <a:p>
            <a:pPr lvl="1"/>
            <a:r>
              <a:rPr lang="cs-CZ" sz="1800" dirty="0"/>
              <a:t>Konstrukční varianty</a:t>
            </a: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4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510655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901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2402886" y="145207"/>
            <a:ext cx="6347104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9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36873" y="1019839"/>
            <a:ext cx="9144000" cy="504988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b="1" dirty="0" smtClean="0"/>
              <a:t>Pevný bod</a:t>
            </a:r>
            <a:endParaRPr lang="cs-CZ" sz="2000" dirty="0" smtClean="0"/>
          </a:p>
          <a:p>
            <a:r>
              <a:rPr lang="cs-CZ" sz="2000" dirty="0" smtClean="0"/>
              <a:t>Pevné body se používají k jednoznačnému fixování potrubí.</a:t>
            </a:r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Použití</a:t>
            </a:r>
          </a:p>
          <a:p>
            <a:pPr lvl="1"/>
            <a:r>
              <a:rPr lang="cs-CZ" sz="1900" dirty="0" smtClean="0"/>
              <a:t>všude tam, kde prodloužení (dilatace) nesmí ze statických důvodů způsobit</a:t>
            </a:r>
          </a:p>
          <a:p>
            <a:pPr lvl="1"/>
            <a:r>
              <a:rPr lang="cs-CZ" sz="1900" dirty="0" smtClean="0"/>
              <a:t>překročení určité hodnoty tlakových a teplotních zatížení</a:t>
            </a:r>
          </a:p>
          <a:p>
            <a:pPr lvl="1"/>
            <a:r>
              <a:rPr lang="cs-CZ" sz="1900" dirty="0" smtClean="0"/>
              <a:t>např.: dlouhé úseky</a:t>
            </a:r>
          </a:p>
          <a:p>
            <a:pPr lvl="1"/>
            <a:r>
              <a:rPr lang="cs-CZ" sz="1900" dirty="0" smtClean="0"/>
              <a:t>před lomovými body s malými úhly</a:t>
            </a:r>
          </a:p>
          <a:p>
            <a:pPr lvl="1"/>
            <a:r>
              <a:rPr lang="cs-CZ" sz="1900" dirty="0" smtClean="0"/>
              <a:t>před příliš malými dilatačními rameny</a:t>
            </a:r>
          </a:p>
          <a:p>
            <a:pPr lvl="1"/>
            <a:r>
              <a:rPr lang="cs-CZ" sz="1900" dirty="0" smtClean="0"/>
              <a:t>před odbočkami apod.</a:t>
            </a:r>
          </a:p>
          <a:p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Umísťuje se u</a:t>
            </a:r>
          </a:p>
          <a:p>
            <a:pPr lvl="1"/>
            <a:r>
              <a:rPr lang="cs-CZ" sz="1900" dirty="0"/>
              <a:t>potrubních armatur - přenos síly při opravách, ovládání a pod.</a:t>
            </a:r>
          </a:p>
          <a:p>
            <a:pPr lvl="1"/>
            <a:r>
              <a:rPr lang="cs-CZ" sz="1900" dirty="0"/>
              <a:t>rozhraní dilatačních úseků u přímých potrubí</a:t>
            </a:r>
          </a:p>
          <a:p>
            <a:pPr lvl="1"/>
            <a:r>
              <a:rPr lang="cs-CZ" sz="1900" dirty="0"/>
              <a:t>v ohybových kompenzátorech</a:t>
            </a:r>
          </a:p>
          <a:p>
            <a:pPr lvl="1"/>
            <a:r>
              <a:rPr lang="cs-CZ" sz="1900" dirty="0"/>
              <a:t>fixace přechodových tvarovek při změně materiálu potrubí (jiné a)</a:t>
            </a:r>
          </a:p>
          <a:p>
            <a:endParaRPr lang="cs-CZ" sz="2000" dirty="0"/>
          </a:p>
        </p:txBody>
      </p:sp>
      <p:sp>
        <p:nvSpPr>
          <p:cNvPr id="21" name="Rectangle 2"/>
          <p:cNvSpPr>
            <a:spLocks noChangeArrowheads="1"/>
          </p:cNvSpPr>
          <p:nvPr/>
        </p:nvSpPr>
        <p:spPr bwMode="auto">
          <a:xfrm>
            <a:off x="6668378" y="4262052"/>
            <a:ext cx="1845129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Zna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NewRoman" charset="-128"/>
                <a:cs typeface="Times New Roman" panose="02020603050405020304" pitchFamily="18" charset="0"/>
              </a:rPr>
              <a:t>č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ka ve výkresech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3073" name="Obrázek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191" y="3657600"/>
            <a:ext cx="621506" cy="74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168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2402885" y="145207"/>
            <a:ext cx="6287631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532014" y="1006795"/>
            <a:ext cx="86077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Kluzný bod</a:t>
            </a:r>
            <a:endParaRPr lang="cs-CZ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zajišťuje osový pohyb potrubí bez poškození povrchu </a:t>
            </a:r>
            <a:r>
              <a:rPr lang="cs-CZ" sz="2000" dirty="0" smtClean="0"/>
              <a:t>trubky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omezuje </a:t>
            </a:r>
            <a:r>
              <a:rPr lang="cs-CZ" sz="2000" dirty="0"/>
              <a:t>při zvýšení teploty vybočení trubky (hlavně </a:t>
            </a:r>
            <a:r>
              <a:rPr lang="cs-CZ" sz="2000" dirty="0" smtClean="0"/>
              <a:t>plast)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např</a:t>
            </a:r>
            <a:r>
              <a:rPr lang="cs-CZ" sz="2000" dirty="0"/>
              <a:t>. volná objímka, kluzný podpěra s pevnou </a:t>
            </a:r>
            <a:r>
              <a:rPr lang="cs-CZ" sz="2000" dirty="0" smtClean="0"/>
              <a:t>objímkou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</p:txBody>
      </p:sp>
      <p:pic>
        <p:nvPicPr>
          <p:cNvPr id="18" name="Obrázek 8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7452" y="2739024"/>
            <a:ext cx="1776096" cy="25235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Obrázek 9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895" y="2739024"/>
            <a:ext cx="1809026" cy="252358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3172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7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402885" y="145207"/>
            <a:ext cx="6384275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65760" y="964265"/>
            <a:ext cx="8778240" cy="48629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Volné uložení</a:t>
            </a:r>
            <a:endParaRPr lang="cs-CZ" sz="2000" dirty="0"/>
          </a:p>
          <a:p>
            <a:r>
              <a:rPr lang="cs-CZ" sz="2000" dirty="0"/>
              <a:t>potrubí je podepřené, zavěšené a vedené po částech nebo v celé své délce</a:t>
            </a:r>
          </a:p>
          <a:p>
            <a:r>
              <a:rPr lang="cs-CZ" sz="2000" dirty="0"/>
              <a:t>může v dovolených mezích stranově </a:t>
            </a:r>
            <a:r>
              <a:rPr lang="cs-CZ" sz="2000" dirty="0" smtClean="0"/>
              <a:t>vybočit</a:t>
            </a:r>
          </a:p>
          <a:p>
            <a:endParaRPr lang="cs-CZ" sz="800" dirty="0"/>
          </a:p>
          <a:p>
            <a:pPr marL="0" indent="0">
              <a:buNone/>
            </a:pPr>
            <a:r>
              <a:rPr lang="cs-CZ" sz="2000" b="1" dirty="0"/>
              <a:t>Použití: </a:t>
            </a:r>
            <a:r>
              <a:rPr lang="cs-CZ" sz="2000" dirty="0"/>
              <a:t>vedení ležatých rozvodů především plastových materiálů</a:t>
            </a:r>
          </a:p>
          <a:p>
            <a:r>
              <a:rPr lang="cs-CZ" sz="2000" dirty="0"/>
              <a:t>ochrana před mechanickým </a:t>
            </a:r>
            <a:r>
              <a:rPr lang="cs-CZ" sz="2000" dirty="0" smtClean="0"/>
              <a:t>poškozením</a:t>
            </a:r>
          </a:p>
          <a:p>
            <a:endParaRPr lang="cs-CZ" sz="800" dirty="0"/>
          </a:p>
          <a:p>
            <a:pPr marL="0" indent="0">
              <a:buNone/>
            </a:pPr>
            <a:r>
              <a:rPr lang="cs-CZ" sz="2000" b="1" dirty="0"/>
              <a:t>P</a:t>
            </a:r>
            <a:r>
              <a:rPr lang="cs-CZ" sz="2000" dirty="0"/>
              <a:t>ř</a:t>
            </a:r>
            <a:r>
              <a:rPr lang="cs-CZ" sz="2000" b="1" dirty="0"/>
              <a:t>íklad: </a:t>
            </a:r>
            <a:endParaRPr lang="cs-CZ" sz="2000" b="1" dirty="0" smtClean="0"/>
          </a:p>
          <a:p>
            <a:r>
              <a:rPr lang="cs-CZ" sz="2000" dirty="0" smtClean="0"/>
              <a:t>plastové chráničky</a:t>
            </a:r>
          </a:p>
          <a:p>
            <a:r>
              <a:rPr lang="cs-CZ" sz="2000" dirty="0" smtClean="0"/>
              <a:t>žlaby</a:t>
            </a:r>
          </a:p>
          <a:p>
            <a:r>
              <a:rPr lang="cs-CZ" sz="2000" dirty="0" smtClean="0"/>
              <a:t>korýtka</a:t>
            </a:r>
            <a:endParaRPr lang="cs-CZ" sz="2000" dirty="0"/>
          </a:p>
        </p:txBody>
      </p:sp>
      <p:pic>
        <p:nvPicPr>
          <p:cNvPr id="16" name="Obrázek 11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052" y="3338624"/>
            <a:ext cx="4102445" cy="21267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9508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5884" y="979915"/>
            <a:ext cx="8823920" cy="487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Rozteče závěsů a podpor</a:t>
            </a:r>
          </a:p>
          <a:p>
            <a:r>
              <a:rPr lang="cs-CZ" dirty="0"/>
              <a:t>průhyb potrubí, vypouštění </a:t>
            </a:r>
            <a:r>
              <a:rPr lang="cs-CZ" dirty="0" smtClean="0"/>
              <a:t>potrubí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/>
              <a:t>Velikost roztečí je závislá </a:t>
            </a:r>
            <a:r>
              <a:rPr lang="cs-CZ" b="1" dirty="0" smtClean="0"/>
              <a:t>na</a:t>
            </a:r>
            <a:endParaRPr lang="cs-CZ" b="1" dirty="0"/>
          </a:p>
          <a:p>
            <a:pPr lvl="1"/>
            <a:r>
              <a:rPr lang="cs-CZ" sz="2000" dirty="0"/>
              <a:t>materiálu (modul pružnosti)</a:t>
            </a:r>
          </a:p>
          <a:p>
            <a:pPr lvl="1"/>
            <a:r>
              <a:rPr lang="cs-CZ" sz="2000" dirty="0"/>
              <a:t>dimenzi potrubí a příslušné tlakové řadě (tloušťka trubky)</a:t>
            </a:r>
          </a:p>
          <a:p>
            <a:pPr lvl="1"/>
            <a:r>
              <a:rPr lang="cs-CZ" sz="2000" dirty="0"/>
              <a:t>dovoleném vybočení z osového směru</a:t>
            </a:r>
          </a:p>
          <a:p>
            <a:pPr lvl="1"/>
            <a:r>
              <a:rPr lang="cs-CZ" sz="2000" dirty="0"/>
              <a:t>teplotě teplonosné látky</a:t>
            </a:r>
          </a:p>
          <a:p>
            <a:pPr lvl="1"/>
            <a:r>
              <a:rPr lang="cs-CZ" sz="2000" dirty="0"/>
              <a:t>hustotě teplonosné látky</a:t>
            </a:r>
          </a:p>
          <a:p>
            <a:pPr lvl="1"/>
            <a:r>
              <a:rPr lang="cs-CZ" sz="2000" dirty="0"/>
              <a:t>směru vedení potrubí (ležaté – menší rozteč) – hodnoty uvedené pro ležaté</a:t>
            </a:r>
          </a:p>
          <a:p>
            <a:pPr lvl="1"/>
            <a:r>
              <a:rPr lang="cs-CZ" sz="2000" dirty="0"/>
              <a:t>potrubí se u svislého násobí konstantou 1,3</a:t>
            </a:r>
          </a:p>
          <a:p>
            <a:pPr lvl="1"/>
            <a:r>
              <a:rPr lang="cs-CZ" sz="2000" dirty="0"/>
              <a:t>tepelné izolaci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02886" y="145207"/>
            <a:ext cx="6414012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6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025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5884" y="1845425"/>
            <a:ext cx="8816542" cy="4297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1. Porovnejte teplotní roztažnost materiálů používaných na teplovodní potrubí.</a:t>
            </a:r>
          </a:p>
          <a:p>
            <a:pPr marL="0" indent="0">
              <a:buNone/>
            </a:pPr>
            <a:r>
              <a:rPr lang="cs-CZ" sz="2000" dirty="0"/>
              <a:t>2. Proč používáme potrubí z vícevrstvých plastů? Ve kterých případech </a:t>
            </a:r>
            <a:r>
              <a:rPr lang="cs-CZ" sz="2000" dirty="0" smtClean="0"/>
              <a:t>ho      použijeme</a:t>
            </a:r>
            <a:r>
              <a:rPr lang="cs-CZ" sz="2000" dirty="0"/>
              <a:t>?</a:t>
            </a:r>
          </a:p>
          <a:p>
            <a:pPr marL="0" indent="0">
              <a:buNone/>
            </a:pPr>
            <a:r>
              <a:rPr lang="cs-CZ" sz="2000" dirty="0"/>
              <a:t>3. Proč používáme dvouregulační ventily u otopných těles?</a:t>
            </a:r>
          </a:p>
          <a:p>
            <a:pPr marL="0" indent="0">
              <a:buNone/>
            </a:pPr>
            <a:r>
              <a:rPr lang="cs-CZ" sz="2000" dirty="0"/>
              <a:t>4. Jakou funkci mají v potrubí kompenzátory?</a:t>
            </a:r>
          </a:p>
          <a:p>
            <a:pPr marL="0" indent="0">
              <a:buNone/>
            </a:pPr>
            <a:r>
              <a:rPr lang="cs-CZ" sz="2000" dirty="0"/>
              <a:t>5. Jaký vliv má použitý materiál na vzdálenost mezi podporami?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02885" y="145207"/>
            <a:ext cx="6287631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6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624455" y="843854"/>
            <a:ext cx="7886700" cy="1325563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accent1"/>
                </a:solidFill>
              </a:rPr>
              <a:t>Otázky k opakování</a:t>
            </a:r>
          </a:p>
        </p:txBody>
      </p:sp>
    </p:spTree>
    <p:extLst>
      <p:ext uri="{BB962C8B-B14F-4D97-AF65-F5344CB8AC3E}">
        <p14:creationId xmlns:p14="http://schemas.microsoft.com/office/powerpoint/2010/main" val="1660438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455" y="843854"/>
            <a:ext cx="7886700" cy="13255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Zdroje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1328" y="1594028"/>
            <a:ext cx="6447501" cy="3880773"/>
          </a:xfrm>
        </p:spPr>
        <p:txBody>
          <a:bodyPr/>
          <a:lstStyle/>
          <a:p>
            <a:r>
              <a:rPr lang="cs-CZ" dirty="0"/>
              <a:t>TAJBR, Stanislav. </a:t>
            </a:r>
            <a:r>
              <a:rPr lang="cs-CZ" i="1" dirty="0"/>
              <a:t>Vytápění</a:t>
            </a:r>
            <a:r>
              <a:rPr lang="cs-CZ" dirty="0"/>
              <a:t>. Mostecká 9 Praha 1:Sobotáles, 1998, ISBN 80-85920-53-0 </a:t>
            </a:r>
            <a:endParaRPr lang="cs-CZ" dirty="0" smtClean="0"/>
          </a:p>
          <a:p>
            <a:pPr lvl="1"/>
            <a:r>
              <a:rPr lang="cs-CZ" dirty="0" smtClean="0"/>
              <a:t>Str. 342, obrázek č. 6.228</a:t>
            </a:r>
          </a:p>
          <a:p>
            <a:pPr lvl="1"/>
            <a:r>
              <a:rPr lang="cs-CZ" dirty="0"/>
              <a:t>Str. </a:t>
            </a:r>
            <a:r>
              <a:rPr lang="cs-CZ" dirty="0" smtClean="0"/>
              <a:t>343, </a:t>
            </a:r>
            <a:r>
              <a:rPr lang="cs-CZ" dirty="0"/>
              <a:t>obrázek č. </a:t>
            </a:r>
            <a:r>
              <a:rPr lang="cs-CZ" dirty="0" smtClean="0"/>
              <a:t>6.229</a:t>
            </a:r>
            <a:endParaRPr lang="cs-CZ" dirty="0"/>
          </a:p>
          <a:p>
            <a:pPr lvl="1"/>
            <a:r>
              <a:rPr lang="cs-CZ" dirty="0" smtClean="0"/>
              <a:t>Str. 338, obrázek č. 6.225</a:t>
            </a:r>
          </a:p>
          <a:p>
            <a:pPr lvl="1"/>
            <a:endParaRPr lang="cs-CZ" dirty="0" smtClean="0"/>
          </a:p>
          <a:p>
            <a:r>
              <a:rPr lang="cs-CZ" dirty="0" smtClean="0">
                <a:hlinkClick r:id="rId2"/>
              </a:rPr>
              <a:t>www.medportal.cz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228158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820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168</TotalTime>
  <Words>769</Words>
  <Application>Microsoft Office PowerPoint</Application>
  <PresentationFormat>Předvádění na obrazovce (4:3)</PresentationFormat>
  <Paragraphs>151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Office Theme</vt:lpstr>
      <vt:lpstr>Prezentace aplikace PowerPoint</vt:lpstr>
      <vt:lpstr>Dilatace potrubí</vt:lpstr>
      <vt:lpstr>Dilatace potrubí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 k 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vytápění</dc:title>
  <dc:creator>Acanthophis</dc:creator>
  <cp:lastModifiedBy>Ivana Gajdošová Ing.</cp:lastModifiedBy>
  <cp:revision>34</cp:revision>
  <dcterms:created xsi:type="dcterms:W3CDTF">2013-03-29T17:42:25Z</dcterms:created>
  <dcterms:modified xsi:type="dcterms:W3CDTF">2013-12-10T06:44:33Z</dcterms:modified>
</cp:coreProperties>
</file>