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306" r:id="rId2"/>
    <p:sldId id="307" r:id="rId3"/>
    <p:sldId id="362" r:id="rId4"/>
    <p:sldId id="358" r:id="rId5"/>
    <p:sldId id="327" r:id="rId6"/>
    <p:sldId id="312" r:id="rId7"/>
    <p:sldId id="328" r:id="rId8"/>
    <p:sldId id="313" r:id="rId9"/>
    <p:sldId id="330" r:id="rId10"/>
    <p:sldId id="332" r:id="rId11"/>
    <p:sldId id="314" r:id="rId12"/>
    <p:sldId id="336" r:id="rId13"/>
    <p:sldId id="338" r:id="rId14"/>
    <p:sldId id="337" r:id="rId15"/>
    <p:sldId id="359" r:id="rId16"/>
    <p:sldId id="315" r:id="rId17"/>
    <p:sldId id="341" r:id="rId18"/>
    <p:sldId id="342" r:id="rId19"/>
    <p:sldId id="340" r:id="rId20"/>
    <p:sldId id="343" r:id="rId21"/>
    <p:sldId id="350" r:id="rId22"/>
    <p:sldId id="351" r:id="rId23"/>
    <p:sldId id="308" r:id="rId24"/>
    <p:sldId id="363" r:id="rId25"/>
    <p:sldId id="334" r:id="rId26"/>
    <p:sldId id="335" r:id="rId27"/>
    <p:sldId id="331" r:id="rId28"/>
    <p:sldId id="339" r:id="rId29"/>
    <p:sldId id="361" r:id="rId30"/>
    <p:sldId id="360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cela Jelínková" initials="MJ" lastIdx="0" clrIdx="0">
    <p:extLst>
      <p:ext uri="{19B8F6BF-5375-455C-9EA6-DF929625EA0E}">
        <p15:presenceInfo xmlns:p15="http://schemas.microsoft.com/office/powerpoint/2012/main" userId="11ef8979ac7bfe4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1" d="100"/>
          <a:sy n="71" d="100"/>
        </p:scale>
        <p:origin x="129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3F827C-2E3C-4F6F-BE56-A0D8334181B3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2785F-122A-404B-9ED1-5DE8D27D53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687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F1A48EC-36BD-49D9-BD48-D5D76A72D158}" type="slidenum">
              <a:rPr lang="cs-CZ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620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DA8232B-4C9D-4138-B1F7-9D574AE8E371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51783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Vystupoval jako profesionální hudební na světové výstavě v Paříži v roce 1906.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32785F-122A-404B-9ED1-5DE8D27D537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2215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32785F-122A-404B-9ED1-5DE8D27D537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34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Náze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1122363"/>
            <a:ext cx="7772400" cy="2387600"/>
          </a:xfrm>
        </p:spPr>
        <p:txBody>
          <a:bodyPr anchor="b">
            <a:norm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>
            <a:lvl1pPr algn="ctr">
              <a:defRPr sz="9600">
                <a:ln w="28575">
                  <a:solidFill>
                    <a:schemeClr val="bg1"/>
                  </a:solidFill>
                </a:ln>
                <a:solidFill>
                  <a:srgbClr val="FF0000"/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  <a:reflection blurRad="6350" stA="55000" endA="50" endPos="85000" dist="29997" dir="5400000" sy="-100000" algn="bl" rotWithShape="0"/>
                </a:effectLst>
                <a:latin typeface="Arial Black" panose="020B0A04020102020204" pitchFamily="34" charset="0"/>
              </a:defRPr>
            </a:lvl1pPr>
          </a:lstStyle>
          <a:p>
            <a:r>
              <a:rPr lang="cs-CZ" dirty="0" smtClean="0"/>
              <a:t>NÁZEV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331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Výkl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920" y="1587274"/>
            <a:ext cx="7886700" cy="4769077"/>
          </a:xfr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anchor="ctr"/>
          <a:lstStyle>
            <a:lvl1pPr marL="228600" indent="-228600">
              <a:buFont typeface="Wingdings" panose="05000000000000000000" pitchFamily="2" charset="2"/>
              <a:buChar char="q"/>
              <a:defRPr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85800" indent="-228600">
              <a:buFont typeface="Arial" panose="020B0604020202020204" pitchFamily="34" charset="0"/>
              <a:buChar char="―"/>
              <a:defRPr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Font typeface="Wingdings" panose="05000000000000000000" pitchFamily="2" charset="2"/>
              <a:buChar char="q"/>
              <a:defRPr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1">
                <a:solidFill>
                  <a:srgbClr val="002060"/>
                </a:solidFill>
              </a:defRPr>
            </a:lvl4pPr>
            <a:lvl5pPr>
              <a:defRPr b="1">
                <a:solidFill>
                  <a:srgbClr val="002060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8650" y="365127"/>
            <a:ext cx="7886700" cy="854074"/>
          </a:xfrm>
        </p:spPr>
        <p:txBody>
          <a:bodyPr/>
          <a:lstStyle>
            <a:lvl1pPr algn="ctr">
              <a:defRPr b="1">
                <a:ln w="19050">
                  <a:solidFill>
                    <a:srgbClr val="FFC000"/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VÝKLAD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251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8650" y="365127"/>
            <a:ext cx="7886700" cy="495485"/>
          </a:xfrm>
        </p:spPr>
        <p:txBody>
          <a:bodyPr>
            <a:normAutofit/>
          </a:bodyPr>
          <a:lstStyle>
            <a:lvl1pPr>
              <a:defRPr sz="32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Citace: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184" y="1011219"/>
            <a:ext cx="8638390" cy="5604733"/>
          </a:xfrm>
        </p:spPr>
        <p:txBody>
          <a:bodyPr>
            <a:normAutofit/>
          </a:bodyPr>
          <a:lstStyle>
            <a:lvl1pPr marL="514350" indent="-514350">
              <a:buFont typeface="+mj-lt"/>
              <a:buAutoNum type="arabicPeriod"/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772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8650" y="365126"/>
            <a:ext cx="7886700" cy="936549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>
            <a:lvl1pPr algn="ctr">
              <a:defRPr b="0">
                <a:ln w="28575">
                  <a:solidFill>
                    <a:srgbClr val="FFC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Ukázka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670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kázka s výklad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28650" y="365126"/>
            <a:ext cx="7886700" cy="679903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/>
          <a:lstStyle>
            <a:lvl1pPr algn="ctr">
              <a:defRPr b="0">
                <a:ln w="28575">
                  <a:solidFill>
                    <a:srgbClr val="FFC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cs-CZ" dirty="0" smtClean="0"/>
              <a:t>Ukázka s výkladem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600">
                <a:solidFill>
                  <a:schemeClr val="bg1"/>
                </a:solidFill>
                <a:latin typeface="Arial Black" panose="020B0A04020102020204" pitchFamily="34" charset="0"/>
              </a:defRPr>
            </a:lvl1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latin typeface="Arial Black" panose="020B0A04020102020204" pitchFamily="34" charset="0"/>
              </a:defRPr>
            </a:lvl1pPr>
          </a:lstStyle>
          <a:p>
            <a:fld id="{E1A2CCC1-63CF-4E0C-A763-795EAA5C661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28650" y="1407886"/>
            <a:ext cx="4352141" cy="4769077"/>
          </a:xfrm>
          <a:solidFill>
            <a:schemeClr val="bg1"/>
          </a:solidFill>
          <a:ln w="76200">
            <a:solidFill>
              <a:srgbClr val="FFC000"/>
            </a:solidFill>
          </a:ln>
        </p:spPr>
        <p:txBody>
          <a:bodyPr anchor="ctr"/>
          <a:lstStyle>
            <a:lvl1pPr marL="228600" indent="-228600">
              <a:buFont typeface="Wingdings" panose="05000000000000000000" pitchFamily="2" charset="2"/>
              <a:buChar char="q"/>
              <a:defRPr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685800" indent="-228600">
              <a:buFont typeface="Arial" panose="020B0604020202020204" pitchFamily="34" charset="0"/>
              <a:buChar char="―"/>
              <a:defRPr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buFont typeface="Wingdings" panose="05000000000000000000" pitchFamily="2" charset="2"/>
              <a:buChar char="q"/>
              <a:defRPr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b="1">
                <a:solidFill>
                  <a:srgbClr val="002060"/>
                </a:solidFill>
              </a:defRPr>
            </a:lvl4pPr>
            <a:lvl5pPr>
              <a:defRPr b="1">
                <a:solidFill>
                  <a:srgbClr val="002060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3201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720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656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352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274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318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926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92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08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E7996-564F-42DB-AA26-A2B863766C84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2CCC1-63CF-4E0C-A763-795EAA5C66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810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6" r:id="rId4"/>
    <p:sldLayoutId id="2147483673" r:id="rId5"/>
    <p:sldLayoutId id="2147483663" r:id="rId6"/>
    <p:sldLayoutId id="2147483664" r:id="rId7"/>
    <p:sldLayoutId id="2147483665" r:id="rId8"/>
    <p:sldLayoutId id="2147483667" r:id="rId9"/>
    <p:sldLayoutId id="2147483668" r:id="rId10"/>
    <p:sldLayoutId id="2147483669" r:id="rId11"/>
    <p:sldLayoutId id="2147483670" r:id="rId12"/>
    <p:sldLayoutId id="214748367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artistblogon.blogspot.cz/2013/01/vladimir-tatlin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artistblogon.blogspot.cz/2013/01/vladimir-tatlin.html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vladimir-tatlin/artist-s-model" TargetMode="External"/><Relationship Id="rId3" Type="http://schemas.openxmlformats.org/officeDocument/2006/relationships/hyperlink" Target="http://en.wikipedia.org/wiki/File:%D0%A2%D0%B0%D1%82%D0%BB%D0%B8%D0%BD.jpg" TargetMode="External"/><Relationship Id="rId7" Type="http://schemas.openxmlformats.org/officeDocument/2006/relationships/hyperlink" Target="http://commons.wikimedia.org/wiki/File:%D0%A2%D0%90%D0%A2%D0%9B%D0%98%D0%9D_%D0%92%D0%BB%D0%B0%D0%B4%D0%B8%D0%BC%D0%B8%D1%80_%D0%95%D0%B2%D0%B3%D1%80%D0%B0%D1%84%D0%BE%D0%B2%D0%B8%D1%87.jpg?uselang=ru" TargetMode="External"/><Relationship Id="rId2" Type="http://schemas.openxmlformats.org/officeDocument/2006/relationships/hyperlink" Target="http://ru.wikipedia.org/wiki/%D0%A4%D0%B0%D0%B9%D0%BB:%D0%94%D0%BE%D0%BB%D0%BE%D0%B9_%D0%BA%D1%83%D1%85%D0%BE%D0%BD%D0%BD%D0%BE%D0%B5_%D1%80%D0%B0%D0%B1%D1%81%D1%82%D0%B2%D0%BE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vladimir-tatlin/model-of-the-monument-iii-international-1920" TargetMode="External"/><Relationship Id="rId5" Type="http://schemas.openxmlformats.org/officeDocument/2006/relationships/hyperlink" Target="http://en.wikipedia.org/wiki/File:Model_of_Tatlin_Tower,_Royal_Academy,_London,_27_Feb_2012.jpg" TargetMode="External"/><Relationship Id="rId4" Type="http://schemas.openxmlformats.org/officeDocument/2006/relationships/hyperlink" Target="http://commons.wikimedia.org/wiki/File:Tatlin's_Tower_maket_1919_year.jpg?uselang=ru" TargetMode="External"/><Relationship Id="rId9" Type="http://schemas.openxmlformats.org/officeDocument/2006/relationships/hyperlink" Target="http://www.wikipaintings.org/en/vladimir-tatlin/letatlin-1932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El_lissitzky_self_portrait_1914.jpg" TargetMode="External"/><Relationship Id="rId3" Type="http://schemas.openxmlformats.org/officeDocument/2006/relationships/hyperlink" Target="http://cs.wikipedia.org/wiki/Soubor:Spatial_construction_n12.JPG" TargetMode="External"/><Relationship Id="rId7" Type="http://schemas.openxmlformats.org/officeDocument/2006/relationships/hyperlink" Target="http://quechuchu.blogspot.cz/2010/10/estampas-muitas-estampas-para-o-verao.html" TargetMode="External"/><Relationship Id="rId2" Type="http://schemas.openxmlformats.org/officeDocument/2006/relationships/hyperlink" Target="http://cs.wikipedia.org/wiki/Soubor:1920s_Rodchenko_and_Stepanova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blipoint.com/blog/it/2010/01/revolution-in-photography-alexander-rodchenko/cover_of_the_book_about_that_by_vladimir_mayakovski_1923_c_a_rodchenko_v_stepanova_archive_moscow_house_of_photography_museum/" TargetMode="External"/><Relationship Id="rId5" Type="http://schemas.openxmlformats.org/officeDocument/2006/relationships/hyperlink" Target="http://commons.wikimedia.org/wiki/File:Alexander_Rodchenko_Non_Objective_Composition_1918.jpg?uselang=cs" TargetMode="External"/><Relationship Id="rId4" Type="http://schemas.openxmlformats.org/officeDocument/2006/relationships/hyperlink" Target="http://konstruktivizm.com/350/paintings-posters/gum-department-store-ad-poster-by-alexander-rodchenko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aintings.org/en/kazimir-malevich/suprematism-1927" TargetMode="External"/><Relationship Id="rId7" Type="http://schemas.openxmlformats.org/officeDocument/2006/relationships/hyperlink" Target="http://commons.wikimedia.org/wiki/File:Kazimir_Malevich_-_Self-Portrait.jpg" TargetMode="External"/><Relationship Id="rId2" Type="http://schemas.openxmlformats.org/officeDocument/2006/relationships/hyperlink" Target="http://www.wikipaintings.org/en/robert-delaunay/eiffel-tower-1914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en.wikipedia.org/wiki/File:Franti%C5%A1ek_Kupka,_1912,_Amorpha,_fugue_en_deux_couleurs_(Fugue_in_Two_Colors),_210_x_200_cm,_Narodni_Galerie,_Prague.jpg" TargetMode="External"/><Relationship Id="rId5" Type="http://schemas.openxmlformats.org/officeDocument/2006/relationships/hyperlink" Target="http://commons.wikimedia.org/wiki/File:SchwarzesQuadrat.jpeg" TargetMode="External"/><Relationship Id="rId4" Type="http://schemas.openxmlformats.org/officeDocument/2006/relationships/hyperlink" Target="http://www.flickr.com/photos/32357038@N08/5178539972/sizes/l/in/photostream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4714044"/>
              </p:ext>
            </p:extLst>
          </p:nvPr>
        </p:nvGraphicFramePr>
        <p:xfrm>
          <a:off x="614363" y="2816225"/>
          <a:ext cx="8137525" cy="26924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VY_32_INOVACE_05C_13_Konstruktivismus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664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21116"/>
            <a:ext cx="8229600" cy="1052513"/>
          </a:xfrm>
          <a:noFill/>
        </p:spPr>
        <p:txBody>
          <a:bodyPr/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Calibri" panose="020F0502020204030204" pitchFamily="34" charset="0"/>
              </a:rPr>
              <a:t>ANOTACE</a:t>
            </a:r>
            <a:endParaRPr lang="cs-CZ" sz="3600" dirty="0" smtClean="0">
              <a:solidFill>
                <a:schemeClr val="accent3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61257" y="1088571"/>
            <a:ext cx="8599714" cy="5578929"/>
          </a:xfrm>
          <a:solidFill>
            <a:schemeClr val="bg2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cs-CZ" sz="1600" b="0" dirty="0" smtClean="0">
                <a:solidFill>
                  <a:schemeClr val="tx1"/>
                </a:solidFill>
              </a:rPr>
              <a:t>Prezentace </a:t>
            </a:r>
            <a:r>
              <a:rPr lang="cs-CZ" sz="1600" b="0" dirty="0">
                <a:solidFill>
                  <a:schemeClr val="tx1"/>
                </a:solidFill>
              </a:rPr>
              <a:t>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None/>
              <a:defRPr/>
            </a:pPr>
            <a:r>
              <a:rPr lang="cs-CZ" sz="1600" b="0" dirty="0">
                <a:solidFill>
                  <a:schemeClr val="tx1"/>
                </a:solidFill>
              </a:rPr>
              <a:t>Svým obsahem se zaměřuje na názorný výklad dalšího z abstraktních uměleckých směrů počátku 20. století </a:t>
            </a:r>
            <a:r>
              <a:rPr lang="cs-CZ" sz="1600" b="0" dirty="0" smtClean="0">
                <a:solidFill>
                  <a:schemeClr val="tx1"/>
                </a:solidFill>
              </a:rPr>
              <a:t>– konstruktivismu. Přibližuje žákům názorným způsobem tento avantgardní styl v kontextu se soudobou historickou situací v Rusku i vývojem uměleckých trendů této doby z počátku 20. </a:t>
            </a:r>
            <a:r>
              <a:rPr lang="cs-CZ" sz="1600" b="0" dirty="0">
                <a:solidFill>
                  <a:schemeClr val="tx1"/>
                </a:solidFill>
              </a:rPr>
              <a:t>století. </a:t>
            </a:r>
            <a:endParaRPr lang="cs-CZ" sz="1600" b="0" dirty="0" smtClean="0">
              <a:solidFill>
                <a:schemeClr val="tx1"/>
              </a:solidFill>
            </a:endParaRPr>
          </a:p>
          <a:p>
            <a:pPr marL="0" indent="0">
              <a:buNone/>
              <a:defRPr/>
            </a:pPr>
            <a:r>
              <a:rPr lang="cs-CZ" sz="1600" b="0" dirty="0" smtClean="0">
                <a:solidFill>
                  <a:schemeClr val="tx1"/>
                </a:solidFill>
              </a:rPr>
              <a:t>Na úvod je zařazeno stručné opakování stylů geometrické abstrakce, s nimiž se žáci dosud seznámili. Úkolem žáků je určit několik ukázek na promítnutém snímku a zařadit je do příslušného směru geometrické abstrakce. Kliknutím na obrázek se objeví správná odpověď, ale je třeba dodržovat abecední pořadí (viz snímky č. 3 a 4, řešení úkolů snímek č. 24). Následuje výklad k okolnostem vzniku konstruktivismu v Rusku, připomenutí ruského kubofuturismu a tvorby Michaila Larionova a Natálie Gončarovové s důrazem na abstraktní styl rayonismu, který tito umělci vytvořili. Poté následuje část o zakladateli ruského konstruktivismu – Vladimíru Tatlinovi</a:t>
            </a:r>
            <a:r>
              <a:rPr lang="cs-CZ" sz="1600" b="0" dirty="0">
                <a:solidFill>
                  <a:schemeClr val="tx1"/>
                </a:solidFill>
              </a:rPr>
              <a:t> </a:t>
            </a:r>
            <a:r>
              <a:rPr lang="cs-CZ" sz="1600" b="0" dirty="0" smtClean="0">
                <a:solidFill>
                  <a:schemeClr val="tx1"/>
                </a:solidFill>
              </a:rPr>
              <a:t>a několika jeho dalších představitelích s názornými ukázkami děl.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solidFill>
                  <a:schemeClr val="tx1"/>
                </a:solidFill>
              </a:rPr>
              <a:t>Jako </a:t>
            </a:r>
            <a:r>
              <a:rPr lang="cs-CZ" sz="1600" b="0" dirty="0">
                <a:solidFill>
                  <a:schemeClr val="tx1"/>
                </a:solidFill>
              </a:rPr>
              <a:t>motivační prvek je do prezentace zahrnuta </a:t>
            </a:r>
            <a:r>
              <a:rPr lang="cs-CZ" sz="1600" b="0" dirty="0" smtClean="0">
                <a:solidFill>
                  <a:schemeClr val="tx1"/>
                </a:solidFill>
              </a:rPr>
              <a:t>motivační </a:t>
            </a:r>
            <a:r>
              <a:rPr lang="cs-CZ" sz="1600" b="0" dirty="0">
                <a:solidFill>
                  <a:schemeClr val="tx1"/>
                </a:solidFill>
              </a:rPr>
              <a:t>část s úkoly pro </a:t>
            </a:r>
            <a:r>
              <a:rPr lang="cs-CZ" sz="1600" b="0" dirty="0" smtClean="0">
                <a:solidFill>
                  <a:schemeClr val="tx1"/>
                </a:solidFill>
              </a:rPr>
              <a:t>žáky – práce s internetovým odkazem na video z výstavy Vladimíra Tatlina v Muzeu Tinguely v Basileji (viz snímek č. 15). Studenti shlédnou krátkou ukázku s komentářem </a:t>
            </a:r>
            <a:r>
              <a:rPr lang="cs-CZ" sz="1600" b="0" dirty="0">
                <a:solidFill>
                  <a:schemeClr val="tx1"/>
                </a:solidFill>
              </a:rPr>
              <a:t>učitele </a:t>
            </a:r>
            <a:r>
              <a:rPr lang="cs-CZ" sz="1600" b="0" dirty="0" smtClean="0">
                <a:solidFill>
                  <a:schemeClr val="tx1"/>
                </a:solidFill>
              </a:rPr>
              <a:t>(podklady ke komentáři </a:t>
            </a:r>
            <a:r>
              <a:rPr lang="cs-CZ" sz="1600" b="0" dirty="0">
                <a:solidFill>
                  <a:schemeClr val="tx1"/>
                </a:solidFill>
              </a:rPr>
              <a:t>k ukázce </a:t>
            </a:r>
            <a:r>
              <a:rPr lang="cs-CZ" sz="1600" b="0" dirty="0" smtClean="0">
                <a:solidFill>
                  <a:schemeClr val="tx1"/>
                </a:solidFill>
              </a:rPr>
              <a:t>viz snímky </a:t>
            </a:r>
            <a:r>
              <a:rPr lang="cs-CZ" sz="1600" b="0" dirty="0">
                <a:solidFill>
                  <a:schemeClr val="tx1"/>
                </a:solidFill>
              </a:rPr>
              <a:t>č. 25 a </a:t>
            </a:r>
            <a:r>
              <a:rPr lang="cs-CZ" sz="1600" b="0" dirty="0" smtClean="0">
                <a:solidFill>
                  <a:schemeClr val="tx1"/>
                </a:solidFill>
              </a:rPr>
              <a:t>26) a doplní si tak názornou formou nově získané poznatky.</a:t>
            </a:r>
          </a:p>
          <a:p>
            <a:pPr marL="0" indent="0">
              <a:buNone/>
              <a:defRPr/>
            </a:pPr>
            <a:r>
              <a:rPr lang="cs-CZ" sz="1600" b="0" dirty="0" smtClean="0">
                <a:solidFill>
                  <a:schemeClr val="tx1"/>
                </a:solidFill>
              </a:rPr>
              <a:t>Látka </a:t>
            </a:r>
            <a:r>
              <a:rPr lang="cs-CZ" sz="1600" b="0" dirty="0">
                <a:solidFill>
                  <a:schemeClr val="tx1"/>
                </a:solidFill>
              </a:rPr>
              <a:t>je určena pro studenty 2. ročníků čtyřletého a 4. ročníků šestiletého </a:t>
            </a:r>
            <a:r>
              <a:rPr lang="cs-CZ" sz="1600" b="0" dirty="0" smtClean="0">
                <a:solidFill>
                  <a:schemeClr val="tx1"/>
                </a:solidFill>
              </a:rPr>
              <a:t>gymnázia. Může </a:t>
            </a:r>
            <a:r>
              <a:rPr lang="cs-CZ" sz="1600" b="0" dirty="0">
                <a:solidFill>
                  <a:schemeClr val="tx1"/>
                </a:solidFill>
              </a:rPr>
              <a:t>být využita i jako podklad pro samostatné studium žáka</a:t>
            </a:r>
            <a:r>
              <a:rPr lang="cs-CZ" sz="1600" b="0" dirty="0" smtClean="0">
                <a:solidFill>
                  <a:schemeClr val="tx1"/>
                </a:solidFill>
              </a:rPr>
              <a:t>.</a:t>
            </a:r>
            <a:endParaRPr lang="cs-CZ" sz="1600" b="0" dirty="0">
              <a:solidFill>
                <a:schemeClr val="tx1"/>
              </a:solidFill>
            </a:endParaRPr>
          </a:p>
          <a:p>
            <a:pPr marL="0" indent="0">
              <a:buNone/>
              <a:defRPr/>
            </a:pPr>
            <a:r>
              <a:rPr lang="cs-CZ" sz="1600" b="0" dirty="0">
                <a:solidFill>
                  <a:schemeClr val="tx1"/>
                </a:solidFill>
              </a:rPr>
              <a:t>Vzdělávací cíle: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b="0" dirty="0" smtClean="0">
                <a:solidFill>
                  <a:schemeClr val="tx1"/>
                </a:solidFill>
              </a:rPr>
              <a:t>zopakovat probrané učivo o geometrické abstrakci z počátku 20. století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b="0" dirty="0" smtClean="0">
                <a:solidFill>
                  <a:schemeClr val="tx1"/>
                </a:solidFill>
              </a:rPr>
              <a:t>seznámit </a:t>
            </a:r>
            <a:r>
              <a:rPr lang="cs-CZ" sz="1600" b="0" dirty="0">
                <a:solidFill>
                  <a:schemeClr val="tx1"/>
                </a:solidFill>
              </a:rPr>
              <a:t>žáky se </a:t>
            </a:r>
            <a:r>
              <a:rPr lang="cs-CZ" sz="1600" b="0" dirty="0" smtClean="0">
                <a:solidFill>
                  <a:schemeClr val="tx1"/>
                </a:solidFill>
              </a:rPr>
              <a:t>vznikem konstruktivismu, jeho základními </a:t>
            </a:r>
            <a:r>
              <a:rPr lang="cs-CZ" sz="1600" b="0" dirty="0">
                <a:solidFill>
                  <a:schemeClr val="tx1"/>
                </a:solidFill>
              </a:rPr>
              <a:t>formálními znaky </a:t>
            </a:r>
            <a:r>
              <a:rPr lang="cs-CZ" sz="1600" b="0" dirty="0" smtClean="0">
                <a:solidFill>
                  <a:schemeClr val="tx1"/>
                </a:solidFill>
              </a:rPr>
              <a:t>a </a:t>
            </a:r>
            <a:r>
              <a:rPr lang="cs-CZ" sz="1600" b="0" dirty="0">
                <a:solidFill>
                  <a:schemeClr val="tx1"/>
                </a:solidFill>
              </a:rPr>
              <a:t>dílem hlavních představitelů tohoto směru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b="0" dirty="0">
                <a:solidFill>
                  <a:schemeClr val="tx1"/>
                </a:solidFill>
              </a:rPr>
              <a:t>motivovat žáky k propojení nových poznatků s jejich předcházejícím znalostmi o </a:t>
            </a:r>
            <a:r>
              <a:rPr lang="cs-CZ" sz="1600" b="0" dirty="0" smtClean="0">
                <a:solidFill>
                  <a:schemeClr val="tx1"/>
                </a:solidFill>
              </a:rPr>
              <a:t>kubismu, futurismu, orfismu a suprematismu</a:t>
            </a:r>
            <a:endParaRPr lang="cs-CZ" sz="1600" b="0" dirty="0">
              <a:solidFill>
                <a:schemeClr val="tx1"/>
              </a:solidFill>
            </a:endParaRP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b="0" dirty="0">
                <a:solidFill>
                  <a:schemeClr val="tx1"/>
                </a:solidFill>
              </a:rPr>
              <a:t>doplnit slovní zásobu studentů o nové pojmy z oboru teorie výtvarného </a:t>
            </a:r>
            <a:r>
              <a:rPr lang="cs-CZ" sz="1600" b="0" dirty="0" smtClean="0">
                <a:solidFill>
                  <a:schemeClr val="tx1"/>
                </a:solidFill>
              </a:rPr>
              <a:t>umění</a:t>
            </a:r>
            <a:endParaRPr lang="cs-CZ" sz="16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55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OPAKOVÁNÍ</a:t>
            </a:r>
            <a:endParaRPr lang="cs-CZ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7056" y="4636182"/>
            <a:ext cx="7315200" cy="16557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Určete a okomentujte následující ukázky:</a:t>
            </a:r>
            <a:endParaRPr lang="cs-CZ" sz="3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99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/>
        </p:nvSpPr>
        <p:spPr>
          <a:xfrm>
            <a:off x="243440" y="995334"/>
            <a:ext cx="281038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R. </a:t>
            </a:r>
            <a:r>
              <a:rPr lang="cs-CZ" sz="2000" b="1" dirty="0" smtClean="0">
                <a:solidFill>
                  <a:schemeClr val="bg1"/>
                </a:solidFill>
              </a:rPr>
              <a:t>Delaunay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„Eiffelova </a:t>
            </a:r>
            <a:r>
              <a:rPr lang="cs-CZ" sz="2000" b="1" dirty="0">
                <a:solidFill>
                  <a:schemeClr val="bg1"/>
                </a:solidFill>
              </a:rPr>
              <a:t>věž v </a:t>
            </a:r>
            <a:r>
              <a:rPr lang="cs-CZ" sz="2000" b="1" dirty="0" smtClean="0">
                <a:solidFill>
                  <a:schemeClr val="bg1"/>
                </a:solidFill>
              </a:rPr>
              <a:t>červené“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ORFISMUS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6349893" y="995334"/>
            <a:ext cx="19822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K. </a:t>
            </a:r>
            <a:r>
              <a:rPr lang="pt-BR" b="1" dirty="0" smtClean="0">
                <a:solidFill>
                  <a:schemeClr val="bg1"/>
                </a:solidFill>
              </a:rPr>
              <a:t>Malevič</a:t>
            </a:r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</a:t>
            </a:r>
            <a:r>
              <a:rPr lang="pt-BR" b="1" dirty="0" smtClean="0">
                <a:solidFill>
                  <a:schemeClr val="bg1"/>
                </a:solidFill>
              </a:rPr>
              <a:t>Suprematismus</a:t>
            </a:r>
            <a:r>
              <a:rPr lang="cs-CZ" b="1" dirty="0" smtClean="0">
                <a:solidFill>
                  <a:schemeClr val="bg1"/>
                </a:solidFill>
              </a:rPr>
              <a:t>“ SUPREMATISMUS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447514" y="995334"/>
            <a:ext cx="23077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R. </a:t>
            </a:r>
            <a:r>
              <a:rPr lang="cs-CZ" b="1" dirty="0" smtClean="0">
                <a:solidFill>
                  <a:schemeClr val="bg1"/>
                </a:solidFill>
              </a:rPr>
              <a:t>Delaunay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„Nekonečný rytmus“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ORFISMUS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802083" y="4619005"/>
            <a:ext cx="1934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K. </a:t>
            </a:r>
            <a:r>
              <a:rPr lang="cs-CZ" b="1" dirty="0" smtClean="0">
                <a:solidFill>
                  <a:schemeClr val="bg1"/>
                </a:solidFill>
              </a:rPr>
              <a:t>Malevič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„Černý čtverec“ SUPREMATISMUS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3580274" y="4619005"/>
            <a:ext cx="213212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F. </a:t>
            </a:r>
            <a:r>
              <a:rPr lang="cs-CZ" b="1" dirty="0" smtClean="0">
                <a:solidFill>
                  <a:schemeClr val="bg1"/>
                </a:solidFill>
              </a:rPr>
              <a:t>Kupka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„Dvoubarevná fuga“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(„Amorfa“)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ORFISMUS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6595196" y="4619005"/>
            <a:ext cx="19568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K. </a:t>
            </a:r>
            <a:r>
              <a:rPr lang="cs-CZ" b="1" dirty="0" smtClean="0">
                <a:solidFill>
                  <a:schemeClr val="bg1"/>
                </a:solidFill>
              </a:rPr>
              <a:t>Malevič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„Autoportrét“ 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SUPREMATISMUS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370397" y="295276"/>
            <a:ext cx="2701340" cy="3470042"/>
            <a:chOff x="576464" y="463350"/>
            <a:chExt cx="2390496" cy="3236473"/>
          </a:xfrm>
        </p:grpSpPr>
        <p:sp>
          <p:nvSpPr>
            <p:cNvPr id="3" name="TextBox 2"/>
            <p:cNvSpPr txBox="1"/>
            <p:nvPr/>
          </p:nvSpPr>
          <p:spPr>
            <a:xfrm>
              <a:off x="2602758" y="3330491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  <a:latin typeface="Arial Black" panose="020B0A04020102020204" pitchFamily="34" charset="0"/>
                </a:rPr>
                <a:t>A</a:t>
              </a:r>
              <a:endParaRPr lang="cs-CZ" b="1" dirty="0">
                <a:solidFill>
                  <a:srgbClr val="FF0000"/>
                </a:solidFill>
                <a:latin typeface="Arial Black" panose="020B0A04020102020204" pitchFamily="34" charset="0"/>
              </a:endParaRPr>
            </a:p>
          </p:txBody>
        </p:sp>
        <p:pic>
          <p:nvPicPr>
            <p:cNvPr id="18" name="Picture 4" descr="http://upload.wikimedia.org/wikipedia/commons/f/f8/Delaunay_-_Tour_Eiffel.jpe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464" y="463350"/>
              <a:ext cx="2306030" cy="29093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Group 6"/>
          <p:cNvGrpSpPr/>
          <p:nvPr/>
        </p:nvGrpSpPr>
        <p:grpSpPr>
          <a:xfrm>
            <a:off x="3447514" y="285750"/>
            <a:ext cx="2448461" cy="3493702"/>
            <a:chOff x="6693209" y="564150"/>
            <a:chExt cx="1921745" cy="3122075"/>
          </a:xfrm>
        </p:grpSpPr>
        <p:pic>
          <p:nvPicPr>
            <p:cNvPr id="20" name="Picture 2" descr="C:\Documents and Settings\Jelinkova\Dokumenty\MJ\Výtvarná výchova\5.20.století\Abstraktní umění\Orfismus\Orfismus\delaunay3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693209" y="564150"/>
              <a:ext cx="1873488" cy="27898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Box 10"/>
            <p:cNvSpPr txBox="1"/>
            <p:nvPr/>
          </p:nvSpPr>
          <p:spPr>
            <a:xfrm>
              <a:off x="8250752" y="3316893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  <a:latin typeface="Arial Black" panose="020B0A04020102020204" pitchFamily="34" charset="0"/>
                </a:rPr>
                <a:t>C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188213" y="295277"/>
            <a:ext cx="2641461" cy="3562348"/>
            <a:chOff x="3887865" y="1319135"/>
            <a:chExt cx="1962917" cy="2804307"/>
          </a:xfrm>
        </p:grpSpPr>
        <p:pic>
          <p:nvPicPr>
            <p:cNvPr id="9" name="Picture 2" descr="C:\Documents and Settings\Jelinkova\Dokumenty\MJ\Výtvarná výchova\5.20.století\Abstraktní umění\Suprematismus\malevich119[1]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887865" y="1319135"/>
              <a:ext cx="1862255" cy="24673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5486580" y="3754110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  <a:latin typeface="Arial Black" panose="020B0A04020102020204" pitchFamily="34" charset="0"/>
                </a:rPr>
                <a:t>B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370397" y="3746270"/>
            <a:ext cx="2790115" cy="3111730"/>
            <a:chOff x="450198" y="3709348"/>
            <a:chExt cx="2689338" cy="2981806"/>
          </a:xfrm>
        </p:grpSpPr>
        <p:pic>
          <p:nvPicPr>
            <p:cNvPr id="12" name="Picture 2" descr="File:SchwarzesQuadrat.jpe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0198" y="3709348"/>
              <a:ext cx="2673247" cy="26688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Box 12"/>
            <p:cNvSpPr txBox="1"/>
            <p:nvPr/>
          </p:nvSpPr>
          <p:spPr>
            <a:xfrm>
              <a:off x="2775334" y="6321822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  <a:latin typeface="Arial Black" panose="020B0A04020102020204" pitchFamily="34" charset="0"/>
                </a:rPr>
                <a:t>D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3407731" y="3779452"/>
            <a:ext cx="2650286" cy="3026923"/>
            <a:chOff x="3556707" y="4025219"/>
            <a:chExt cx="2477206" cy="2744033"/>
          </a:xfrm>
        </p:grpSpPr>
        <p:pic>
          <p:nvPicPr>
            <p:cNvPr id="22" name="Picture 2" descr="File:František Kupka, 1912, Amorpha, fugue en deux couleurs (Fugue in Two Colors), 210 x 200 cm, Narodni Galerie, Prague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6707" y="4025219"/>
              <a:ext cx="2477206" cy="24365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/>
            <p:cNvSpPr txBox="1"/>
            <p:nvPr/>
          </p:nvSpPr>
          <p:spPr>
            <a:xfrm>
              <a:off x="5679510" y="6399920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  <a:latin typeface="Arial Black" panose="020B0A04020102020204" pitchFamily="34" charset="0"/>
                </a:rPr>
                <a:t>E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6416137" y="3702125"/>
            <a:ext cx="2373981" cy="3104250"/>
            <a:chOff x="6491108" y="3709348"/>
            <a:chExt cx="2167715" cy="2875238"/>
          </a:xfrm>
        </p:grpSpPr>
        <p:pic>
          <p:nvPicPr>
            <p:cNvPr id="15" name="Picture 2" descr="File:Kazimir Malevich - Self-Portrait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1108" y="3709348"/>
              <a:ext cx="2113843" cy="25654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/>
            <p:cNvSpPr txBox="1"/>
            <p:nvPr/>
          </p:nvSpPr>
          <p:spPr>
            <a:xfrm>
              <a:off x="8320269" y="6215254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  <a:latin typeface="Arial Black" panose="020B0A04020102020204" pitchFamily="34" charset="0"/>
                </a:rPr>
                <a:t>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2210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5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41567" y="1889649"/>
            <a:ext cx="10206640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11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st="60007" dir="5400000" sy="-100000" algn="bl" rotWithShape="0"/>
                </a:effectLst>
                <a:latin typeface="Agency FB" panose="020B0503020202020204" pitchFamily="34" charset="0"/>
              </a:rPr>
              <a:t>KONSTRUKTIVISMUS</a:t>
            </a:r>
            <a:endParaRPr lang="cs-CZ" sz="11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tl" rotWithShape="0">
                  <a:schemeClr val="accent2"/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1306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125"/>
                            </p:stCondLst>
                            <p:childTnLst>
                              <p:par>
                                <p:cTn id="11" presetID="25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7470" y="285750"/>
            <a:ext cx="7467600" cy="92216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6246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66043" y="1298222"/>
            <a:ext cx="7936089" cy="5102578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avantgardní styl geometrické abstrakce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vznikl </a:t>
            </a:r>
            <a:r>
              <a:rPr lang="cs-CZ" b="1" dirty="0">
                <a:solidFill>
                  <a:srgbClr val="002060"/>
                </a:solidFill>
              </a:rPr>
              <a:t>v Rusku v roce </a:t>
            </a:r>
            <a:r>
              <a:rPr lang="cs-CZ" b="1" dirty="0" smtClean="0">
                <a:solidFill>
                  <a:srgbClr val="002060"/>
                </a:solidFill>
              </a:rPr>
              <a:t>1917</a:t>
            </a:r>
          </a:p>
          <a:p>
            <a:pPr lvl="1"/>
            <a:r>
              <a:rPr lang="cs-CZ" dirty="0" smtClean="0"/>
              <a:t>hlavně 20. léta až polovina 30. let</a:t>
            </a:r>
          </a:p>
          <a:p>
            <a:r>
              <a:rPr lang="cs-CZ" dirty="0" smtClean="0"/>
              <a:t>vliv futurismu a suprematismu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po Stalinově smrti umělci emigrovali  =&gt; rozvoj mimo Rusko</a:t>
            </a:r>
          </a:p>
          <a:p>
            <a:r>
              <a:rPr lang="cs-CZ" b="1" dirty="0">
                <a:solidFill>
                  <a:srgbClr val="002060"/>
                </a:solidFill>
              </a:rPr>
              <a:t>nejvíce se pak rozvíjel v Německu (</a:t>
            </a:r>
            <a:r>
              <a:rPr lang="cs-CZ" b="1" dirty="0" err="1">
                <a:solidFill>
                  <a:srgbClr val="002060"/>
                </a:solidFill>
              </a:rPr>
              <a:t>Bauhaus</a:t>
            </a:r>
            <a:r>
              <a:rPr lang="cs-CZ" b="1" dirty="0">
                <a:solidFill>
                  <a:srgbClr val="002060"/>
                </a:solidFill>
              </a:rPr>
              <a:t>)</a:t>
            </a:r>
          </a:p>
          <a:p>
            <a:r>
              <a:rPr lang="cs-CZ" b="1" dirty="0">
                <a:solidFill>
                  <a:srgbClr val="002060"/>
                </a:solidFill>
              </a:rPr>
              <a:t>zaměření na plastiky, sochařství, architekturu, práce v </a:t>
            </a:r>
            <a:r>
              <a:rPr lang="cs-CZ" b="1" dirty="0" smtClean="0">
                <a:solidFill>
                  <a:srgbClr val="002060"/>
                </a:solidFill>
              </a:rPr>
              <a:t>prostoru, fotografii i užité umění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využití </a:t>
            </a:r>
            <a:r>
              <a:rPr lang="cs-CZ" b="1" dirty="0">
                <a:solidFill>
                  <a:srgbClr val="002060"/>
                </a:solidFill>
              </a:rPr>
              <a:t>funkčnosti </a:t>
            </a:r>
            <a:r>
              <a:rPr lang="cs-CZ" b="1" dirty="0" smtClean="0">
                <a:solidFill>
                  <a:srgbClr val="002060"/>
                </a:solidFill>
              </a:rPr>
              <a:t>materiálu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86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246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24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24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24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24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24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24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5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24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24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964" y="496712"/>
            <a:ext cx="4723880" cy="5881510"/>
          </a:xfrm>
        </p:spPr>
        <p:txBody>
          <a:bodyPr/>
          <a:lstStyle/>
          <a:p>
            <a:r>
              <a:rPr lang="cs-CZ" dirty="0"/>
              <a:t>umělci se </a:t>
            </a:r>
            <a:r>
              <a:rPr lang="cs-CZ" dirty="0" smtClean="0"/>
              <a:t>vzdávají požadavku </a:t>
            </a:r>
            <a:r>
              <a:rPr lang="cs-CZ" dirty="0"/>
              <a:t>nezávislosti výtvarného </a:t>
            </a:r>
            <a:r>
              <a:rPr lang="cs-CZ" dirty="0" smtClean="0"/>
              <a:t>díla</a:t>
            </a:r>
          </a:p>
          <a:p>
            <a:r>
              <a:rPr lang="cs-CZ" dirty="0" smtClean="0"/>
              <a:t>prvořadá je mimoumělecká prospěšnost</a:t>
            </a:r>
          </a:p>
          <a:p>
            <a:r>
              <a:rPr lang="cs-CZ" dirty="0" smtClean="0"/>
              <a:t>konec </a:t>
            </a:r>
            <a:r>
              <a:rPr lang="cs-CZ" dirty="0"/>
              <a:t>závěsným </a:t>
            </a:r>
            <a:r>
              <a:rPr lang="cs-CZ" dirty="0" smtClean="0"/>
              <a:t>obrazům → plakáty, předměty denní potřeby</a:t>
            </a:r>
            <a:r>
              <a:rPr lang="cs-CZ" dirty="0"/>
              <a:t>, oblečení, </a:t>
            </a:r>
            <a:r>
              <a:rPr lang="cs-CZ" dirty="0" smtClean="0"/>
              <a:t>látky…</a:t>
            </a:r>
          </a:p>
          <a:p>
            <a:r>
              <a:rPr lang="cs-CZ" dirty="0" smtClean="0"/>
              <a:t>význam </a:t>
            </a:r>
            <a:r>
              <a:rPr lang="cs-CZ" dirty="0"/>
              <a:t>umění pro </a:t>
            </a:r>
            <a:r>
              <a:rPr lang="cs-CZ" dirty="0" smtClean="0"/>
              <a:t>průmysl </a:t>
            </a:r>
          </a:p>
          <a:p>
            <a:pPr lvl="1"/>
            <a:r>
              <a:rPr lang="cs-CZ" dirty="0" smtClean="0"/>
              <a:t> „</a:t>
            </a:r>
            <a:r>
              <a:rPr lang="cs-CZ" i="1" dirty="0" smtClean="0"/>
              <a:t>výrobní umění“</a:t>
            </a:r>
            <a:endParaRPr lang="cs-CZ" i="1" dirty="0"/>
          </a:p>
        </p:txBody>
      </p:sp>
      <p:grpSp>
        <p:nvGrpSpPr>
          <p:cNvPr id="5" name="Group 4"/>
          <p:cNvGrpSpPr/>
          <p:nvPr/>
        </p:nvGrpSpPr>
        <p:grpSpPr>
          <a:xfrm>
            <a:off x="5383002" y="758596"/>
            <a:ext cx="3517546" cy="5722453"/>
            <a:chOff x="5350344" y="932768"/>
            <a:chExt cx="3517546" cy="5722453"/>
          </a:xfrm>
        </p:grpSpPr>
        <p:sp>
          <p:nvSpPr>
            <p:cNvPr id="4" name="Rectangle 3"/>
            <p:cNvSpPr/>
            <p:nvPr/>
          </p:nvSpPr>
          <p:spPr>
            <a:xfrm>
              <a:off x="5350344" y="5731891"/>
              <a:ext cx="3517546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1. Plakát z r. 1931 – propagace tzv. Továren-kuchyní (velké podniky veřejného stravování)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pic>
          <p:nvPicPr>
            <p:cNvPr id="1030" name="Picture 6" descr="Файл:Долой кухонное рабство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89867" y="932768"/>
              <a:ext cx="3238500" cy="46482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6462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03200"/>
            <a:ext cx="7886700" cy="107244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70C0"/>
                </a:solidFill>
              </a:rPr>
              <a:t>Vladimír Tatlin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sz="3600" b="0" dirty="0" smtClean="0">
                <a:solidFill>
                  <a:schemeClr val="tx1"/>
                </a:solidFill>
              </a:rPr>
              <a:t>(1885 – 1953)</a:t>
            </a:r>
            <a:endParaRPr lang="cs-CZ" sz="36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658" y="1523997"/>
            <a:ext cx="4567134" cy="4985657"/>
          </a:xfrm>
        </p:spPr>
        <p:txBody>
          <a:bodyPr>
            <a:normAutofit/>
          </a:bodyPr>
          <a:lstStyle/>
          <a:p>
            <a:r>
              <a:rPr lang="cs-CZ" dirty="0"/>
              <a:t>ruský sovětský malíř, sochař, architekt, scénograf a průmyslový </a:t>
            </a:r>
            <a:r>
              <a:rPr lang="cs-CZ" dirty="0" smtClean="0"/>
              <a:t>výtvarník</a:t>
            </a:r>
          </a:p>
          <a:p>
            <a:r>
              <a:rPr lang="cs-CZ" dirty="0" smtClean="0"/>
              <a:t>jeden </a:t>
            </a:r>
            <a:r>
              <a:rPr lang="cs-CZ" dirty="0"/>
              <a:t>ze zakladatelů ruského (sovětského) konstruktivismu</a:t>
            </a:r>
            <a:endParaRPr lang="cs-CZ" dirty="0" smtClean="0"/>
          </a:p>
          <a:p>
            <a:r>
              <a:rPr lang="cs-CZ" dirty="0" smtClean="0"/>
              <a:t>tvůrce prvních sochařských abstraktních děl ve světovém umění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5606142" y="1811518"/>
            <a:ext cx="3081111" cy="4252502"/>
            <a:chOff x="5606142" y="1811518"/>
            <a:chExt cx="3081111" cy="4252502"/>
          </a:xfrm>
        </p:grpSpPr>
        <p:pic>
          <p:nvPicPr>
            <p:cNvPr id="2050" name="Picture 2" descr="File:Татлин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6142" y="1811518"/>
              <a:ext cx="3081111" cy="425250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13664" y="558437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87530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Věž třetí </a:t>
            </a:r>
            <a:r>
              <a:rPr lang="cs-CZ" dirty="0" smtClean="0"/>
              <a:t>internacionály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507" y="1407885"/>
            <a:ext cx="4352141" cy="3610429"/>
          </a:xfrm>
        </p:spPr>
        <p:txBody>
          <a:bodyPr/>
          <a:lstStyle/>
          <a:p>
            <a:r>
              <a:rPr lang="cs-CZ" dirty="0" smtClean="0"/>
              <a:t>1919 </a:t>
            </a:r>
            <a:r>
              <a:rPr lang="cs-CZ" dirty="0"/>
              <a:t>- manifestace konstruktivistické estetiky v architektuře</a:t>
            </a:r>
          </a:p>
          <a:p>
            <a:r>
              <a:rPr lang="cs-CZ" dirty="0"/>
              <a:t>vyjádřil tak dynamický pohyb myšlenek vzhůru, </a:t>
            </a:r>
            <a:r>
              <a:rPr lang="cs-CZ" dirty="0" smtClean="0"/>
              <a:t>400 </a:t>
            </a:r>
            <a:r>
              <a:rPr lang="cs-CZ" dirty="0"/>
              <a:t>m vysoká =&gt; </a:t>
            </a:r>
            <a:r>
              <a:rPr lang="cs-CZ" dirty="0" smtClean="0"/>
              <a:t>nerealizováno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5083629" y="1413202"/>
            <a:ext cx="3671660" cy="4910846"/>
            <a:chOff x="5083629" y="1413202"/>
            <a:chExt cx="3671660" cy="4910846"/>
          </a:xfrm>
        </p:grpSpPr>
        <p:pic>
          <p:nvPicPr>
            <p:cNvPr id="4098" name="Picture 2" descr="File:Tatlin's Tower maket 1919 year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3629" y="1413202"/>
              <a:ext cx="3671660" cy="491084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16686" y="5845629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0719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37862" y="533401"/>
            <a:ext cx="3679371" cy="170507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/>
              <a:t>Model</a:t>
            </a:r>
            <a:r>
              <a:rPr lang="cs-CZ" dirty="0" smtClean="0"/>
              <a:t> </a:t>
            </a:r>
            <a:r>
              <a:rPr lang="cs-CZ" dirty="0" err="1" smtClean="0"/>
              <a:t>Tatlinovy</a:t>
            </a:r>
            <a:r>
              <a:rPr lang="cs-CZ" dirty="0" smtClean="0"/>
              <a:t> věže, </a:t>
            </a:r>
            <a:br>
              <a:rPr lang="cs-CZ" dirty="0" smtClean="0"/>
            </a:br>
            <a:r>
              <a:rPr lang="en-US" sz="4000" dirty="0" smtClean="0"/>
              <a:t>Royal </a:t>
            </a:r>
            <a:r>
              <a:rPr lang="en-US" sz="4000" dirty="0"/>
              <a:t>Academy, London</a:t>
            </a:r>
            <a:endParaRPr lang="cs-CZ" sz="4000" dirty="0"/>
          </a:p>
        </p:txBody>
      </p:sp>
      <p:grpSp>
        <p:nvGrpSpPr>
          <p:cNvPr id="5" name="Group 4"/>
          <p:cNvGrpSpPr/>
          <p:nvPr/>
        </p:nvGrpSpPr>
        <p:grpSpPr>
          <a:xfrm>
            <a:off x="4517571" y="612423"/>
            <a:ext cx="4262333" cy="5900058"/>
            <a:chOff x="4320844" y="468085"/>
            <a:chExt cx="4567918" cy="6090557"/>
          </a:xfrm>
        </p:grpSpPr>
        <p:pic>
          <p:nvPicPr>
            <p:cNvPr id="5122" name="Picture 2" descr="http://upload.wikimedia.org/wikipedia/commons/b/bc/Model_of_Tatlin_Tower%2C_Royal_Academy%2C_London%2C_27_Feb_201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0844" y="468085"/>
              <a:ext cx="4567918" cy="6090557"/>
            </a:xfrm>
            <a:prstGeom prst="rect">
              <a:avLst/>
            </a:prstGeom>
            <a:ln w="190500" cap="sq">
              <a:solidFill>
                <a:schemeClr val="bg1">
                  <a:lumMod val="65000"/>
                </a:schemeClr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92886" y="605245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944160" y="2734709"/>
            <a:ext cx="2674663" cy="3777772"/>
            <a:chOff x="944160" y="2734709"/>
            <a:chExt cx="2674663" cy="3777772"/>
          </a:xfrm>
        </p:grpSpPr>
        <p:pic>
          <p:nvPicPr>
            <p:cNvPr id="5124" name="Picture 4" descr="Model of the monument III International - Vladimir Tatlin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4160" y="2734709"/>
              <a:ext cx="2674663" cy="377777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3172177" y="601635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7607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Autoportrét, 1911</a:t>
            </a:r>
            <a:endParaRPr lang="cs-CZ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15686" y="1219200"/>
            <a:ext cx="4665105" cy="4957763"/>
          </a:xfrm>
        </p:spPr>
        <p:txBody>
          <a:bodyPr>
            <a:normAutofit/>
          </a:bodyPr>
          <a:lstStyle/>
          <a:p>
            <a:r>
              <a:rPr lang="cs-CZ" dirty="0" smtClean="0"/>
              <a:t>pocházel z Charkova</a:t>
            </a:r>
          </a:p>
          <a:p>
            <a:r>
              <a:rPr lang="cs-CZ" dirty="0" smtClean="0"/>
              <a:t>začal pracovat jako námořník</a:t>
            </a:r>
          </a:p>
          <a:p>
            <a:pPr lvl="1"/>
            <a:r>
              <a:rPr lang="cs-CZ" dirty="0" smtClean="0"/>
              <a:t>hodně cestoval do zahraničí</a:t>
            </a:r>
          </a:p>
          <a:p>
            <a:pPr lvl="1"/>
            <a:r>
              <a:rPr lang="cs-CZ" dirty="0" smtClean="0"/>
              <a:t>hudebník – hráč na banduru</a:t>
            </a:r>
          </a:p>
          <a:p>
            <a:r>
              <a:rPr lang="cs-CZ" dirty="0" smtClean="0"/>
              <a:t>studium na Moskevské </a:t>
            </a:r>
            <a:r>
              <a:rPr lang="cs-CZ" dirty="0"/>
              <a:t>škole </a:t>
            </a:r>
            <a:r>
              <a:rPr lang="cs-CZ" dirty="0" smtClean="0"/>
              <a:t>umění, sochařství a architektury</a:t>
            </a:r>
          </a:p>
          <a:p>
            <a:pPr lvl="1"/>
            <a:r>
              <a:rPr lang="cs-CZ" dirty="0" smtClean="0"/>
              <a:t>maloval ikony </a:t>
            </a:r>
            <a:r>
              <a:rPr lang="cs-CZ" dirty="0"/>
              <a:t>v </a:t>
            </a:r>
            <a:r>
              <a:rPr lang="cs-CZ" dirty="0" smtClean="0"/>
              <a:t>Moskvě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5272377" y="1483280"/>
            <a:ext cx="3693265" cy="4081134"/>
            <a:chOff x="5309221" y="1404257"/>
            <a:chExt cx="3693265" cy="4081134"/>
          </a:xfrm>
        </p:grpSpPr>
        <p:pic>
          <p:nvPicPr>
            <p:cNvPr id="64514" name="Picture 2" descr="C:\Documents and Settings\Jelinkova\Dokumenty\MJ\Výtvarná výchova\5.20.století\Abstraktní umění\Konstruktivismus\Vladimír Tatlin (1885 - 1953)\Autoportrét 1911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309221" y="1404257"/>
              <a:ext cx="3693265" cy="37118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Rectangle 2"/>
            <p:cNvSpPr/>
            <p:nvPr/>
          </p:nvSpPr>
          <p:spPr>
            <a:xfrm>
              <a:off x="5712348" y="5116059"/>
              <a:ext cx="2887009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6</a:t>
              </a:r>
              <a:r>
                <a:rPr lang="cs-CZ" b="1" dirty="0" smtClean="0">
                  <a:solidFill>
                    <a:schemeClr val="bg1"/>
                  </a:solidFill>
                </a:rPr>
                <a:t>. Tatlin </a:t>
              </a:r>
              <a:r>
                <a:rPr lang="cs-CZ" b="1" dirty="0">
                  <a:solidFill>
                    <a:schemeClr val="bg1"/>
                  </a:solidFill>
                </a:rPr>
                <a:t>– Autoportrét, </a:t>
              </a:r>
              <a:r>
                <a:rPr lang="cs-CZ" b="1" dirty="0" smtClean="0">
                  <a:solidFill>
                    <a:schemeClr val="bg1"/>
                  </a:solidFill>
                </a:rPr>
                <a:t>1911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2449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odelka, 1910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896886" y="1763187"/>
            <a:ext cx="5350228" cy="4602590"/>
            <a:chOff x="1896886" y="1763187"/>
            <a:chExt cx="5350228" cy="4602590"/>
          </a:xfrm>
        </p:grpSpPr>
        <p:pic>
          <p:nvPicPr>
            <p:cNvPr id="7170" name="Picture 2" descr="Artist's model - Vladimir Tatli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6886" y="1763187"/>
              <a:ext cx="5350228" cy="414107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6945428" y="599644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2664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Kontrareliéf</a:t>
            </a:r>
            <a:r>
              <a:rPr lang="cs-CZ" dirty="0" smtClean="0"/>
              <a:t>, 1914</a:t>
            </a:r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98451" y="1496787"/>
            <a:ext cx="3956050" cy="4180114"/>
          </a:xfrm>
        </p:spPr>
        <p:txBody>
          <a:bodyPr/>
          <a:lstStyle/>
          <a:p>
            <a:r>
              <a:rPr lang="cs-CZ" dirty="0"/>
              <a:t>r. 1915 – účast na legendární poslední futuristické výstavě 0.10</a:t>
            </a:r>
          </a:p>
          <a:p>
            <a:r>
              <a:rPr lang="cs-CZ" dirty="0"/>
              <a:t>představil své „</a:t>
            </a:r>
            <a:r>
              <a:rPr lang="cs-CZ" dirty="0" err="1"/>
              <a:t>kontrareliéfy</a:t>
            </a:r>
            <a:r>
              <a:rPr lang="cs-CZ" dirty="0"/>
              <a:t>“</a:t>
            </a:r>
          </a:p>
          <a:p>
            <a:pPr lvl="1"/>
            <a:r>
              <a:rPr lang="cs-CZ" dirty="0"/>
              <a:t>rohové objekty z různých </a:t>
            </a:r>
            <a:r>
              <a:rPr lang="cs-CZ" dirty="0" smtClean="0"/>
              <a:t>materiálů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432300" y="1522238"/>
            <a:ext cx="4559300" cy="4154663"/>
            <a:chOff x="2258482" y="1698800"/>
            <a:chExt cx="4762500" cy="4324351"/>
          </a:xfrm>
        </p:grpSpPr>
        <p:pic>
          <p:nvPicPr>
            <p:cNvPr id="9218" name="Picture 2" descr="Counter relief - Vladimir Tatli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58482" y="1698800"/>
              <a:ext cx="4762500" cy="4324351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563304" y="5533485"/>
              <a:ext cx="315132" cy="3844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3467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Letatlin</a:t>
            </a:r>
            <a:r>
              <a:rPr lang="cs-CZ" dirty="0" smtClean="0"/>
              <a:t>, 1932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789172" y="1717323"/>
            <a:ext cx="5747925" cy="4310944"/>
            <a:chOff x="1789172" y="1717323"/>
            <a:chExt cx="5747925" cy="4310944"/>
          </a:xfrm>
        </p:grpSpPr>
        <p:pic>
          <p:nvPicPr>
            <p:cNvPr id="8194" name="Picture 2" descr="Letatlin - Vladimir Tatli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89172" y="1717323"/>
              <a:ext cx="5747925" cy="43109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123289" y="5588000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1012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60920" y="1587275"/>
            <a:ext cx="7886700" cy="3300412"/>
          </a:xfrm>
        </p:spPr>
        <p:txBody>
          <a:bodyPr/>
          <a:lstStyle/>
          <a:p>
            <a:r>
              <a:rPr lang="cs-CZ" dirty="0"/>
              <a:t>prohlédněte si následující ukázku z retrospektivní výstavy V. Tatlina </a:t>
            </a:r>
            <a:r>
              <a:rPr lang="cs-CZ" dirty="0" smtClean="0"/>
              <a:t>ve </a:t>
            </a:r>
            <a:r>
              <a:rPr lang="cs-CZ" dirty="0"/>
              <a:t>švýcarské Bazileji</a:t>
            </a: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artistblogon.blogspot.cz/2013/01/vladimir-tatlin.html</a:t>
            </a:r>
            <a:endParaRPr lang="cs-CZ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28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Alexander </a:t>
            </a:r>
            <a:r>
              <a:rPr lang="cs-CZ" dirty="0" err="1" smtClean="0"/>
              <a:t>Rodčenko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3600" b="0" dirty="0" smtClean="0">
                <a:solidFill>
                  <a:schemeClr val="tx1"/>
                </a:solidFill>
              </a:rPr>
              <a:t>(1891 - 1956)</a:t>
            </a:r>
            <a:endParaRPr lang="cs-CZ" sz="3600" b="0" dirty="0">
              <a:solidFill>
                <a:schemeClr val="tx1"/>
              </a:solidFill>
            </a:endParaRPr>
          </a:p>
        </p:txBody>
      </p:sp>
      <p:sp>
        <p:nvSpPr>
          <p:cNvPr id="65539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64704" y="1501531"/>
            <a:ext cx="4786313" cy="4873625"/>
          </a:xfrm>
          <a:solidFill>
            <a:schemeClr val="bg1"/>
          </a:solidFill>
          <a:ln w="57150">
            <a:solidFill>
              <a:srgbClr val="FFC000"/>
            </a:solidFill>
          </a:ln>
        </p:spPr>
        <p:txBody>
          <a:bodyPr anchor="ctr"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sochař, malíř, grafik, fotograf</a:t>
            </a:r>
            <a:r>
              <a:rPr lang="cs-CZ" b="1" i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b="1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plastiky bez podstavců či závěsné plastiky ve dřevě nebo kovu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kinetická plastika, abstraktní plastika, vycházel z kubismu a futurismu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propagační malíř a grafik - zformuloval řeč moderní fotografie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782104" y="2040791"/>
            <a:ext cx="4361896" cy="4294171"/>
            <a:chOff x="4782104" y="2040791"/>
            <a:chExt cx="4361896" cy="4294171"/>
          </a:xfrm>
        </p:grpSpPr>
        <p:pic>
          <p:nvPicPr>
            <p:cNvPr id="10242" name="Picture 2" descr="Soubor:1920s Rodchenko and Stepanova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2104" y="2040791"/>
              <a:ext cx="4021926" cy="317520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  <a:scene3d>
              <a:camera prst="perspectiveHeroicExtremeLeftFacing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5322277" y="5627076"/>
              <a:ext cx="382172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bg1"/>
                  </a:solidFill>
                </a:rPr>
                <a:t>10. Rodčenko s manželkou </a:t>
              </a:r>
              <a:r>
                <a:rPr lang="cs-CZ" sz="2000" dirty="0" err="1" smtClean="0">
                  <a:solidFill>
                    <a:schemeClr val="bg1"/>
                  </a:solidFill>
                </a:rPr>
                <a:t>Varvarou</a:t>
              </a:r>
              <a:r>
                <a:rPr lang="cs-CZ" sz="2000" dirty="0" smtClean="0">
                  <a:solidFill>
                    <a:schemeClr val="bg1"/>
                  </a:solidFill>
                </a:rPr>
                <a:t> Stěpanovovou, 20. léta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5331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55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25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500" y="365126"/>
            <a:ext cx="8235950" cy="93654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Prostorová konstrukce č. 12, 1920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176972" y="1421055"/>
            <a:ext cx="6739255" cy="5358488"/>
            <a:chOff x="1176972" y="1421055"/>
            <a:chExt cx="6739255" cy="5358488"/>
          </a:xfrm>
        </p:grpSpPr>
        <p:pic>
          <p:nvPicPr>
            <p:cNvPr id="11266" name="Picture 2" descr="http://upload.wikimedia.org/wikipedia/commons/9/9d/Spatial_construction_n1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6972" y="1421055"/>
              <a:ext cx="6739255" cy="50544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497523" y="641021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3617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150" y="695326"/>
            <a:ext cx="5708650" cy="936549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Nepředmětná kompozice, 1918 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6023265" y="508000"/>
            <a:ext cx="2447635" cy="6021388"/>
            <a:chOff x="5794665" y="469900"/>
            <a:chExt cx="2447635" cy="6021388"/>
          </a:xfrm>
        </p:grpSpPr>
        <p:pic>
          <p:nvPicPr>
            <p:cNvPr id="12290" name="Picture 2" descr="http://upload.wikimedia.org/wikipedia/commons/5/50/Alexander_Rodchenko_Non_Objective_Composition_1918.jpg?uselang=uk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4665" y="469900"/>
              <a:ext cx="2447635" cy="602138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7734300" y="6071156"/>
              <a:ext cx="4445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4010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Plakát propagující GUM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407886"/>
            <a:ext cx="4368800" cy="4992914"/>
          </a:xfrm>
        </p:spPr>
        <p:txBody>
          <a:bodyPr>
            <a:normAutofit/>
          </a:bodyPr>
          <a:lstStyle/>
          <a:p>
            <a:r>
              <a:rPr lang="cs-CZ" dirty="0" smtClean="0"/>
              <a:t>sociálně angažované fotografie</a:t>
            </a:r>
          </a:p>
          <a:p>
            <a:pPr lvl="1"/>
            <a:r>
              <a:rPr lang="cs-CZ" dirty="0" smtClean="0"/>
              <a:t>inovativní </a:t>
            </a:r>
            <a:r>
              <a:rPr lang="cs-CZ" dirty="0"/>
              <a:t>svou formou </a:t>
            </a:r>
            <a:endParaRPr lang="cs-CZ" dirty="0" smtClean="0"/>
          </a:p>
          <a:p>
            <a:pPr lvl="1"/>
            <a:r>
              <a:rPr lang="cs-CZ" dirty="0" smtClean="0"/>
              <a:t>využíval </a:t>
            </a:r>
            <a:r>
              <a:rPr lang="cs-CZ" dirty="0"/>
              <a:t>často záběry ze zvláštních úhlů – obvykle shora nebo </a:t>
            </a:r>
            <a:r>
              <a:rPr lang="cs-CZ" dirty="0" smtClean="0"/>
              <a:t>zdola</a:t>
            </a:r>
          </a:p>
          <a:p>
            <a:pPr lvl="1"/>
            <a:r>
              <a:rPr lang="cs-CZ" dirty="0"/>
              <a:t>f</a:t>
            </a:r>
            <a:r>
              <a:rPr lang="cs-CZ" dirty="0" smtClean="0"/>
              <a:t>otografii </a:t>
            </a:r>
            <a:r>
              <a:rPr lang="cs-CZ" dirty="0"/>
              <a:t>považoval za mnohostranné médium, které nejlépe odráží možnosti aktivního </a:t>
            </a:r>
            <a:r>
              <a:rPr lang="cs-CZ" dirty="0" smtClean="0"/>
              <a:t>oka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5317122" y="1219200"/>
            <a:ext cx="3426827" cy="5550932"/>
            <a:chOff x="5317122" y="1219200"/>
            <a:chExt cx="3426827" cy="5550932"/>
          </a:xfrm>
        </p:grpSpPr>
        <p:pic>
          <p:nvPicPr>
            <p:cNvPr id="13316" name="Picture 4" descr="GUM department store ad poster by Alexander Rodchenko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17122" y="1219200"/>
              <a:ext cx="3426827" cy="5181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05998" y="64008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4616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100" y="365126"/>
            <a:ext cx="4445000" cy="275907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Obálka knihy Majakovského poemy „O tom“</a:t>
            </a:r>
            <a:r>
              <a:rPr lang="en-US" dirty="0" smtClean="0"/>
              <a:t>, 1923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940300" y="617500"/>
            <a:ext cx="3771126" cy="6063732"/>
            <a:chOff x="4940300" y="617500"/>
            <a:chExt cx="3771126" cy="6063732"/>
          </a:xfrm>
        </p:grpSpPr>
        <p:pic>
          <p:nvPicPr>
            <p:cNvPr id="14338" name="Picture 2" descr="http://blipoint.com/blog/wp-content/uploads/2010/01/cover_of_the_book_about_that_by_vladimir_mayakovski_1923_c_a_rodchenko_v_stepanova_archive_moscow_house_of_photography_museum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40300" y="617500"/>
              <a:ext cx="3771126" cy="569440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C000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3" name="TextBox 2"/>
            <p:cNvSpPr txBox="1"/>
            <p:nvPr/>
          </p:nvSpPr>
          <p:spPr>
            <a:xfrm>
              <a:off x="8292722" y="63119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49894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Varvara</a:t>
            </a:r>
            <a:r>
              <a:rPr lang="cs-CZ" dirty="0" smtClean="0"/>
              <a:t> Stěpanovová</a:t>
            </a:r>
            <a:br>
              <a:rPr lang="cs-CZ" dirty="0" smtClean="0"/>
            </a:br>
            <a:r>
              <a:rPr lang="cs-CZ" sz="3600" dirty="0" smtClean="0"/>
              <a:t>(1894 – 1958)</a:t>
            </a:r>
            <a:endParaRPr lang="cs-CZ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2311" y="1458283"/>
            <a:ext cx="8466667" cy="10704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ruská </a:t>
            </a:r>
            <a:r>
              <a:rPr lang="cs-CZ" dirty="0"/>
              <a:t>avantgardní malířka, textilní </a:t>
            </a:r>
            <a:r>
              <a:rPr lang="cs-CZ" dirty="0" smtClean="0"/>
              <a:t>designérka a básnířka</a:t>
            </a:r>
            <a:endParaRPr lang="cs-CZ" dirty="0"/>
          </a:p>
          <a:p>
            <a:r>
              <a:rPr lang="cs-CZ" dirty="0" smtClean="0"/>
              <a:t>pseudonym „Varst“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2220735" y="2772633"/>
            <a:ext cx="5080756" cy="3718478"/>
            <a:chOff x="2220735" y="2772633"/>
            <a:chExt cx="5080756" cy="3718478"/>
          </a:xfrm>
        </p:grpSpPr>
        <p:pic>
          <p:nvPicPr>
            <p:cNvPr id="1026" name="Picture 2" descr="http://4.bp.blogspot.com/__M4ixLrvaoU/TMYLT0hce0I/AAAAAAAAAuw/triGAgrs4A8/s1600/digitalizar000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0735" y="2772633"/>
              <a:ext cx="5080756" cy="371847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5" name="TextBox 4"/>
            <p:cNvSpPr txBox="1"/>
            <p:nvPr/>
          </p:nvSpPr>
          <p:spPr>
            <a:xfrm>
              <a:off x="6762045" y="6065334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956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33" y="365126"/>
            <a:ext cx="8794045" cy="933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Modrozelené kruhové hroty a oranžová, 1923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0471" y="5797814"/>
            <a:ext cx="6178549" cy="8260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textilní vzor pro masovou produkci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049260" y="1512711"/>
            <a:ext cx="5034189" cy="4070614"/>
            <a:chOff x="2049260" y="1512711"/>
            <a:chExt cx="5034189" cy="4070614"/>
          </a:xfrm>
        </p:grpSpPr>
        <p:pic>
          <p:nvPicPr>
            <p:cNvPr id="2050" name="Picture 2" descr="Varvara Stepanova, Circle Points—Teal and Orange, 1923: textile pattern for mass production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49260" y="1512711"/>
              <a:ext cx="5034189" cy="4070614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6524978" y="517031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6411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5000" b="-3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949877" y="2967335"/>
            <a:ext cx="5244256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3800" b="1" spc="50" dirty="0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K</a:t>
            </a:r>
            <a:r>
              <a:rPr lang="cs-CZ" sz="13800" b="1" spc="50" dirty="0" smtClean="0">
                <a:ln w="9525" cmpd="sng">
                  <a:solidFill>
                    <a:schemeClr val="bg1"/>
                  </a:solidFill>
                  <a:prstDash val="solid"/>
                </a:ln>
                <a:solidFill>
                  <a:srgbClr val="FFC0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O</a:t>
            </a:r>
            <a:r>
              <a:rPr lang="cs-CZ" sz="13800" b="1" spc="50" dirty="0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N</a:t>
            </a:r>
            <a:r>
              <a:rPr lang="cs-CZ" sz="13800" b="1" spc="50" dirty="0" smtClean="0">
                <a:ln w="9525" cmpd="sng">
                  <a:solidFill>
                    <a:schemeClr val="bg1"/>
                  </a:solidFill>
                  <a:prstDash val="solid"/>
                </a:ln>
                <a:solidFill>
                  <a:srgbClr val="FFC0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</a:t>
            </a:r>
            <a:r>
              <a:rPr lang="cs-CZ" sz="13800" b="1" spc="50" dirty="0" smtClean="0">
                <a:ln w="9525" cmpd="sng">
                  <a:solidFill>
                    <a:schemeClr val="tx1"/>
                  </a:solidFill>
                  <a:prstDash val="solid"/>
                </a:ln>
                <a:solidFill>
                  <a:srgbClr val="00206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</a:t>
            </a:r>
            <a:endParaRPr lang="en-US" sz="5400" b="1" cap="none" spc="50" dirty="0">
              <a:ln w="9525" cmpd="sng">
                <a:solidFill>
                  <a:schemeClr val="tx1"/>
                </a:solidFill>
                <a:prstDash val="solid"/>
              </a:ln>
              <a:solidFill>
                <a:srgbClr val="002060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190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36816" y="1960292"/>
            <a:ext cx="7870368" cy="3191555"/>
          </a:xfrm>
        </p:spPr>
        <p:txBody>
          <a:bodyPr>
            <a:normAutofit/>
          </a:bodyPr>
          <a:lstStyle/>
          <a:p>
            <a:pPr>
              <a:buFont typeface="+mj-lt"/>
              <a:buAutoNum type="alphaUcPeriod"/>
            </a:pPr>
            <a:r>
              <a:rPr lang="cs-CZ" sz="2400" dirty="0">
                <a:solidFill>
                  <a:srgbClr val="FF0000"/>
                </a:solidFill>
              </a:rPr>
              <a:t>R. Delaunay – Eiffelova věž v </a:t>
            </a:r>
            <a:r>
              <a:rPr lang="cs-CZ" sz="2400" dirty="0" smtClean="0">
                <a:solidFill>
                  <a:srgbClr val="FF0000"/>
                </a:solidFill>
              </a:rPr>
              <a:t>červené - </a:t>
            </a:r>
            <a:r>
              <a:rPr lang="cs-CZ" sz="2400" dirty="0" smtClean="0"/>
              <a:t>ORFISMUS</a:t>
            </a:r>
            <a:endParaRPr lang="cs-CZ" sz="2400" dirty="0"/>
          </a:p>
          <a:p>
            <a:pPr>
              <a:buFont typeface="+mj-lt"/>
              <a:buAutoNum type="alphaUcPeriod"/>
            </a:pPr>
            <a:r>
              <a:rPr lang="cs-CZ" sz="2400" dirty="0">
                <a:solidFill>
                  <a:srgbClr val="FF0000"/>
                </a:solidFill>
              </a:rPr>
              <a:t>R. Delaunay – Nekonečný rytmus - </a:t>
            </a:r>
            <a:r>
              <a:rPr lang="cs-CZ" sz="2400" dirty="0"/>
              <a:t>ORFISMUS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buFont typeface="+mj-lt"/>
              <a:buAutoNum type="alphaUcPeriod"/>
            </a:pPr>
            <a:r>
              <a:rPr lang="pt-BR" sz="2400" dirty="0" smtClean="0">
                <a:solidFill>
                  <a:srgbClr val="FF0000"/>
                </a:solidFill>
              </a:rPr>
              <a:t>K</a:t>
            </a:r>
            <a:r>
              <a:rPr lang="pt-BR" sz="2400" dirty="0">
                <a:solidFill>
                  <a:srgbClr val="FF0000"/>
                </a:solidFill>
              </a:rPr>
              <a:t>. Malevič – </a:t>
            </a:r>
            <a:r>
              <a:rPr lang="pt-BR" sz="2400" dirty="0" smtClean="0">
                <a:solidFill>
                  <a:srgbClr val="FF0000"/>
                </a:solidFill>
              </a:rPr>
              <a:t>Suprematismus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- </a:t>
            </a:r>
            <a:r>
              <a:rPr lang="cs-CZ" sz="2400" dirty="0" smtClean="0"/>
              <a:t>SUPREMATISMUS</a:t>
            </a:r>
          </a:p>
          <a:p>
            <a:pPr>
              <a:buFont typeface="+mj-lt"/>
              <a:buAutoNum type="alphaUcPeriod"/>
            </a:pP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>
                <a:solidFill>
                  <a:srgbClr val="FF0000"/>
                </a:solidFill>
              </a:rPr>
              <a:t>. Malevič – Černý </a:t>
            </a:r>
            <a:r>
              <a:rPr lang="cs-CZ" sz="2400" dirty="0" smtClean="0">
                <a:solidFill>
                  <a:srgbClr val="FF0000"/>
                </a:solidFill>
              </a:rPr>
              <a:t>čtverec - </a:t>
            </a:r>
            <a:r>
              <a:rPr lang="cs-CZ" sz="2400" dirty="0" smtClean="0"/>
              <a:t>SUPREMATISMUS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 typeface="+mj-lt"/>
              <a:buAutoNum type="alphaUcPeriod"/>
            </a:pP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>
                <a:solidFill>
                  <a:srgbClr val="FF0000"/>
                </a:solidFill>
              </a:rPr>
              <a:t>. Kupka – </a:t>
            </a:r>
            <a:r>
              <a:rPr lang="cs-CZ" sz="2400" dirty="0" smtClean="0">
                <a:solidFill>
                  <a:srgbClr val="FF0000"/>
                </a:solidFill>
              </a:rPr>
              <a:t>Amorfa - </a:t>
            </a:r>
            <a:r>
              <a:rPr lang="cs-CZ" sz="2400" dirty="0" smtClean="0"/>
              <a:t>ORFISMUS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 typeface="+mj-lt"/>
              <a:buAutoNum type="alphaUcPeriod"/>
            </a:pP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>
                <a:solidFill>
                  <a:srgbClr val="FF0000"/>
                </a:solidFill>
              </a:rPr>
              <a:t>. Malevič – </a:t>
            </a:r>
            <a:r>
              <a:rPr lang="cs-CZ" sz="2400" dirty="0" smtClean="0">
                <a:solidFill>
                  <a:srgbClr val="FF0000"/>
                </a:solidFill>
              </a:rPr>
              <a:t>Autoportrét - </a:t>
            </a:r>
            <a:r>
              <a:rPr lang="cs-CZ" sz="2400" dirty="0" smtClean="0"/>
              <a:t>SUPREMATISMUS</a:t>
            </a:r>
            <a:endParaRPr lang="cs-CZ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504827"/>
            <a:ext cx="7886700" cy="85407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ŘEŠENÍ ÚKOLU K ÚVODNÍMU OPAKOVÁNÍ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2022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03988" y="1872343"/>
            <a:ext cx="7536023" cy="311331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. Tatlin - výstava Nové umění pro nový svět, Muzeum Tinguely -  Basilej (Švýcarsko), video H. Schmidta</a:t>
            </a:r>
          </a:p>
          <a:p>
            <a:pPr marL="0" indent="0" algn="ctr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artistblogon.blogspot.cz/2013/01/vladimir-tatlin.html</a:t>
            </a: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→ procházka výstavou bez průvodního komentáře</a:t>
            </a:r>
          </a:p>
          <a:p>
            <a:pPr marL="0" indent="0">
              <a:buNone/>
            </a:pPr>
            <a:r>
              <a:rPr lang="cs-CZ" sz="2400" dirty="0" smtClean="0"/>
              <a:t>→ podklady ke komentáři na následujícím snímku</a:t>
            </a:r>
            <a:endParaRPr lang="cs-CZ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419557"/>
            <a:ext cx="7886700" cy="854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Retrospektivní výstava Tatlina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3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1228" y="1332089"/>
            <a:ext cx="7886700" cy="5170311"/>
          </a:xfrm>
        </p:spPr>
        <p:txBody>
          <a:bodyPr>
            <a:normAutofit/>
          </a:bodyPr>
          <a:lstStyle/>
          <a:p>
            <a:r>
              <a:rPr lang="cs-CZ" sz="2000" b="0" dirty="0" smtClean="0"/>
              <a:t>dokument je z Muzea Tinguely v Basileji</a:t>
            </a:r>
          </a:p>
          <a:p>
            <a:pPr lvl="1"/>
            <a:r>
              <a:rPr lang="cs-CZ" sz="1600" b="0" dirty="0" smtClean="0"/>
              <a:t>Jean </a:t>
            </a:r>
            <a:r>
              <a:rPr lang="cs-CZ" sz="1600" b="0" dirty="0"/>
              <a:t>Tinguely </a:t>
            </a:r>
            <a:r>
              <a:rPr lang="cs-CZ" sz="1600" b="0" dirty="0" smtClean="0"/>
              <a:t>- </a:t>
            </a:r>
            <a:r>
              <a:rPr lang="cs-CZ" sz="1600" b="0" dirty="0"/>
              <a:t>švýcarský malíř a </a:t>
            </a:r>
            <a:r>
              <a:rPr lang="cs-CZ" sz="1600" b="0" dirty="0" smtClean="0"/>
              <a:t>sochař, kinetické </a:t>
            </a:r>
            <a:r>
              <a:rPr lang="cs-CZ" sz="1600" b="0" dirty="0"/>
              <a:t>umění, </a:t>
            </a:r>
            <a:r>
              <a:rPr lang="cs-CZ" sz="1600" b="0" dirty="0" smtClean="0"/>
              <a:t>neodada</a:t>
            </a:r>
            <a:endParaRPr lang="cs-CZ" sz="1600" b="0" dirty="0"/>
          </a:p>
          <a:p>
            <a:pPr lvl="1"/>
            <a:r>
              <a:rPr lang="cs-CZ" sz="1600" b="0" dirty="0" smtClean="0"/>
              <a:t>jeho umění </a:t>
            </a:r>
            <a:r>
              <a:rPr lang="cs-CZ" sz="1600" b="0" dirty="0"/>
              <a:t>satirizovalo hloupou nadprodukci hmotných statků v pokročilé průmyslové </a:t>
            </a:r>
            <a:r>
              <a:rPr lang="cs-CZ" sz="1600" b="0" dirty="0" smtClean="0"/>
              <a:t>společnosti</a:t>
            </a:r>
          </a:p>
          <a:p>
            <a:r>
              <a:rPr lang="cs-CZ" sz="2000" b="0" dirty="0" smtClean="0"/>
              <a:t>scénář dokumentu</a:t>
            </a:r>
          </a:p>
          <a:p>
            <a:pPr lvl="1"/>
            <a:r>
              <a:rPr lang="cs-CZ" sz="1800" b="0" dirty="0" smtClean="0"/>
              <a:t>úvod – detailní prohlídka modelu Věže III. Internacionály (asi 2 minuty)</a:t>
            </a:r>
          </a:p>
          <a:p>
            <a:pPr marL="914400" lvl="2" indent="0">
              <a:buNone/>
            </a:pPr>
            <a:r>
              <a:rPr lang="cs-CZ" sz="1600" b="0" dirty="0" smtClean="0"/>
              <a:t>Autorský záměr: konstrukce ze železa, oceli a skla – uvnitř železné struktury rotující ve spirále - 3 bloky budov otáčející se různou rychlostí</a:t>
            </a:r>
          </a:p>
          <a:p>
            <a:pPr marL="914400" lvl="2" indent="0">
              <a:buNone/>
            </a:pPr>
            <a:r>
              <a:rPr lang="cs-CZ" sz="1600" b="0" dirty="0" smtClean="0"/>
              <a:t>1krychle – 1x za rok, 2. pyramida – 1x za měsíc 3.- válec – 1x za den → </a:t>
            </a:r>
            <a:r>
              <a:rPr lang="pl-PL" sz="1600" b="0" dirty="0" smtClean="0"/>
              <a:t>z </a:t>
            </a:r>
            <a:r>
              <a:rPr lang="pl-PL" sz="1600" b="0" dirty="0"/>
              <a:t>projektu sešlo z finančních důvodů </a:t>
            </a:r>
            <a:endParaRPr lang="pl-PL" sz="1600" b="0" dirty="0" smtClean="0"/>
          </a:p>
          <a:p>
            <a:pPr lvl="1"/>
            <a:r>
              <a:rPr lang="cs-CZ" sz="1800" b="0" dirty="0" smtClean="0"/>
              <a:t>aviatické modely létajících strojů (30 sekund)</a:t>
            </a:r>
          </a:p>
          <a:p>
            <a:pPr lvl="1"/>
            <a:r>
              <a:rPr lang="cs-CZ" sz="1800" b="0" dirty="0" smtClean="0"/>
              <a:t>prohlídka obrazů (Prodavač ryb, Autoportrét, další portréty, zátiší – </a:t>
            </a:r>
            <a:r>
              <a:rPr lang="cs-CZ" sz="1800" b="0" dirty="0"/>
              <a:t>L</a:t>
            </a:r>
            <a:r>
              <a:rPr lang="cs-CZ" sz="1800" b="0" dirty="0" smtClean="0"/>
              <a:t>ebka na otevřené knize, akty…) – asi 1 minuta</a:t>
            </a:r>
          </a:p>
          <a:p>
            <a:pPr lvl="1"/>
            <a:r>
              <a:rPr lang="cs-CZ" sz="1800" b="0" dirty="0" smtClean="0"/>
              <a:t>ukázky scénografických a kostýmních návrhů (např. Hlinkův Ivan </a:t>
            </a:r>
            <a:r>
              <a:rPr lang="cs-CZ" sz="1800" b="0" dirty="0" err="1" smtClean="0"/>
              <a:t>Susanin</a:t>
            </a:r>
            <a:r>
              <a:rPr lang="cs-CZ" sz="1800" b="0" dirty="0" smtClean="0"/>
              <a:t>, 1912-14)</a:t>
            </a:r>
          </a:p>
          <a:p>
            <a:pPr lvl="1"/>
            <a:r>
              <a:rPr lang="cs-CZ" sz="1800" b="0" dirty="0" smtClean="0"/>
              <a:t>celková délka ukázky necelých 5 minut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51228" y="274815"/>
            <a:ext cx="7886700" cy="854074"/>
          </a:xfrm>
        </p:spPr>
        <p:txBody>
          <a:bodyPr/>
          <a:lstStyle/>
          <a:p>
            <a:r>
              <a:rPr lang="cs-CZ" dirty="0" smtClean="0"/>
              <a:t>Podklady k ukázce: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86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Plakát </a:t>
            </a:r>
            <a:r>
              <a:rPr lang="cs-CZ" b="1" dirty="0">
                <a:solidFill>
                  <a:srgbClr val="FFC000"/>
                </a:solidFill>
              </a:rPr>
              <a:t>z r. </a:t>
            </a:r>
            <a:r>
              <a:rPr lang="cs-CZ" b="1" dirty="0" smtClean="0">
                <a:solidFill>
                  <a:srgbClr val="FFC000"/>
                </a:solidFill>
              </a:rPr>
              <a:t>1931: </a:t>
            </a:r>
            <a:r>
              <a:rPr lang="cs-CZ" dirty="0" smtClean="0"/>
              <a:t>AUTOR </a:t>
            </a:r>
            <a:r>
              <a:rPr lang="cs-CZ" dirty="0"/>
              <a:t>NEUVEDEN. http://ru.wikipedia.org [online]. [cit. 27.2.2013]. Dostupný pod licencí public domain na WWW: </a:t>
            </a:r>
            <a:r>
              <a:rPr lang="cs-CZ" dirty="0">
                <a:hlinkClick r:id="rId2"/>
              </a:rPr>
              <a:t>http://ru.wikipedia.org/wiki/%D0%A4%D0%B0%D0%B9%D0%BB:%D0%94%D0%BE%D0%BB%D0%BE%D0%B9_%D0%BA%D1%83%D1%85%D0%BE%D0%BD%D0%BD%D0%BE%D0%B5_%</a:t>
            </a:r>
            <a:r>
              <a:rPr lang="cs-CZ" dirty="0" smtClean="0">
                <a:hlinkClick r:id="rId2"/>
              </a:rPr>
              <a:t>D1%80%D0%B0%D0%B1%D1%81%D1%82%D0%B2%D0%BE.jpg</a:t>
            </a:r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Foto Tatlina : </a:t>
            </a:r>
            <a:r>
              <a:rPr lang="cs-CZ" dirty="0" smtClean="0"/>
              <a:t>AUTOR </a:t>
            </a:r>
            <a:r>
              <a:rPr lang="cs-CZ" dirty="0"/>
              <a:t>NEUVEDEN. http://en.wikipedia.org [online]. [cit. 27.2.2013]. Dostupný pod licencí public domain na WWW: </a:t>
            </a:r>
            <a:r>
              <a:rPr lang="cs-CZ" dirty="0">
                <a:hlinkClick r:id="rId3"/>
              </a:rPr>
              <a:t>http://en.wikipedia.org/wiki/File:%</a:t>
            </a:r>
            <a:r>
              <a:rPr lang="cs-CZ" dirty="0" smtClean="0">
                <a:hlinkClick r:id="rId3"/>
              </a:rPr>
              <a:t>D0%A2%D0%B0%D1%82%D0%BB%D0%B8%D0%BD.jpg</a:t>
            </a:r>
            <a:endParaRPr lang="cs-CZ" dirty="0" smtClean="0"/>
          </a:p>
          <a:p>
            <a:r>
              <a:rPr lang="cs-CZ" b="1" dirty="0">
                <a:solidFill>
                  <a:srgbClr val="FFC000"/>
                </a:solidFill>
              </a:rPr>
              <a:t>Věž třetí internacionály: </a:t>
            </a:r>
            <a:r>
              <a:rPr lang="cs-CZ" dirty="0"/>
              <a:t>AUTOR NEUVEDEN a kol. http://commons.wikimedia.org [online]. [cit. 27.2.2013]. Dostupný pod licencí public domain na WWW: </a:t>
            </a:r>
            <a:r>
              <a:rPr lang="cs-CZ" dirty="0">
                <a:solidFill>
                  <a:srgbClr val="FFC000"/>
                </a:solidFill>
                <a:hlinkClick r:id="rId4"/>
              </a:rPr>
              <a:t>http://</a:t>
            </a:r>
            <a:r>
              <a:rPr lang="cs-CZ" dirty="0" smtClean="0">
                <a:solidFill>
                  <a:srgbClr val="FFC000"/>
                </a:solidFill>
                <a:hlinkClick r:id="rId4"/>
              </a:rPr>
              <a:t>commons.wikimedia.org/wiki/File:Tatlin%27s_Tower_maket_1919_year.jpg?uselang=ru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b="1" dirty="0">
                <a:solidFill>
                  <a:srgbClr val="FFC000"/>
                </a:solidFill>
              </a:rPr>
              <a:t>Věž třetí internacionály: </a:t>
            </a:r>
            <a:r>
              <a:rPr lang="cs-CZ" dirty="0"/>
              <a:t>TOBYJ. http://en.wikipedia.org [online]. [cit. 27.2.2013]. Dostupný pod licencí </a:t>
            </a:r>
            <a:r>
              <a:rPr lang="cs-CZ" dirty="0" err="1"/>
              <a:t>creative</a:t>
            </a:r>
            <a:r>
              <a:rPr lang="cs-CZ" dirty="0"/>
              <a:t> commons cc-by-</a:t>
            </a:r>
            <a:r>
              <a:rPr lang="cs-CZ" dirty="0" err="1"/>
              <a:t>sa</a:t>
            </a:r>
            <a:r>
              <a:rPr lang="cs-CZ" dirty="0"/>
              <a:t> 3.0 na WWW: </a:t>
            </a:r>
            <a:r>
              <a:rPr lang="cs-CZ" dirty="0">
                <a:solidFill>
                  <a:srgbClr val="FFC000"/>
                </a:solidFill>
                <a:hlinkClick r:id="rId5"/>
              </a:rPr>
              <a:t>http://en.wikipedia.org/wiki/File:Model_of_Tatlin_Tower,_Royal_Academy,_London,_</a:t>
            </a:r>
            <a:r>
              <a:rPr lang="cs-CZ" dirty="0" smtClean="0">
                <a:solidFill>
                  <a:srgbClr val="FFC000"/>
                </a:solidFill>
                <a:hlinkClick r:id="rId5"/>
              </a:rPr>
              <a:t>27_Feb_2012.jpg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Věž </a:t>
            </a:r>
            <a:r>
              <a:rPr lang="cs-CZ" b="1" dirty="0">
                <a:solidFill>
                  <a:srgbClr val="FFC000"/>
                </a:solidFill>
              </a:rPr>
              <a:t>třetí internacionály: </a:t>
            </a:r>
            <a:r>
              <a:rPr lang="cs-CZ" dirty="0"/>
              <a:t>AUTOR NEUVEDEN a kol. http://www.wikipaintings.org [online]. [cit. 27.2.2013]. Dostupný pod licencí public domain na WWW: </a:t>
            </a:r>
            <a:r>
              <a:rPr lang="cs-CZ" dirty="0">
                <a:solidFill>
                  <a:srgbClr val="FFC000"/>
                </a:solidFill>
                <a:hlinkClick r:id="rId6"/>
              </a:rPr>
              <a:t>http://</a:t>
            </a:r>
            <a:r>
              <a:rPr lang="cs-CZ" dirty="0" smtClean="0">
                <a:solidFill>
                  <a:srgbClr val="FFC000"/>
                </a:solidFill>
                <a:hlinkClick r:id="rId6"/>
              </a:rPr>
              <a:t>www.wikipaintings.org/en/vladimir-tatlin/model-of-the-monument-iii-international-1920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Tatlin – Autoportrét, 1911: </a:t>
            </a:r>
            <a:r>
              <a:rPr lang="cs-CZ" dirty="0" smtClean="0"/>
              <a:t>AUTOR </a:t>
            </a:r>
            <a:r>
              <a:rPr lang="cs-CZ" dirty="0"/>
              <a:t>NEUVEDEN a kol. http://commons.wikimedia.org [online]. [cit. 27.2.2013]. Dostupný pod licencí public domain na WWW: </a:t>
            </a:r>
            <a:r>
              <a:rPr lang="cs-CZ" dirty="0">
                <a:hlinkClick r:id="rId7"/>
              </a:rPr>
              <a:t>http://commons.wikimedia.org/wiki/File:%D0%A2%D0%90%D0%A2%D0%9B%D0%98%D0%9D_%D0%92%D0%BB%D0%B0%D0%B4%D0%B8%D0%BC%D0%B8%D1%80_%</a:t>
            </a:r>
            <a:r>
              <a:rPr lang="cs-CZ" dirty="0" smtClean="0">
                <a:hlinkClick r:id="rId7"/>
              </a:rPr>
              <a:t>D0%95%D0%B2%D0%B3%D1%80%D0%B0%D1%84%D0%BE%D0%B2%D0%B8%D1%87.jpg?uselang=ru</a:t>
            </a:r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Tatlin – Modelka: </a:t>
            </a:r>
            <a:r>
              <a:rPr lang="cs-CZ" dirty="0" smtClean="0"/>
              <a:t>AUTOR </a:t>
            </a:r>
            <a:r>
              <a:rPr lang="cs-CZ" dirty="0"/>
              <a:t>NEUVEDEN a kol. http://www.wikipaintings.org [online]. [cit. 27.2.2013].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www.wikipaintings.org/en/vladimir-tatlin/artist-s-model</a:t>
            </a:r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Tatlin - </a:t>
            </a:r>
            <a:r>
              <a:rPr lang="cs-CZ" b="1" dirty="0" err="1" smtClean="0">
                <a:solidFill>
                  <a:srgbClr val="FFC000"/>
                </a:solidFill>
              </a:rPr>
              <a:t>Kontrareliéf</a:t>
            </a:r>
            <a:r>
              <a:rPr lang="cs-CZ" b="1" dirty="0" smtClean="0">
                <a:solidFill>
                  <a:srgbClr val="FFC000"/>
                </a:solidFill>
              </a:rPr>
              <a:t>: </a:t>
            </a:r>
            <a:r>
              <a:rPr lang="cs-CZ" dirty="0" smtClean="0"/>
              <a:t>AUTOR </a:t>
            </a:r>
            <a:r>
              <a:rPr lang="cs-CZ" dirty="0"/>
              <a:t>NEUVEDEN a kol. http://www.wikipaintings.org [online]. [cit. 27.2.2013]. Dostupný pod licencí public domain na WWW: </a:t>
            </a:r>
            <a:r>
              <a:rPr lang="cs-CZ" dirty="0">
                <a:solidFill>
                  <a:srgbClr val="FFC000"/>
                </a:solidFill>
              </a:rPr>
              <a:t>http://www.wikipaintings.org/en/vladimir-tatlin/counter-relief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Letatlin</a:t>
            </a:r>
            <a:r>
              <a:rPr lang="cs-CZ" b="1" dirty="0">
                <a:solidFill>
                  <a:srgbClr val="FFC000"/>
                </a:solidFill>
              </a:rPr>
              <a:t>: </a:t>
            </a:r>
            <a:r>
              <a:rPr lang="cs-CZ" dirty="0"/>
              <a:t>AUTOR NEUVEDEN a kol. http://www.wikipaintings.org [online]. [cit. 27.2.2013]. Dostupný pod licencí public domain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www.wikipaintings.org/en/vladimir-tatlin/letatlin-1932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1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 startAt="10"/>
            </a:pPr>
            <a:r>
              <a:rPr lang="cs-CZ" b="1" dirty="0" smtClean="0">
                <a:solidFill>
                  <a:srgbClr val="FFC000"/>
                </a:solidFill>
              </a:rPr>
              <a:t>Rodčenko s manželkou: </a:t>
            </a:r>
            <a:r>
              <a:rPr lang="cs-CZ" dirty="0" smtClean="0"/>
              <a:t>AUTOR </a:t>
            </a:r>
            <a:r>
              <a:rPr lang="cs-CZ" dirty="0"/>
              <a:t>NEUVEDEN a kol. http://cs.wikipedia.org [online]. [cit. 27.2.2013].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cs.wikipedia.org/wiki/Soubor:1920s_Rodchenko_and_Stepanova.jpg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b="1" dirty="0" smtClean="0">
                <a:solidFill>
                  <a:srgbClr val="FFC000"/>
                </a:solidFill>
              </a:rPr>
              <a:t>Rodčenko – prostorová konstrukce: </a:t>
            </a:r>
            <a:r>
              <a:rPr lang="cs-CZ" dirty="0" smtClean="0"/>
              <a:t>AUTOR </a:t>
            </a:r>
            <a:r>
              <a:rPr lang="cs-CZ" dirty="0"/>
              <a:t>NEUVEDEN a kol. http://cs.wikipedia.org [online]. [cit. 27.2.2013]. Dostupný pod licencí Creative Commons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cs.wikipedia.org/wiki/Soubor:Spatial_construction_n12.JPG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b="1" dirty="0" smtClean="0">
                <a:solidFill>
                  <a:srgbClr val="FFC000"/>
                </a:solidFill>
              </a:rPr>
              <a:t>Rodčenko – plakát: </a:t>
            </a:r>
            <a:r>
              <a:rPr lang="pt-BR" dirty="0"/>
              <a:t>AUTOR NEUVEDEN a kol. </a:t>
            </a:r>
            <a:r>
              <a:rPr lang="pt-BR" i="1" dirty="0"/>
              <a:t>http://konstruktivizm.com</a:t>
            </a:r>
            <a:r>
              <a:rPr lang="pt-BR" dirty="0"/>
              <a:t> [online]. [cit. 27.2.2013].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konstruktivizm.com/350/paintings-posters/gum-department-store-ad-poster-by-alexander-rodchenko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b="1" dirty="0" smtClean="0">
                <a:solidFill>
                  <a:srgbClr val="FFC000"/>
                </a:solidFill>
              </a:rPr>
              <a:t>Rodčenko – nepředmětná kompozice: </a:t>
            </a:r>
            <a:r>
              <a:rPr lang="cs-CZ" dirty="0" smtClean="0"/>
              <a:t>AUTOR </a:t>
            </a:r>
            <a:r>
              <a:rPr lang="cs-CZ" dirty="0"/>
              <a:t>NEUVEDEN a kol. http://cs.wikipedia.org [online]. [cit. 27.2.2013].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commons.wikimedia.org/wiki/File:Alexander_Rodchenko_Non_Objective_Composition_1918.jpg?uselang=cs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b="1" dirty="0" smtClean="0">
                <a:solidFill>
                  <a:srgbClr val="FFC000"/>
                </a:solidFill>
              </a:rPr>
              <a:t>Obálka </a:t>
            </a:r>
            <a:r>
              <a:rPr lang="cs-CZ" b="1" dirty="0">
                <a:solidFill>
                  <a:srgbClr val="FFC000"/>
                </a:solidFill>
              </a:rPr>
              <a:t>Majakovského </a:t>
            </a:r>
            <a:r>
              <a:rPr lang="cs-CZ" b="1" dirty="0" smtClean="0">
                <a:solidFill>
                  <a:srgbClr val="FFC000"/>
                </a:solidFill>
              </a:rPr>
              <a:t>knihy: </a:t>
            </a:r>
            <a:r>
              <a:rPr lang="cs-CZ" dirty="0" smtClean="0"/>
              <a:t>AUTOR </a:t>
            </a:r>
            <a:r>
              <a:rPr lang="cs-CZ" dirty="0"/>
              <a:t>NEUVEDEN a kol. http://blipoint.com [online]. [cit. 27.2.2013]. Dostupný na </a:t>
            </a:r>
            <a:r>
              <a:rPr lang="cs-CZ" dirty="0" smtClean="0"/>
              <a:t>WWW: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://blipoint.com/blog/it/2010/01/revolution-in-photography-alexander-rodchenko/cover_of_the_book_about_that_by_vladimir_mayakovski_1923_c_a_rodchenko_v_stepanova_archive_moscow_house_of_photography_museum</a:t>
            </a:r>
            <a:r>
              <a:rPr lang="cs-CZ" dirty="0" smtClean="0">
                <a:hlinkClick r:id="rId6"/>
              </a:rPr>
              <a:t>//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b="1" dirty="0">
                <a:solidFill>
                  <a:srgbClr val="FFC000"/>
                </a:solidFill>
              </a:rPr>
              <a:t>V. </a:t>
            </a:r>
            <a:r>
              <a:rPr lang="cs-CZ" b="1" dirty="0" smtClean="0">
                <a:solidFill>
                  <a:srgbClr val="FFC000"/>
                </a:solidFill>
              </a:rPr>
              <a:t>Stěpanovová: </a:t>
            </a:r>
            <a:r>
              <a:rPr lang="cs-CZ" dirty="0" smtClean="0"/>
              <a:t>AUTOR </a:t>
            </a:r>
            <a:r>
              <a:rPr lang="cs-CZ" dirty="0"/>
              <a:t>NEUVEDEN a kol. http://quechuchu.blogspot.cz [online]. [cit. 27.2.2013]. Dostupný na WWW</a:t>
            </a:r>
            <a:r>
              <a:rPr lang="cs-CZ" dirty="0">
                <a:solidFill>
                  <a:srgbClr val="FFC000"/>
                </a:solidFill>
              </a:rPr>
              <a:t>: </a:t>
            </a:r>
            <a:r>
              <a:rPr lang="cs-CZ" dirty="0">
                <a:solidFill>
                  <a:srgbClr val="FFC000"/>
                </a:solidFill>
                <a:hlinkClick r:id="rId7"/>
              </a:rPr>
              <a:t>http://</a:t>
            </a:r>
            <a:r>
              <a:rPr lang="cs-CZ" dirty="0" smtClean="0">
                <a:solidFill>
                  <a:srgbClr val="FFC000"/>
                </a:solidFill>
                <a:hlinkClick r:id="rId7"/>
              </a:rPr>
              <a:t>quechuchu.blogspot.cz/2010/10/estampas-muitas-estampas-para-o-verao.html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Font typeface="+mj-lt"/>
              <a:buAutoNum type="arabicPeriod" startAt="10"/>
            </a:pPr>
            <a:r>
              <a:rPr lang="cs-CZ" b="1" dirty="0" smtClean="0">
                <a:solidFill>
                  <a:srgbClr val="FFC000"/>
                </a:solidFill>
              </a:rPr>
              <a:t>V. Stěpanovová – Textilní design: </a:t>
            </a:r>
            <a:r>
              <a:rPr lang="cs-CZ" dirty="0" smtClean="0"/>
              <a:t>AUTOR </a:t>
            </a:r>
            <a:r>
              <a:rPr lang="cs-CZ" dirty="0"/>
              <a:t>NEUVEDEN a kol. http://grupaok.tumblr.com [online]. [cit. 27.2.2013]. Dostupný na WWW: http://grupaok.tumblr.com/post/19344886639/varvara-stepanova-circle-points-teal-and-orangeEl </a:t>
            </a:r>
            <a:r>
              <a:rPr lang="cs-CZ" dirty="0" smtClean="0"/>
              <a:t>Lissitskij </a:t>
            </a:r>
            <a:r>
              <a:rPr lang="cs-CZ" dirty="0"/>
              <a:t>– Autoportrét</a:t>
            </a:r>
            <a:r>
              <a:rPr lang="cs-CZ" dirty="0">
                <a:solidFill>
                  <a:srgbClr val="FFC000"/>
                </a:solidFill>
              </a:rPr>
              <a:t>: </a:t>
            </a:r>
            <a:r>
              <a:rPr lang="cs-CZ" dirty="0"/>
              <a:t>AUTOR NEUVEDEN a kol. http://en.wikipedia.org [online]. [cit. 27.2.2013].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en.wikipedia.org/wiki/File:El_lissitzky_self_portrait_1914.jpg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5241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 k opakování: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lphaUcPeriod"/>
            </a:pPr>
            <a:r>
              <a:rPr lang="cs-CZ" sz="1600" b="1" dirty="0" smtClean="0">
                <a:solidFill>
                  <a:srgbClr val="FF0000"/>
                </a:solidFill>
              </a:rPr>
              <a:t>R. Delaunay – Eiffelova věž v červené</a:t>
            </a:r>
            <a:r>
              <a:rPr lang="cs-CZ" sz="1600" dirty="0" smtClean="0"/>
              <a:t>: AUTOR </a:t>
            </a:r>
            <a:r>
              <a:rPr lang="cs-CZ" sz="1600" dirty="0"/>
              <a:t>NEUVEDEN. http://www.wikipaintings.org [online]. [cit. 13.2.2013]. Dostupný pod licencí public domain na WWW: </a:t>
            </a:r>
            <a:r>
              <a:rPr lang="cs-CZ" sz="1600" dirty="0">
                <a:hlinkClick r:id="rId2"/>
              </a:rPr>
              <a:t>http://www.wikipaintings.org/en/robert-delaunay/eiffel-tower-1914</a:t>
            </a:r>
            <a:endParaRPr lang="cs-CZ" sz="1600" dirty="0"/>
          </a:p>
          <a:p>
            <a:pPr>
              <a:buFont typeface="+mj-lt"/>
              <a:buAutoNum type="alphaUcPeriod"/>
            </a:pPr>
            <a:r>
              <a:rPr lang="pt-BR" sz="1600" b="1" dirty="0">
                <a:solidFill>
                  <a:srgbClr val="FF0000"/>
                </a:solidFill>
              </a:rPr>
              <a:t>K. Malevič – Suprematismus</a:t>
            </a:r>
            <a:r>
              <a:rPr lang="cs-CZ" sz="1600" b="1" dirty="0">
                <a:solidFill>
                  <a:srgbClr val="FF0000"/>
                </a:solidFill>
              </a:rPr>
              <a:t>, 1927: </a:t>
            </a:r>
            <a:r>
              <a:rPr lang="pt-BR" sz="1600" dirty="0"/>
              <a:t>AUTOR NEUVEDEN. http://www.wikipaintings.org [online]. [cit. 16.2.2013]. Dostupný na WWW: </a:t>
            </a:r>
            <a:r>
              <a:rPr lang="pt-BR" sz="1600" dirty="0">
                <a:hlinkClick r:id="rId3"/>
              </a:rPr>
              <a:t>http://www.wikipaintings.org/en/kazimir-malevich/suprematism-1927</a:t>
            </a:r>
            <a:endParaRPr lang="cs-CZ" sz="1600" dirty="0"/>
          </a:p>
          <a:p>
            <a:pPr>
              <a:buFont typeface="+mj-lt"/>
              <a:buAutoNum type="alphaUcPeriod"/>
            </a:pPr>
            <a:r>
              <a:rPr lang="cs-CZ" sz="1600" b="1" dirty="0">
                <a:solidFill>
                  <a:srgbClr val="FF0000"/>
                </a:solidFill>
              </a:rPr>
              <a:t>R. Delaunay – Nekonečný rytmus: </a:t>
            </a:r>
            <a:r>
              <a:rPr lang="cs-CZ" sz="1600" dirty="0"/>
              <a:t>MARLEY, Ras. </a:t>
            </a:r>
            <a:r>
              <a:rPr lang="cs-CZ" sz="1600" i="1" dirty="0"/>
              <a:t>http://www.flickr.com</a:t>
            </a:r>
            <a:r>
              <a:rPr lang="cs-CZ" sz="1600" dirty="0"/>
              <a:t> [online]. [cit. 28.3.2013]. Dostupný pod licencí Creative Commons na WWW: </a:t>
            </a:r>
            <a:r>
              <a:rPr lang="cs-CZ" sz="1600" dirty="0">
                <a:hlinkClick r:id="rId4"/>
              </a:rPr>
              <a:t>http://www.flickr.com/photos/32357038@N08/5178539972/sizes/l/in/photostream/</a:t>
            </a:r>
            <a:endParaRPr lang="cs-CZ" sz="1600" dirty="0"/>
          </a:p>
          <a:p>
            <a:pPr>
              <a:buFont typeface="+mj-lt"/>
              <a:buAutoNum type="alphaUcPeriod"/>
            </a:pPr>
            <a:r>
              <a:rPr lang="cs-CZ" sz="1600" b="1" dirty="0">
                <a:solidFill>
                  <a:srgbClr val="FF0000"/>
                </a:solidFill>
              </a:rPr>
              <a:t>K. Malevič – Černý čtverec: </a:t>
            </a:r>
            <a:r>
              <a:rPr lang="pt-BR" sz="1600" dirty="0"/>
              <a:t>AUTOR NEUVEDEN. http://commons.wikimedia.org [online]. [cit. 16.2.2013]. Dostupný pod licencí public domain na WWW: </a:t>
            </a:r>
            <a:r>
              <a:rPr lang="pt-BR" sz="1600" dirty="0">
                <a:hlinkClick r:id="rId5"/>
              </a:rPr>
              <a:t>http://commons.wikimedia.org/wiki/File:SchwarzesQuadrat.jpeg</a:t>
            </a:r>
            <a:endParaRPr lang="cs-CZ" sz="1600" dirty="0"/>
          </a:p>
          <a:p>
            <a:pPr>
              <a:buFont typeface="+mj-lt"/>
              <a:buAutoNum type="alphaUcPeriod"/>
            </a:pPr>
            <a:r>
              <a:rPr lang="cs-CZ" sz="1600" b="1" dirty="0">
                <a:solidFill>
                  <a:srgbClr val="FF0000"/>
                </a:solidFill>
              </a:rPr>
              <a:t>F. Kupka – Amorfa: </a:t>
            </a:r>
            <a:r>
              <a:rPr lang="cs-CZ" sz="1600" dirty="0"/>
              <a:t>AUTOR NEUVEDEN. http://en.wikipedia.org [online]. [cit. 13.2.2013]. Dostupný pod licencí public domain na WWW: </a:t>
            </a:r>
            <a:r>
              <a:rPr lang="cs-CZ" sz="1600" dirty="0">
                <a:hlinkClick r:id="rId6"/>
              </a:rPr>
              <a:t>http://en.wikipedia.org/wiki/File:Franti%C5%A1ek_Kupka,_1912,_Amorpha,_fugue_en_deux_couleurs_(Fugue_in_Two_Colors),_210_x_200_cm,_Narodni_Galerie,_Prague.jpg</a:t>
            </a:r>
            <a:endParaRPr lang="cs-CZ" sz="1600" dirty="0"/>
          </a:p>
          <a:p>
            <a:pPr>
              <a:buFont typeface="+mj-lt"/>
              <a:buAutoNum type="alphaUcPeriod"/>
            </a:pPr>
            <a:r>
              <a:rPr lang="cs-CZ" sz="1600" b="1" dirty="0">
                <a:solidFill>
                  <a:srgbClr val="FF0000"/>
                </a:solidFill>
              </a:rPr>
              <a:t>K. Malevič – Autoportrét</a:t>
            </a:r>
            <a:r>
              <a:rPr lang="cs-CZ" sz="1600" dirty="0"/>
              <a:t>: AUTOR NEUVEDEN. http://commons.wikimedia.org [online]. [cit. 16.2.2013]. Dostupný pod licencí public domain na WWW: </a:t>
            </a:r>
            <a:r>
              <a:rPr lang="cs-CZ" sz="1600" dirty="0">
                <a:hlinkClick r:id="rId7"/>
              </a:rPr>
              <a:t>http://commons.wikimedia.org/wiki/File:Kazimir_Malevich_-_</a:t>
            </a:r>
            <a:r>
              <a:rPr lang="cs-CZ" sz="1600" dirty="0" smtClean="0">
                <a:hlinkClick r:id="rId7"/>
              </a:rPr>
              <a:t>Self-Portrait.jpg</a:t>
            </a:r>
            <a:endParaRPr lang="cs-CZ" sz="1600" dirty="0" smtClean="0"/>
          </a:p>
          <a:p>
            <a:pPr>
              <a:buFont typeface="+mj-lt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98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21673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2937</TotalTime>
  <Words>1487</Words>
  <Application>Microsoft Office PowerPoint</Application>
  <PresentationFormat>Předvádění na obrazovce (4:3)</PresentationFormat>
  <Paragraphs>177</Paragraphs>
  <Slides>30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7" baseType="lpstr">
      <vt:lpstr>Agency FB</vt:lpstr>
      <vt:lpstr>Arial</vt:lpstr>
      <vt:lpstr>Arial Black</vt:lpstr>
      <vt:lpstr>Calibri</vt:lpstr>
      <vt:lpstr>Calibri Light</vt:lpstr>
      <vt:lpstr>Wingdings</vt:lpstr>
      <vt:lpstr>Office Theme</vt:lpstr>
      <vt:lpstr>Prezentace aplikace PowerPoint</vt:lpstr>
      <vt:lpstr>ANOTACE</vt:lpstr>
      <vt:lpstr>OPAKOVÁNÍ</vt:lpstr>
      <vt:lpstr>Prezentace aplikace PowerPoint</vt:lpstr>
      <vt:lpstr>Prezentace aplikace PowerPoint</vt:lpstr>
      <vt:lpstr>CHARAKTERISTIKA</vt:lpstr>
      <vt:lpstr>Prezentace aplikace PowerPoint</vt:lpstr>
      <vt:lpstr>Vladimír Tatlin (1885 – 1953)</vt:lpstr>
      <vt:lpstr>Věž třetí internacionály</vt:lpstr>
      <vt:lpstr>Model Tatlinovy věže,  Royal Academy, London</vt:lpstr>
      <vt:lpstr>Autoportrét, 1911</vt:lpstr>
      <vt:lpstr>Modelka, 1910</vt:lpstr>
      <vt:lpstr>Kontrareliéf, 1914</vt:lpstr>
      <vt:lpstr>Letatlin, 1932</vt:lpstr>
      <vt:lpstr>UKÁZKA</vt:lpstr>
      <vt:lpstr>Alexander Rodčenko  (1891 - 1956)</vt:lpstr>
      <vt:lpstr>Prostorová konstrukce č. 12, 1920</vt:lpstr>
      <vt:lpstr>Nepředmětná kompozice, 1918 </vt:lpstr>
      <vt:lpstr>Plakát propagující GUM</vt:lpstr>
      <vt:lpstr>Obálka knihy Majakovského poemy „O tom“, 1923</vt:lpstr>
      <vt:lpstr>Varvara Stěpanovová (1894 – 1958)</vt:lpstr>
      <vt:lpstr>Modrozelené kruhové hroty a oranžová, 1923</vt:lpstr>
      <vt:lpstr>Prezentace aplikace PowerPoint</vt:lpstr>
      <vt:lpstr>ŘEŠENÍ ÚKOLU K ÚVODNÍMU OPAKOVÁNÍ</vt:lpstr>
      <vt:lpstr>Retrospektivní výstava Tatlina</vt:lpstr>
      <vt:lpstr>Podklady k ukázce:</vt:lpstr>
      <vt:lpstr>Citace</vt:lpstr>
      <vt:lpstr>Citace:</vt:lpstr>
      <vt:lpstr>Citace k opakování: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SUPREMATISMUS</dc:title>
  <dc:creator>Marcela Jelínková</dc:creator>
  <cp:lastModifiedBy>Marcela Jelínková</cp:lastModifiedBy>
  <cp:revision>146</cp:revision>
  <dcterms:created xsi:type="dcterms:W3CDTF">2013-02-16T09:13:21Z</dcterms:created>
  <dcterms:modified xsi:type="dcterms:W3CDTF">2013-05-23T08:46:47Z</dcterms:modified>
</cp:coreProperties>
</file>