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306" r:id="rId2"/>
    <p:sldId id="366" r:id="rId3"/>
    <p:sldId id="359" r:id="rId4"/>
    <p:sldId id="358" r:id="rId5"/>
    <p:sldId id="360" r:id="rId6"/>
    <p:sldId id="327" r:id="rId7"/>
    <p:sldId id="364" r:id="rId8"/>
    <p:sldId id="319" r:id="rId9"/>
    <p:sldId id="345" r:id="rId10"/>
    <p:sldId id="344" r:id="rId11"/>
    <p:sldId id="346" r:id="rId12"/>
    <p:sldId id="347" r:id="rId13"/>
    <p:sldId id="348" r:id="rId14"/>
    <p:sldId id="352" r:id="rId15"/>
    <p:sldId id="353" r:id="rId16"/>
    <p:sldId id="354" r:id="rId17"/>
    <p:sldId id="321" r:id="rId18"/>
    <p:sldId id="322" r:id="rId19"/>
    <p:sldId id="356" r:id="rId20"/>
    <p:sldId id="324" r:id="rId21"/>
    <p:sldId id="325" r:id="rId22"/>
    <p:sldId id="326" r:id="rId23"/>
    <p:sldId id="308" r:id="rId24"/>
    <p:sldId id="339" r:id="rId25"/>
    <p:sldId id="349" r:id="rId26"/>
    <p:sldId id="362" r:id="rId27"/>
    <p:sldId id="365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cela Jelínková" initials="MJ" lastIdx="0" clrIdx="0">
    <p:extLst>
      <p:ext uri="{19B8F6BF-5375-455C-9EA6-DF929625EA0E}">
        <p15:presenceInfo xmlns:p15="http://schemas.microsoft.com/office/powerpoint/2012/main" xmlns="" userId="11ef8979ac7bfe4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57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105" d="100"/>
          <a:sy n="105" d="100"/>
        </p:scale>
        <p:origin x="-7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F827C-2E3C-4F6F-BE56-A0D8334181B3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32785F-122A-404B-9ED1-5DE8D27D53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1687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93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F1A48EC-36BD-49D9-BD48-D5D76A72D158}" type="slidenum">
              <a:rPr lang="cs-CZ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620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04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DA8232B-4C9D-4138-B1F7-9D574AE8E371}" type="slidenum">
              <a:rPr lang="cs-CZ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965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 roce 1919 </a:t>
            </a:r>
            <a:r>
              <a:rPr lang="cs-CZ" dirty="0" err="1" smtClean="0"/>
              <a:t>Lisickij</a:t>
            </a:r>
            <a:r>
              <a:rPr lang="cs-CZ" dirty="0" smtClean="0"/>
              <a:t> přijal nabídku Marca </a:t>
            </a:r>
            <a:r>
              <a:rPr lang="cs-CZ" dirty="0" err="1" smtClean="0"/>
              <a:t>Chagalla</a:t>
            </a:r>
            <a:r>
              <a:rPr lang="cs-CZ" dirty="0" smtClean="0"/>
              <a:t> stát se profesorem na Lidové škole umění ve </a:t>
            </a:r>
            <a:r>
              <a:rPr lang="cs-CZ" dirty="0" err="1" smtClean="0"/>
              <a:t>Vitebsku</a:t>
            </a:r>
            <a:r>
              <a:rPr lang="cs-CZ" dirty="0" smtClean="0"/>
              <a:t>. Nejprve se na něm </a:t>
            </a:r>
            <a:r>
              <a:rPr lang="cs-CZ" dirty="0" err="1" smtClean="0"/>
              <a:t>Chagallův</a:t>
            </a:r>
            <a:r>
              <a:rPr lang="cs-CZ" dirty="0" smtClean="0"/>
              <a:t> vliv silně odrazil, ale po období impresionismu, primitivismu a kubismu se postupně přiklonil k myšlenkám Kazimíra </a:t>
            </a:r>
            <a:r>
              <a:rPr lang="cs-CZ" dirty="0" err="1" smtClean="0"/>
              <a:t>Maleviče</a:t>
            </a:r>
            <a:r>
              <a:rPr lang="cs-CZ" dirty="0" smtClean="0"/>
              <a:t>, dalšího učitele na škole, malíře a teoretika umění. 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2785F-122A-404B-9ED1-5DE8D27D537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674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Snímky pořizoval starým aparátem svého tchána formátu 13x18cm a dál je zpracovával do fotomontáže. V roce 1924 ve Švýcarsku vznikla jeho nejznámější fotomontáž Konstruktér - vlastní portrét, kompozice dvou slévajících se obrazů vyzařující tvůrčí energii.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2785F-122A-404B-9ED1-5DE8D27D5377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9339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 roce 1918 se Popova provdala za ruského kunsthistorika Borise von </a:t>
            </a:r>
            <a:r>
              <a:rPr lang="cs-CZ" dirty="0" err="1" smtClean="0"/>
              <a:t>Edinga</a:t>
            </a:r>
            <a:r>
              <a:rPr lang="cs-CZ" dirty="0" smtClean="0"/>
              <a:t>, se kterým měla syna</a:t>
            </a:r>
            <a:r>
              <a:rPr lang="cs-CZ" baseline="0" dirty="0" smtClean="0"/>
              <a:t> - </a:t>
            </a:r>
            <a:r>
              <a:rPr lang="cs-CZ" dirty="0" smtClean="0"/>
              <a:t>bohužel onemocněl tyfem a zemřel a nemocná a zlomená Popova se vrátila zpět do Moskvy. V této době také došlo k zásadnímu obratu v její tvorbě – začala se věnovat výhradně průmyslovému designu. Zabývala se navrhováním textilu, keramiky, kostýmů a také divadelním designem. Popova zemřela na vrcholu své umělecké kariéry na spálu ve svých pětatřiceti letech.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2785F-122A-404B-9ED1-5DE8D27D5377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8114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áze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122363"/>
            <a:ext cx="7772400" cy="2387600"/>
          </a:xfrm>
        </p:spPr>
        <p:txBody>
          <a:bodyPr anchor="b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>
              <a:defRPr sz="960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Arial Black" panose="020B0A04020102020204" pitchFamily="34" charset="0"/>
              </a:defRPr>
            </a:lvl1pPr>
          </a:lstStyle>
          <a:p>
            <a:r>
              <a:rPr lang="cs-CZ" dirty="0" smtClean="0"/>
              <a:t>NÁZEV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2331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Výkl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20" y="1587274"/>
            <a:ext cx="7886700" cy="4769077"/>
          </a:xfrm>
          <a:solidFill>
            <a:schemeClr val="bg1"/>
          </a:solidFill>
          <a:ln w="76200">
            <a:solidFill>
              <a:srgbClr val="FFC000"/>
            </a:solidFill>
          </a:ln>
        </p:spPr>
        <p:txBody>
          <a:bodyPr anchor="ctr"/>
          <a:lstStyle>
            <a:lvl1pPr marL="228600" indent="-228600">
              <a:buFont typeface="Wingdings" panose="05000000000000000000" pitchFamily="2" charset="2"/>
              <a:buChar char="q"/>
              <a:defRPr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Arial" panose="020B0604020202020204" pitchFamily="34" charset="0"/>
              <a:buChar char="―"/>
              <a:defRPr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Wingdings" panose="05000000000000000000" pitchFamily="2" charset="2"/>
              <a:buChar char="q"/>
              <a:defRPr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b="1">
                <a:solidFill>
                  <a:srgbClr val="002060"/>
                </a:solidFill>
              </a:defRPr>
            </a:lvl4pPr>
            <a:lvl5pPr>
              <a:defRPr b="1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7"/>
            <a:ext cx="7886700" cy="854074"/>
          </a:xfrm>
        </p:spPr>
        <p:txBody>
          <a:bodyPr/>
          <a:lstStyle>
            <a:lvl1pPr algn="ctr">
              <a:defRPr b="1">
                <a:ln w="1905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 smtClean="0"/>
              <a:t>VÝKLAD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2251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it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7"/>
            <a:ext cx="7886700" cy="495485"/>
          </a:xfrm>
        </p:spPr>
        <p:txBody>
          <a:bodyPr>
            <a:normAutofit/>
          </a:bodyPr>
          <a:lstStyle>
            <a:lvl1pPr>
              <a:defRPr sz="3200" b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 smtClean="0"/>
              <a:t>Citace: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184" y="1011219"/>
            <a:ext cx="8638390" cy="5604733"/>
          </a:xfrm>
        </p:spPr>
        <p:txBody>
          <a:bodyPr>
            <a:normAutofit/>
          </a:bodyPr>
          <a:lstStyle>
            <a:lvl1pPr marL="514350" indent="-514350">
              <a:buFont typeface="+mj-lt"/>
              <a:buAutoNum type="arabicPeriod"/>
              <a:defRPr sz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772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áz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7886700" cy="936549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algn="ctr">
              <a:defRPr b="0">
                <a:ln w="28575"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 smtClean="0"/>
              <a:t>Ukázka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567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ázka s výklad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7886700" cy="679903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algn="ctr">
              <a:defRPr b="0">
                <a:ln w="28575"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 smtClean="0"/>
              <a:t>Ukázka s výkladem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fld id="{E1A2CCC1-63CF-4E0C-A763-795EAA5C661C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28650" y="1407886"/>
            <a:ext cx="4352141" cy="4769077"/>
          </a:xfrm>
          <a:solidFill>
            <a:schemeClr val="bg1"/>
          </a:solidFill>
          <a:ln w="76200">
            <a:solidFill>
              <a:srgbClr val="FFC000"/>
            </a:solidFill>
          </a:ln>
        </p:spPr>
        <p:txBody>
          <a:bodyPr anchor="ctr"/>
          <a:lstStyle>
            <a:lvl1pPr marL="228600" indent="-228600">
              <a:buFont typeface="Wingdings" panose="05000000000000000000" pitchFamily="2" charset="2"/>
              <a:buChar char="q"/>
              <a:defRPr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Arial" panose="020B0604020202020204" pitchFamily="34" charset="0"/>
              <a:buChar char="―"/>
              <a:defRPr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Wingdings" panose="05000000000000000000" pitchFamily="2" charset="2"/>
              <a:buChar char="q"/>
              <a:defRPr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b="1">
                <a:solidFill>
                  <a:srgbClr val="002060"/>
                </a:solidFill>
              </a:defRPr>
            </a:lvl4pPr>
            <a:lvl5pPr>
              <a:defRPr b="1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3201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4720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2656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5352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6274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318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59260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922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1808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3E7996-564F-42DB-AA26-A2B863766C84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2CCC1-63CF-4E0C-A763-795EAA5C66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6810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6" r:id="rId4"/>
    <p:sldLayoutId id="2147483673" r:id="rId5"/>
    <p:sldLayoutId id="2147483663" r:id="rId6"/>
    <p:sldLayoutId id="2147483664" r:id="rId7"/>
    <p:sldLayoutId id="2147483665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Popova.jpg?uselang=ru" TargetMode="External"/><Relationship Id="rId3" Type="http://schemas.openxmlformats.org/officeDocument/2006/relationships/hyperlink" Target="http://www.wikipaintings.org/en/el-lissitzky/illustration-for-jewish-folk-tale-the-goat-1919" TargetMode="External"/><Relationship Id="rId7" Type="http://schemas.openxmlformats.org/officeDocument/2006/relationships/hyperlink" Target="http://www.wikipaintings.org/en/el-lissitzky/all-for-the-front-all-for-victory" TargetMode="External"/><Relationship Id="rId2" Type="http://schemas.openxmlformats.org/officeDocument/2006/relationships/hyperlink" Target="http://cs.wikipedia.org/wiki/Soubor:El_lissitzky_self_portrait_1914.jp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wikipaintings.org/en/el-lissitzky/tatlin-at-work" TargetMode="External"/><Relationship Id="rId11" Type="http://schemas.openxmlformats.org/officeDocument/2006/relationships/hyperlink" Target="http://commons.wikimedia.org/wiki/File:1921_Popova_R%D0%B0um-und-Kraft-Konstruktion_anagoria.JPG?uselang=ru" TargetMode="External"/><Relationship Id="rId5" Type="http://schemas.openxmlformats.org/officeDocument/2006/relationships/hyperlink" Target="http://www.wikipaintings.org/en/el-lissitzky/proun-g7-1923" TargetMode="External"/><Relationship Id="rId10" Type="http://schemas.openxmlformats.org/officeDocument/2006/relationships/hyperlink" Target="http://commons.wikimedia.org/wiki/File:1920_Popova_Malerische_Konstruktion_anagoria.JPG?uselang=ru" TargetMode="External"/><Relationship Id="rId4" Type="http://schemas.openxmlformats.org/officeDocument/2006/relationships/hyperlink" Target="http://www.wikipaintings.org/en/el-lissitzky/proun-1-a-bridge-i-1919" TargetMode="External"/><Relationship Id="rId9" Type="http://schemas.openxmlformats.org/officeDocument/2006/relationships/hyperlink" Target="http://commons.wikimedia.org/wiki/File:NY_Moma_popova_architectonic.JPG?uselang=ru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Head_No._2_by_Naum_Gabo,_Tate_Liverpool.jpg" TargetMode="External"/><Relationship Id="rId3" Type="http://schemas.openxmlformats.org/officeDocument/2006/relationships/hyperlink" Target="http://cs.wikipedia.org/wiki/Soubor:Bauhaus-Dessau_main_building.jpg" TargetMode="External"/><Relationship Id="rId7" Type="http://schemas.openxmlformats.org/officeDocument/2006/relationships/hyperlink" Target="http://www.flickr.com/photos/davesandford/2349993982/in/gallery-baepi-72157631124789546/" TargetMode="External"/><Relationship Id="rId2" Type="http://schemas.openxmlformats.org/officeDocument/2006/relationships/hyperlink" Target="http://cs.wikipedia.org/wiki/Soubor:Bauhaus_logo.pn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flickr.com/photos/stevenfeuerstein/542986158/sizes/l/in/gallery-baepi-72157631124789546/" TargetMode="External"/><Relationship Id="rId5" Type="http://schemas.openxmlformats.org/officeDocument/2006/relationships/hyperlink" Target="http://www.flickr.com/photos/nicolas-alpizar/5760059243/sizes/m/in/gallery-baepi-72157631124789546/" TargetMode="External"/><Relationship Id="rId10" Type="http://schemas.openxmlformats.org/officeDocument/2006/relationships/hyperlink" Target="http://www.tate.org.uk/art/artworks/gabo-linear-construction-no-2-t01105" TargetMode="External"/><Relationship Id="rId4" Type="http://schemas.openxmlformats.org/officeDocument/2006/relationships/hyperlink" Target="http://www.wikipaintings.org/en/naum-gabo/linear-construction-no-1-1943" TargetMode="External"/><Relationship Id="rId9" Type="http://schemas.openxmlformats.org/officeDocument/2006/relationships/hyperlink" Target="http://2.bp.blogspot.com/-eB-HE70NegQ/Thi-fJa35ZI/AAAAAAAAOKY/Lzioy1AbYEw/s1600/ME0000102613_3.jpg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paintings.org/en/vladimir-tatlin/model-of-the-monument-iii-international-1920" TargetMode="External"/><Relationship Id="rId2" Type="http://schemas.openxmlformats.org/officeDocument/2006/relationships/hyperlink" Target="http://commons.wikimedia.org/wiki/File:%D0%A2%D0%90%D0%A2%D0%9B%D0%98%D0%9D_%D0%92%D0%BB%D0%B0%D0%B4%D0%B8%D0%BC%D0%B8%D1%80_%D0%95%D0%B2%D0%B3%D1%80%D0%B0%D1%84%D0%BE%D0%B2%D0%B8%D1%87.jpg?uselang=ru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en.wikipedia.org/wiki/File:El_lissitzky_self_portrait_1914.jpg" TargetMode="External"/><Relationship Id="rId5" Type="http://schemas.openxmlformats.org/officeDocument/2006/relationships/hyperlink" Target="http://cs.wikipedia.org/wiki/Soubor:1920s_Rodchenko_and_Stepanova.jpg" TargetMode="External"/><Relationship Id="rId4" Type="http://schemas.openxmlformats.org/officeDocument/2006/relationships/hyperlink" Target="http://blipoint.com/blog/it/2010/01/revolution-in-photography-alexander-rodchenko/cover_of_the_book_about_that_by_vladimir_mayakovski_1923_c_a_rodchenko_v_stepanova_archive_moscow_house_of_photography_museum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840848"/>
              </p:ext>
            </p:extLst>
          </p:nvPr>
        </p:nvGraphicFramePr>
        <p:xfrm>
          <a:off x="614363" y="2816225"/>
          <a:ext cx="8137525" cy="26924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Jelínková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VY_32_INOVACE_05C_14_Konstruktivismus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II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Historie umění 20. století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28.02.2013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664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177572"/>
            <a:ext cx="8229600" cy="1052513"/>
          </a:xfrm>
          <a:noFill/>
        </p:spPr>
        <p:txBody>
          <a:bodyPr/>
          <a:lstStyle/>
          <a:p>
            <a:pPr algn="ctr"/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</a:rPr>
              <a:t>ANOTACE</a:t>
            </a:r>
            <a:endParaRPr lang="cs-CZ" sz="3600" dirty="0" smtClean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261257" y="1001487"/>
            <a:ext cx="8599714" cy="5666014"/>
          </a:xfrm>
          <a:solidFill>
            <a:schemeClr val="bg2"/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cs-CZ" sz="1600" b="0" dirty="0">
                <a:solidFill>
                  <a:schemeClr val="tx1"/>
                </a:solidFill>
              </a:rPr>
              <a:t>Prezentace je určena pro výklad, opakování a upevnění nového tématu z historie umění. Její součástí jsou motivační úkoly pro interaktivní zapojení žáků do vyučovacího procesu.</a:t>
            </a:r>
          </a:p>
          <a:p>
            <a:pPr marL="0" indent="0">
              <a:buNone/>
              <a:defRPr/>
            </a:pPr>
            <a:r>
              <a:rPr lang="cs-CZ" sz="1600" b="0" dirty="0">
                <a:solidFill>
                  <a:schemeClr val="tx1"/>
                </a:solidFill>
              </a:rPr>
              <a:t>Svým obsahem se zaměřuje na názorný výklad dalšího z abstraktních uměleckých směrů počátku 20. století – konstruktivismu. Přibližuje žákům názorným způsobem tento avantgardní styl v kontextu se soudobou historickou situací v Rusku i vývojem uměleckých trendů této doby. Navazuje na prezentaci věnovanou úvodu do problematiky konstruktivismu, ve které se žáci seznámili s jeho zakladatelem Vladimírem Tatlinem a několika dalšími ruskými </a:t>
            </a:r>
            <a:r>
              <a:rPr lang="cs-CZ" sz="1600" b="0" dirty="0" smtClean="0">
                <a:solidFill>
                  <a:schemeClr val="tx1"/>
                </a:solidFill>
              </a:rPr>
              <a:t>tvůrci. Tato </a:t>
            </a:r>
            <a:r>
              <a:rPr lang="cs-CZ" sz="1600" b="0" dirty="0">
                <a:solidFill>
                  <a:schemeClr val="tx1"/>
                </a:solidFill>
              </a:rPr>
              <a:t>prezentace rozvíjí a doplňuje toto téma a zaměřuje se na další představitele konstruktivistického hnutí a jeho pokračování na půdě německého Bauhausu.</a:t>
            </a:r>
          </a:p>
          <a:p>
            <a:pPr marL="0" indent="0">
              <a:buNone/>
              <a:defRPr/>
            </a:pPr>
            <a:r>
              <a:rPr lang="cs-CZ" sz="1600" b="0" dirty="0">
                <a:solidFill>
                  <a:schemeClr val="tx1"/>
                </a:solidFill>
              </a:rPr>
              <a:t>V jejím úvodu je zahrnuta interaktivní část s motivačními úkoly pro žáky, během níž si mohou zopakovat a upevnit již probrané učivo. Na snímku č. 4 žáci odpovídají na 10 otázek a klikem na snímek si kontrolují správnost odpovědi. Snímek č. 5 obsahuje několik ukázek, které se rovněž vztahují ke konstruktivismu. Úkolem žáků je určit je a okomentovat. Kliknutím na obrázek se objeví správná odpověď, ale je třeba dodržovat abecední pořadí. Tuto interaktivní úvodní část lze využít i k prozkoušení znalostí žáků.</a:t>
            </a:r>
          </a:p>
          <a:p>
            <a:pPr marL="0" indent="0">
              <a:buNone/>
              <a:defRPr/>
            </a:pPr>
            <a:r>
              <a:rPr lang="cs-CZ" sz="1600" b="0" dirty="0">
                <a:solidFill>
                  <a:schemeClr val="tx1"/>
                </a:solidFill>
              </a:rPr>
              <a:t>Poté následuje výklad nové látky.</a:t>
            </a:r>
          </a:p>
          <a:p>
            <a:pPr marL="0" indent="0">
              <a:buNone/>
              <a:defRPr/>
            </a:pPr>
            <a:r>
              <a:rPr lang="cs-CZ" sz="1600" b="0" dirty="0">
                <a:solidFill>
                  <a:schemeClr val="tx1"/>
                </a:solidFill>
              </a:rPr>
              <a:t>Látka je určena pro studenty 2. ročníků čtyřletého a 4. ročníků šestiletého gymnázia. Může být využita i jako podklad pro samostatné studium žáka.</a:t>
            </a:r>
          </a:p>
          <a:p>
            <a:pPr marL="0" indent="0">
              <a:buNone/>
              <a:defRPr/>
            </a:pPr>
            <a:r>
              <a:rPr lang="cs-CZ" sz="1600" b="0" dirty="0">
                <a:solidFill>
                  <a:schemeClr val="tx1"/>
                </a:solidFill>
              </a:rPr>
              <a:t>Vzdělávací cíle: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sz="1600" b="0" dirty="0">
                <a:solidFill>
                  <a:schemeClr val="tx1"/>
                </a:solidFill>
              </a:rPr>
              <a:t>zopakovat a upevnit probrané učivo o konstruktivismu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sz="1600" b="0" dirty="0">
                <a:solidFill>
                  <a:schemeClr val="tx1"/>
                </a:solidFill>
              </a:rPr>
              <a:t>seznámit žáky s rozvojem konstruktivismu na půdě slavné experimentální školy „Bauhausu“ v Německu a dalšími osobnostmi tohoto směru a jejich dílem </a:t>
            </a:r>
            <a:endParaRPr lang="cs-CZ" sz="1600" b="0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sz="1600" b="0" dirty="0">
                <a:solidFill>
                  <a:schemeClr val="tx1"/>
                </a:solidFill>
              </a:rPr>
              <a:t>doplnit slovní zásobu studentů o nové pojmy z oboru teorie výtvarného </a:t>
            </a:r>
            <a:r>
              <a:rPr lang="cs-CZ" sz="1600" b="0" dirty="0" smtClean="0">
                <a:solidFill>
                  <a:schemeClr val="tx1"/>
                </a:solidFill>
              </a:rPr>
              <a:t>umění</a:t>
            </a:r>
            <a:endParaRPr lang="cs-CZ" sz="16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26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/>
              <a:t>OPAKOVÁNÍ</a:t>
            </a:r>
            <a:endParaRPr lang="cs-CZ" sz="8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570867"/>
            <a:ext cx="6858000" cy="806676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INTERAKTIVNÍ ČÁST</a:t>
            </a:r>
            <a:endParaRPr lang="cs-CZ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241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0590" y="1175658"/>
            <a:ext cx="8501742" cy="52242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Která země je považovaná za kolébku konstruktivismu?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Určete jeho přibližné časové zařazení.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Na jaké směry konstruktivismus navázal a byl jimi ovlivněn?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Na jaké výtvarné obory měl konstruktivismus největší vliv?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Co rozumíte pod pojmem „výrobní umění“?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Jaké je nejslavnější konstruktivistické dílo Vladimíra Tatlina? Co si o něm pamatujete?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V jakých výtvarných oborech vynikal Alexander Rodčenko?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Pamatujete si jméno významného ruského básníka, představitele futurismu a konstruktivismu, se kterým Rodčenko často spolupracoval?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Jak se jmenovala manželka Rodčenka, rovněž významná umělkyně konstruktivismu?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Pamatujete si její </a:t>
            </a:r>
            <a:r>
              <a:rPr lang="cs-CZ" sz="2000" dirty="0" smtClean="0"/>
              <a:t>umělecký </a:t>
            </a:r>
            <a:r>
              <a:rPr lang="cs-CZ" sz="2000" dirty="0" smtClean="0"/>
              <a:t>pseudonym?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752297" y="2183835"/>
            <a:ext cx="5639406" cy="830997"/>
          </a:xfrm>
          <a:prstGeom prst="rect">
            <a:avLst/>
          </a:prstGeom>
          <a:solidFill>
            <a:srgbClr val="2C57B6"/>
          </a:solidFill>
          <a:ln w="635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vznikl v roce 1917 a rozvíjel se hlavně ve 20. letech až do poloviny 30. let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267153"/>
            <a:ext cx="7886700" cy="854074"/>
          </a:xfrm>
        </p:spPr>
        <p:txBody>
          <a:bodyPr/>
          <a:lstStyle/>
          <a:p>
            <a:r>
              <a:rPr lang="cs-CZ" dirty="0" smtClean="0"/>
              <a:t>Odpovězte na otázky:</a:t>
            </a:r>
            <a:endParaRPr lang="cs-CZ" dirty="0"/>
          </a:p>
        </p:txBody>
      </p:sp>
      <p:sp>
        <p:nvSpPr>
          <p:cNvPr id="4" name="Rectangle 3"/>
          <p:cNvSpPr/>
          <p:nvPr/>
        </p:nvSpPr>
        <p:spPr>
          <a:xfrm>
            <a:off x="4014182" y="1748909"/>
            <a:ext cx="1194558" cy="461665"/>
          </a:xfrm>
          <a:prstGeom prst="rect">
            <a:avLst/>
          </a:prstGeom>
          <a:solidFill>
            <a:srgbClr val="2C57B6"/>
          </a:solidFill>
          <a:ln w="63500">
            <a:solidFill>
              <a:srgbClr val="FFC000"/>
            </a:solidFill>
          </a:ln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Rusko</a:t>
            </a:r>
            <a:r>
              <a:rPr lang="cs-CZ" sz="2400" b="1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94881" y="2514815"/>
            <a:ext cx="5381601" cy="461665"/>
          </a:xfrm>
          <a:prstGeom prst="rect">
            <a:avLst/>
          </a:prstGeom>
          <a:solidFill>
            <a:srgbClr val="2C57B6"/>
          </a:solidFill>
          <a:ln w="63500">
            <a:solidFill>
              <a:srgbClr val="FFC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vliv kubofuturismu a suprematismu</a:t>
            </a:r>
          </a:p>
        </p:txBody>
      </p:sp>
      <p:sp>
        <p:nvSpPr>
          <p:cNvPr id="6" name="Rectangle 5"/>
          <p:cNvSpPr/>
          <p:nvPr/>
        </p:nvSpPr>
        <p:spPr>
          <a:xfrm>
            <a:off x="1044309" y="3269211"/>
            <a:ext cx="7143088" cy="1200329"/>
          </a:xfrm>
          <a:prstGeom prst="rect">
            <a:avLst/>
          </a:prstGeom>
          <a:solidFill>
            <a:srgbClr val="2C57B6"/>
          </a:solidFill>
          <a:ln w="635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význam umění pro průmysl, prvořadá je mimoumělecká prospěšnost, umělci se vzdávají požadavku nezávislosti výtvarného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díla…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68371" y="2911189"/>
            <a:ext cx="6914015" cy="830997"/>
          </a:xfrm>
          <a:prstGeom prst="rect">
            <a:avLst/>
          </a:prstGeom>
          <a:solidFill>
            <a:srgbClr val="2C57B6"/>
          </a:solidFill>
          <a:ln w="635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zaměření na plastiky, sochařství, architekturu, práce v prostoru, fotografii i užité umění</a:t>
            </a:r>
          </a:p>
        </p:txBody>
      </p:sp>
      <p:sp>
        <p:nvSpPr>
          <p:cNvPr id="8" name="Rectangle 7"/>
          <p:cNvSpPr/>
          <p:nvPr/>
        </p:nvSpPr>
        <p:spPr>
          <a:xfrm>
            <a:off x="740449" y="3937720"/>
            <a:ext cx="7632026" cy="1200329"/>
          </a:xfrm>
          <a:prstGeom prst="rect">
            <a:avLst/>
          </a:prstGeom>
          <a:solidFill>
            <a:srgbClr val="2C57B6"/>
          </a:solidFill>
          <a:ln w="635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Věž třetí internacionály – rok 1919 - manifestace konstruktivistické estetiky v architektuře (vyjádřil dynamický pohyb myšlenek vzhůru, 400 m vysoká) </a:t>
            </a:r>
          </a:p>
        </p:txBody>
      </p:sp>
      <p:sp>
        <p:nvSpPr>
          <p:cNvPr id="9" name="Rectangle 8"/>
          <p:cNvSpPr/>
          <p:nvPr/>
        </p:nvSpPr>
        <p:spPr>
          <a:xfrm>
            <a:off x="837848" y="4373775"/>
            <a:ext cx="7489222" cy="1200329"/>
          </a:xfrm>
          <a:prstGeom prst="rect">
            <a:avLst/>
          </a:prstGeom>
          <a:solidFill>
            <a:srgbClr val="2C57B6"/>
          </a:solidFill>
          <a:ln w="635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sochař - plastiky bez podstavců či závěsné plastiky ve dřevě nebo kovu, kinetické objekty - malíř, grafik, fotograf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21295" y="5226979"/>
            <a:ext cx="3211135" cy="461665"/>
          </a:xfrm>
          <a:prstGeom prst="rect">
            <a:avLst/>
          </a:prstGeom>
          <a:solidFill>
            <a:srgbClr val="2C57B6"/>
          </a:solidFill>
          <a:ln w="63500">
            <a:solidFill>
              <a:srgbClr val="FFC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Vladimír Majakovskij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32488" y="5940549"/>
            <a:ext cx="3299942" cy="461665"/>
          </a:xfrm>
          <a:prstGeom prst="rect">
            <a:avLst/>
          </a:prstGeom>
          <a:solidFill>
            <a:srgbClr val="2C57B6"/>
          </a:solidFill>
          <a:ln w="63500">
            <a:solidFill>
              <a:srgbClr val="FFC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Varvara Stěpanovová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07122" y="5756616"/>
            <a:ext cx="938719" cy="461665"/>
          </a:xfrm>
          <a:prstGeom prst="rect">
            <a:avLst/>
          </a:prstGeom>
          <a:solidFill>
            <a:srgbClr val="2C57B6"/>
          </a:solidFill>
          <a:ln w="63500">
            <a:solidFill>
              <a:srgbClr val="FFC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Varst</a:t>
            </a:r>
          </a:p>
        </p:txBody>
      </p:sp>
    </p:spTree>
    <p:extLst>
      <p:ext uri="{BB962C8B-B14F-4D97-AF65-F5344CB8AC3E}">
        <p14:creationId xmlns:p14="http://schemas.microsoft.com/office/powerpoint/2010/main" val="922030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animBg="1"/>
      <p:bldP spid="13" grpId="0" animBg="1"/>
      <p:bldP spid="1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3354"/>
            <a:ext cx="7886700" cy="936549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Prohlédněte si následující obrázky a okomentujte je:</a:t>
            </a:r>
            <a:endParaRPr lang="cs-CZ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442952" y="3603106"/>
            <a:ext cx="76434" cy="217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8650" y="1850036"/>
            <a:ext cx="19928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Tatlin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„Autoportrét “</a:t>
            </a:r>
            <a:endParaRPr lang="cs-CZ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49016" y="4416246"/>
            <a:ext cx="2368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Rodčenko</a:t>
            </a:r>
            <a:endParaRPr lang="pl-PL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Obálka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Majakovského </a:t>
            </a:r>
            <a:r>
              <a:rPr lang="pl-PL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knihy „O tom“ z roku </a:t>
            </a:r>
            <a:r>
              <a:rPr lang="pl-PL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1923</a:t>
            </a:r>
            <a:endParaRPr lang="pl-PL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721319" y="4422478"/>
            <a:ext cx="31245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Fotografie A. Rodčenka s manželkou </a:t>
            </a:r>
            <a:r>
              <a:rPr lang="cs-CZ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Varvarou</a:t>
            </a:r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Stěpanovovou</a:t>
            </a:r>
            <a:endParaRPr lang="cs-CZ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 flipH="1">
            <a:off x="6114869" y="4424186"/>
            <a:ext cx="27529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V. Stěpanovová – Modrozelené kruhové hroty a oranžová, 1923, textilní vzor pro masovou </a:t>
            </a:r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produkci</a:t>
            </a:r>
            <a:endParaRPr lang="cs-CZ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151669" y="1896927"/>
            <a:ext cx="24803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Tatlin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Věž </a:t>
            </a:r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třetí Internacionály</a:t>
            </a: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802266" y="1896927"/>
            <a:ext cx="29786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Tatlin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Kontrareliéf</a:t>
            </a:r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(rohové </a:t>
            </a: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objekty z různých </a:t>
            </a:r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materiálů)</a:t>
            </a:r>
            <a:endParaRPr lang="cs-CZ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502395" y="1366591"/>
            <a:ext cx="2402756" cy="2414815"/>
            <a:chOff x="337457" y="1247174"/>
            <a:chExt cx="2402756" cy="2414815"/>
          </a:xfrm>
        </p:grpSpPr>
        <p:pic>
          <p:nvPicPr>
            <p:cNvPr id="7" name="Picture 2" descr="C:\Documents and Settings\Jelinkova\Dokumenty\MJ\Výtvarná výchova\5.20.století\Abstraktní umění\Konstruktivismus\Vladimír Tatlin (1885 - 1953)\Autoportrét 19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37457" y="1247174"/>
              <a:ext cx="2402756" cy="24148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TextBox 21"/>
            <p:cNvSpPr txBox="1"/>
            <p:nvPr/>
          </p:nvSpPr>
          <p:spPr>
            <a:xfrm>
              <a:off x="2359089" y="3267287"/>
              <a:ext cx="3642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rgbClr val="FF0000"/>
                  </a:solidFill>
                  <a:latin typeface="Arial Black" panose="020B0A04020102020204" pitchFamily="34" charset="0"/>
                </a:rPr>
                <a:t>A</a:t>
              </a:r>
              <a:endParaRPr lang="cs-CZ" b="1" dirty="0">
                <a:solidFill>
                  <a:srgbClr val="FF0000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952932" y="1366591"/>
            <a:ext cx="2744519" cy="2540282"/>
            <a:chOff x="5954712" y="1484173"/>
            <a:chExt cx="2744519" cy="2540282"/>
          </a:xfrm>
        </p:grpSpPr>
        <p:pic>
          <p:nvPicPr>
            <p:cNvPr id="10" name="Picture 2" descr="Counter relief - Vladimir Tatli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4712" y="1484173"/>
              <a:ext cx="2717633" cy="247644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8335029" y="3655123"/>
              <a:ext cx="3642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C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831154" y="4290313"/>
            <a:ext cx="2904857" cy="2416522"/>
            <a:chOff x="3189287" y="4426348"/>
            <a:chExt cx="2765425" cy="2246624"/>
          </a:xfrm>
        </p:grpSpPr>
        <p:pic>
          <p:nvPicPr>
            <p:cNvPr id="1028" name="Picture 4" descr="File:1920s Rodchenko and Stepanova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9287" y="4426348"/>
              <a:ext cx="2765425" cy="218323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5600240" y="6303640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E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121555" y="4244022"/>
            <a:ext cx="2746224" cy="2160322"/>
            <a:chOff x="6370067" y="4426348"/>
            <a:chExt cx="2357192" cy="1929783"/>
          </a:xfrm>
        </p:grpSpPr>
        <p:pic>
          <p:nvPicPr>
            <p:cNvPr id="18" name="Picture 2" descr="Varvara Stepanova, Circle Points—Teal and Orange, 1923: textile pattern for mass production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0067" y="4426348"/>
              <a:ext cx="2302278" cy="186160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25" name="TextBox 24"/>
            <p:cNvSpPr txBox="1"/>
            <p:nvPr/>
          </p:nvSpPr>
          <p:spPr>
            <a:xfrm>
              <a:off x="8388705" y="5986799"/>
              <a:ext cx="3385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F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365602" y="1392722"/>
            <a:ext cx="2209623" cy="2733222"/>
            <a:chOff x="3392403" y="1475142"/>
            <a:chExt cx="2209623" cy="2733222"/>
          </a:xfrm>
        </p:grpSpPr>
        <p:grpSp>
          <p:nvGrpSpPr>
            <p:cNvPr id="3" name="Group 2"/>
            <p:cNvGrpSpPr/>
            <p:nvPr/>
          </p:nvGrpSpPr>
          <p:grpSpPr>
            <a:xfrm>
              <a:off x="3392403" y="1475142"/>
              <a:ext cx="2173060" cy="2708806"/>
              <a:chOff x="944160" y="2734709"/>
              <a:chExt cx="2674663" cy="3777772"/>
            </a:xfrm>
          </p:grpSpPr>
          <p:pic>
            <p:nvPicPr>
              <p:cNvPr id="4" name="Picture 4" descr="Model of the monument III International - Vladimir Tatlin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44160" y="2734709"/>
                <a:ext cx="2674663" cy="3777772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3172177" y="6016352"/>
                <a:ext cx="1847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cs-CZ" dirty="0"/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5237824" y="3839032"/>
              <a:ext cx="3642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B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558459" y="3882083"/>
            <a:ext cx="2003673" cy="2712809"/>
            <a:chOff x="911706" y="4128354"/>
            <a:chExt cx="1659636" cy="2427164"/>
          </a:xfrm>
        </p:grpSpPr>
        <p:pic>
          <p:nvPicPr>
            <p:cNvPr id="13" name="Picture 2" descr="http://blipoint.com/blog/wp-content/uploads/2010/01/cover_of_the_book_about_that_by_vladimir_mayakovski_1923_c_a_rodchenko_v_stepanova_archive_moscow_house_of_photography_museum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1706" y="4128354"/>
              <a:ext cx="1563122" cy="236031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C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23" name="TextBox 22"/>
            <p:cNvSpPr txBox="1"/>
            <p:nvPr/>
          </p:nvSpPr>
          <p:spPr>
            <a:xfrm>
              <a:off x="2207140" y="6186186"/>
              <a:ext cx="3642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2831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1567" y="1889649"/>
            <a:ext cx="10206640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cs-CZ" sz="115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  <a:reflection blurRad="6350" stA="55000" endA="50" endPos="85000" dist="60007" dir="5400000" sy="-100000" algn="bl" rotWithShape="0"/>
                </a:effectLst>
                <a:latin typeface="Agency FB" panose="020B0503020202020204" pitchFamily="34" charset="0"/>
              </a:rPr>
              <a:t>KONSTRUKTIVISMUS</a:t>
            </a:r>
            <a:endParaRPr lang="cs-CZ" sz="115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3067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50"/>
                            </p:stCondLst>
                            <p:childTnLst>
                              <p:par>
                                <p:cTn id="11" presetID="25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611085"/>
            <a:ext cx="8229600" cy="1898877"/>
          </a:xfrm>
        </p:spPr>
        <p:txBody>
          <a:bodyPr>
            <a:noAutofit/>
          </a:bodyPr>
          <a:lstStyle/>
          <a:p>
            <a:r>
              <a:rPr lang="cs-CZ" sz="4800" dirty="0" smtClean="0"/>
              <a:t>DALŠÍ PŘEDSTAVITELÉ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3044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156074" y="1619766"/>
            <a:ext cx="4574269" cy="4769077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architekt a grafik </a:t>
            </a:r>
          </a:p>
          <a:p>
            <a:r>
              <a:rPr lang="cs-CZ" dirty="0" smtClean="0"/>
              <a:t>žák K. </a:t>
            </a:r>
            <a:r>
              <a:rPr lang="cs-CZ" dirty="0" err="1" smtClean="0"/>
              <a:t>Maleviče</a:t>
            </a:r>
            <a:endParaRPr lang="cs-CZ" dirty="0" smtClean="0"/>
          </a:p>
          <a:p>
            <a:r>
              <a:rPr lang="cs-CZ" dirty="0" smtClean="0"/>
              <a:t>vytvářel tzv. </a:t>
            </a:r>
            <a:r>
              <a:rPr lang="cs-CZ" b="1" dirty="0" smtClean="0"/>
              <a:t>PROUNY</a:t>
            </a:r>
          </a:p>
          <a:p>
            <a:pPr lvl="1"/>
            <a:r>
              <a:rPr lang="cs-CZ" dirty="0" smtClean="0"/>
              <a:t>projekt k uskutečňování nového umění</a:t>
            </a:r>
          </a:p>
          <a:p>
            <a:r>
              <a:rPr lang="cs-CZ" dirty="0" smtClean="0"/>
              <a:t>strojové pojetí umění - inspirace technikou a vynálezy</a:t>
            </a:r>
          </a:p>
          <a:p>
            <a:r>
              <a:rPr lang="cs-CZ" dirty="0" smtClean="0"/>
              <a:t>ve 20.letech se věnoval knižní úpravě</a:t>
            </a:r>
          </a:p>
          <a:p>
            <a:r>
              <a:rPr lang="cs-CZ" dirty="0" smtClean="0"/>
              <a:t>utopické návrhy mrakodrapů</a:t>
            </a:r>
          </a:p>
          <a:p>
            <a:pPr lvl="1"/>
            <a:r>
              <a:rPr lang="cs-CZ" dirty="0" smtClean="0"/>
              <a:t>nerealizováno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900" dirty="0" smtClean="0"/>
              <a:t>El </a:t>
            </a:r>
            <a:r>
              <a:rPr lang="cs-CZ" sz="4900" dirty="0" err="1" smtClean="0"/>
              <a:t>Lisickij</a:t>
            </a: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dirty="0" smtClean="0"/>
              <a:t> </a:t>
            </a:r>
            <a:r>
              <a:rPr lang="cs-CZ" sz="3600" b="0" dirty="0" smtClean="0">
                <a:solidFill>
                  <a:schemeClr val="tx1"/>
                </a:solidFill>
              </a:rPr>
              <a:t>(1890 - 1941)</a:t>
            </a:r>
            <a:endParaRPr lang="cs-CZ" sz="3600" b="0" dirty="0">
              <a:solidFill>
                <a:schemeClr val="tx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00026" y="1652423"/>
            <a:ext cx="3787255" cy="4984521"/>
            <a:chOff x="70091" y="1625374"/>
            <a:chExt cx="3729895" cy="4984521"/>
          </a:xfrm>
        </p:grpSpPr>
        <p:sp>
          <p:nvSpPr>
            <p:cNvPr id="2" name="Rectangle 1"/>
            <p:cNvSpPr/>
            <p:nvPr/>
          </p:nvSpPr>
          <p:spPr>
            <a:xfrm>
              <a:off x="70091" y="6209785"/>
              <a:ext cx="372989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000" dirty="0" smtClean="0">
                  <a:solidFill>
                    <a:schemeClr val="bg1"/>
                  </a:solidFill>
                </a:rPr>
                <a:t>1. </a:t>
              </a:r>
              <a:r>
                <a:rPr lang="en-US" sz="2000" dirty="0" smtClean="0">
                  <a:solidFill>
                    <a:schemeClr val="bg1"/>
                  </a:solidFill>
                </a:rPr>
                <a:t>El </a:t>
              </a:r>
              <a:r>
                <a:rPr lang="en-US" sz="2000" dirty="0" err="1" smtClean="0">
                  <a:solidFill>
                    <a:schemeClr val="bg1"/>
                  </a:solidFill>
                </a:rPr>
                <a:t>Lis</a:t>
              </a:r>
              <a:r>
                <a:rPr lang="cs-CZ" sz="2000" dirty="0" err="1" smtClean="0">
                  <a:solidFill>
                    <a:schemeClr val="bg1"/>
                  </a:solidFill>
                </a:rPr>
                <a:t>ickij</a:t>
              </a:r>
              <a:r>
                <a:rPr lang="en-US" sz="2000" dirty="0" smtClean="0">
                  <a:solidFill>
                    <a:schemeClr val="bg1"/>
                  </a:solidFill>
                </a:rPr>
                <a:t> </a:t>
              </a:r>
              <a:r>
                <a:rPr lang="cs-CZ" sz="2000" dirty="0" smtClean="0">
                  <a:solidFill>
                    <a:schemeClr val="bg1"/>
                  </a:solidFill>
                </a:rPr>
                <a:t>v r. </a:t>
              </a:r>
              <a:r>
                <a:rPr lang="en-US" sz="2000" dirty="0" smtClean="0">
                  <a:solidFill>
                    <a:schemeClr val="bg1"/>
                  </a:solidFill>
                </a:rPr>
                <a:t>1914</a:t>
              </a:r>
              <a:r>
                <a:rPr lang="cs-CZ" sz="2000" dirty="0" smtClean="0">
                  <a:solidFill>
                    <a:schemeClr val="bg1"/>
                  </a:solidFill>
                </a:rPr>
                <a:t>, </a:t>
              </a:r>
              <a:r>
                <a:rPr lang="en-US" sz="2000" dirty="0" smtClean="0">
                  <a:solidFill>
                    <a:schemeClr val="bg1"/>
                  </a:solidFill>
                </a:rPr>
                <a:t> </a:t>
              </a:r>
              <a:r>
                <a:rPr lang="cs-CZ" sz="2000" dirty="0" smtClean="0">
                  <a:solidFill>
                    <a:schemeClr val="bg1"/>
                  </a:solidFill>
                </a:rPr>
                <a:t>Autoportrét</a:t>
              </a:r>
              <a:endParaRPr lang="cs-CZ" sz="2000" dirty="0">
                <a:solidFill>
                  <a:schemeClr val="bg1"/>
                </a:solidFill>
              </a:endParaRPr>
            </a:p>
          </p:txBody>
        </p:sp>
        <p:pic>
          <p:nvPicPr>
            <p:cNvPr id="15362" name="Picture 2" descr="File:El lissitzky self portrait 191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800" y="1625374"/>
              <a:ext cx="3157181" cy="4497058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69093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5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25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0693" y="502104"/>
            <a:ext cx="8940800" cy="1196974"/>
          </a:xfrm>
        </p:spPr>
        <p:txBody>
          <a:bodyPr>
            <a:normAutofit/>
          </a:bodyPr>
          <a:lstStyle/>
          <a:p>
            <a:r>
              <a:rPr lang="cs-CZ" sz="3600" dirty="0"/>
              <a:t>Starý </a:t>
            </a:r>
            <a:r>
              <a:rPr lang="cs-CZ" sz="3600" dirty="0" smtClean="0"/>
              <a:t>kozel - ilustrace </a:t>
            </a:r>
            <a:r>
              <a:rPr lang="cs-CZ" sz="3600" dirty="0"/>
              <a:t>k </a:t>
            </a:r>
            <a:r>
              <a:rPr lang="cs-CZ" sz="3600" dirty="0" smtClean="0"/>
              <a:t>židovskému lidovému příběhu, 1919 </a:t>
            </a:r>
            <a:endParaRPr lang="cs-CZ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50034" y="1784123"/>
            <a:ext cx="4352141" cy="465114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jako </a:t>
            </a:r>
            <a:r>
              <a:rPr lang="cs-CZ" dirty="0"/>
              <a:t>Žid začal svou kariéru ilustrováním jidiš dětských knih </a:t>
            </a:r>
            <a:endParaRPr lang="cs-CZ" dirty="0" smtClean="0"/>
          </a:p>
          <a:p>
            <a:pPr lvl="1"/>
            <a:r>
              <a:rPr lang="cs-CZ" dirty="0" smtClean="0"/>
              <a:t>snaha </a:t>
            </a:r>
            <a:r>
              <a:rPr lang="cs-CZ" dirty="0"/>
              <a:t>povznést židovskou kulturu v </a:t>
            </a:r>
            <a:r>
              <a:rPr lang="cs-CZ" dirty="0" smtClean="0"/>
              <a:t>Rusku</a:t>
            </a:r>
          </a:p>
          <a:p>
            <a:pPr marL="457200" lvl="1" indent="0">
              <a:buNone/>
            </a:pPr>
            <a:r>
              <a:rPr lang="cs-CZ" dirty="0" smtClean="0"/>
              <a:t>→ země </a:t>
            </a:r>
            <a:r>
              <a:rPr lang="cs-CZ" dirty="0"/>
              <a:t>procházela velkými změnami a rušila </a:t>
            </a:r>
            <a:r>
              <a:rPr lang="cs-CZ" dirty="0" smtClean="0"/>
              <a:t>antisemitské zákony</a:t>
            </a:r>
          </a:p>
          <a:p>
            <a:r>
              <a:rPr lang="cs-CZ" dirty="0" smtClean="0"/>
              <a:t>ve </a:t>
            </a:r>
            <a:r>
              <a:rPr lang="cs-CZ" dirty="0"/>
              <a:t>svých 15. letech začal učit, v čemž různými způsoby pokračoval po většinu </a:t>
            </a:r>
            <a:r>
              <a:rPr lang="cs-CZ" dirty="0" smtClean="0"/>
              <a:t>života</a:t>
            </a:r>
            <a:endParaRPr lang="cs-CZ" dirty="0"/>
          </a:p>
        </p:txBody>
      </p:sp>
      <p:grpSp>
        <p:nvGrpSpPr>
          <p:cNvPr id="7" name="Group 6"/>
          <p:cNvGrpSpPr/>
          <p:nvPr/>
        </p:nvGrpSpPr>
        <p:grpSpPr>
          <a:xfrm>
            <a:off x="5105400" y="1773124"/>
            <a:ext cx="3638595" cy="4643780"/>
            <a:chOff x="4984750" y="1539648"/>
            <a:chExt cx="3873959" cy="4772758"/>
          </a:xfrm>
        </p:grpSpPr>
        <p:pic>
          <p:nvPicPr>
            <p:cNvPr id="17410" name="Picture 2" descr="Illustration for Jewish folk tale 'The Goat'  - El Lissitzky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4750" y="1539648"/>
              <a:ext cx="3867150" cy="47625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8537508" y="5932816"/>
              <a:ext cx="321201" cy="3795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2877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Proun 1 A, </a:t>
            </a:r>
            <a:r>
              <a:rPr lang="cs-CZ" dirty="0" smtClean="0"/>
              <a:t>Most I, 1919</a:t>
            </a:r>
            <a:endParaRPr lang="cs-CZ" dirty="0"/>
          </a:p>
        </p:txBody>
      </p:sp>
      <p:grpSp>
        <p:nvGrpSpPr>
          <p:cNvPr id="4" name="Group 3"/>
          <p:cNvGrpSpPr/>
          <p:nvPr/>
        </p:nvGrpSpPr>
        <p:grpSpPr>
          <a:xfrm>
            <a:off x="1040530" y="1828800"/>
            <a:ext cx="7062940" cy="4495800"/>
            <a:chOff x="1331760" y="1866900"/>
            <a:chExt cx="6480479" cy="3784600"/>
          </a:xfrm>
        </p:grpSpPr>
        <p:pic>
          <p:nvPicPr>
            <p:cNvPr id="16386" name="Picture 2" descr="Proun 1 A, Bridge I - El Lissitzk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1760" y="1866900"/>
              <a:ext cx="6480479" cy="378460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7364411" y="5235782"/>
              <a:ext cx="276807" cy="3109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3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8719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Proun </a:t>
            </a:r>
            <a:r>
              <a:rPr lang="cs-CZ" dirty="0" smtClean="0"/>
              <a:t>G7, 1923</a:t>
            </a:r>
            <a:endParaRPr lang="cs-CZ" dirty="0"/>
          </a:p>
        </p:txBody>
      </p:sp>
      <p:grpSp>
        <p:nvGrpSpPr>
          <p:cNvPr id="4" name="Group 3"/>
          <p:cNvGrpSpPr/>
          <p:nvPr/>
        </p:nvGrpSpPr>
        <p:grpSpPr>
          <a:xfrm>
            <a:off x="2566419" y="1456872"/>
            <a:ext cx="4141787" cy="4991050"/>
            <a:chOff x="2577223" y="1679849"/>
            <a:chExt cx="3838575" cy="4762500"/>
          </a:xfrm>
        </p:grpSpPr>
        <p:pic>
          <p:nvPicPr>
            <p:cNvPr id="19458" name="Picture 2" descr="Proun G7 - El Lissitzk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7223" y="1679849"/>
              <a:ext cx="3838575" cy="476250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6019800" y="6011725"/>
              <a:ext cx="279600" cy="3524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4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884108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Tatlin v práci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200" y="1482650"/>
            <a:ext cx="4352141" cy="4769077"/>
          </a:xfrm>
        </p:spPr>
        <p:txBody>
          <a:bodyPr>
            <a:normAutofit/>
          </a:bodyPr>
          <a:lstStyle/>
          <a:p>
            <a:r>
              <a:rPr lang="cs-CZ" dirty="0" smtClean="0"/>
              <a:t>zájem o fotografii a typografii</a:t>
            </a:r>
          </a:p>
          <a:p>
            <a:pPr lvl="1"/>
            <a:r>
              <a:rPr lang="cs-CZ" dirty="0" smtClean="0"/>
              <a:t>hojně </a:t>
            </a:r>
            <a:r>
              <a:rPr lang="cs-CZ" dirty="0"/>
              <a:t>uplatňoval fotografii ve své výstavní </a:t>
            </a:r>
            <a:r>
              <a:rPr lang="cs-CZ" dirty="0" smtClean="0"/>
              <a:t>tvorbě</a:t>
            </a:r>
          </a:p>
          <a:p>
            <a:pPr lvl="1"/>
            <a:r>
              <a:rPr lang="cs-CZ" dirty="0"/>
              <a:t>j</a:t>
            </a:r>
            <a:r>
              <a:rPr lang="cs-CZ" dirty="0" smtClean="0"/>
              <a:t>ako </a:t>
            </a:r>
            <a:r>
              <a:rPr lang="cs-CZ" dirty="0"/>
              <a:t>první používal fotomontáže na plochách celých panelů a </a:t>
            </a:r>
            <a:r>
              <a:rPr lang="cs-CZ" dirty="0" smtClean="0"/>
              <a:t>stěn</a:t>
            </a:r>
          </a:p>
          <a:p>
            <a:pPr lvl="1"/>
            <a:r>
              <a:rPr lang="cs-CZ" dirty="0" smtClean="0"/>
              <a:t>grafická </a:t>
            </a:r>
            <a:r>
              <a:rPr lang="cs-CZ" dirty="0"/>
              <a:t>úprava časopisů a alb užívá principů filmové </a:t>
            </a:r>
            <a:r>
              <a:rPr lang="cs-CZ" dirty="0" smtClean="0"/>
              <a:t>montáže</a:t>
            </a:r>
            <a:endParaRPr lang="cs-CZ" dirty="0"/>
          </a:p>
        </p:txBody>
      </p:sp>
      <p:grpSp>
        <p:nvGrpSpPr>
          <p:cNvPr id="5" name="Group 4"/>
          <p:cNvGrpSpPr/>
          <p:nvPr/>
        </p:nvGrpSpPr>
        <p:grpSpPr>
          <a:xfrm>
            <a:off x="5159375" y="1482650"/>
            <a:ext cx="3638550" cy="4762500"/>
            <a:chOff x="5168900" y="1308252"/>
            <a:chExt cx="3638550" cy="4762500"/>
          </a:xfrm>
        </p:grpSpPr>
        <p:pic>
          <p:nvPicPr>
            <p:cNvPr id="20482" name="Picture 2" descr="Tatlin at Work - El Lissitzky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8900" y="1308252"/>
              <a:ext cx="3638550" cy="47625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C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4" name="TextBox 3"/>
            <p:cNvSpPr txBox="1"/>
            <p:nvPr/>
          </p:nvSpPr>
          <p:spPr>
            <a:xfrm>
              <a:off x="8472716" y="568415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5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4044211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Vše pro frontu! Vše pro vítězství!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5150" y="1501661"/>
            <a:ext cx="4352141" cy="4769077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 přinesl významné inovace na poli </a:t>
            </a:r>
            <a:r>
              <a:rPr lang="cs-CZ" dirty="0" smtClean="0"/>
              <a:t>typografie, výstavnictví</a:t>
            </a:r>
            <a:r>
              <a:rPr lang="cs-CZ" dirty="0"/>
              <a:t>, fotomontáže a knižního designu, které mu přinesly mezinárodní </a:t>
            </a:r>
            <a:r>
              <a:rPr lang="cs-CZ" dirty="0" smtClean="0"/>
              <a:t>uznání</a:t>
            </a:r>
          </a:p>
          <a:p>
            <a:r>
              <a:rPr lang="cs-CZ" dirty="0" smtClean="0"/>
              <a:t>v </a:t>
            </a:r>
            <a:r>
              <a:rPr lang="cs-CZ" dirty="0"/>
              <a:t>roce </a:t>
            </a:r>
            <a:r>
              <a:rPr lang="cs-CZ" dirty="0" smtClean="0"/>
              <a:t>1941 - navrhl </a:t>
            </a:r>
            <a:r>
              <a:rPr lang="cs-CZ" dirty="0"/>
              <a:t>jednu ze svých posledních známých prací – sovětský propagandistický plakát vyzývající lid, aby vyrobil více tanků pro boj proti nacistickému </a:t>
            </a:r>
            <a:r>
              <a:rPr lang="cs-CZ" dirty="0" smtClean="0"/>
              <a:t>Německu</a:t>
            </a:r>
            <a:endParaRPr lang="cs-CZ" dirty="0"/>
          </a:p>
        </p:txBody>
      </p:sp>
      <p:grpSp>
        <p:nvGrpSpPr>
          <p:cNvPr id="5" name="Group 4"/>
          <p:cNvGrpSpPr/>
          <p:nvPr/>
        </p:nvGrpSpPr>
        <p:grpSpPr>
          <a:xfrm>
            <a:off x="628650" y="1358900"/>
            <a:ext cx="3356254" cy="5368471"/>
            <a:chOff x="628650" y="1358900"/>
            <a:chExt cx="3356254" cy="5368471"/>
          </a:xfrm>
        </p:grpSpPr>
        <p:pic>
          <p:nvPicPr>
            <p:cNvPr id="21506" name="Picture 2" descr="All for the front! All for Victory!  - El Lissitzk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650" y="1358900"/>
              <a:ext cx="3356254" cy="50546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628650" y="6358039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360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08681"/>
            <a:ext cx="7886700" cy="104276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Ljubov </a:t>
            </a:r>
            <a:r>
              <a:rPr lang="cs-CZ" dirty="0" err="1" smtClean="0"/>
              <a:t>Popovová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1889 - 1924</a:t>
            </a:r>
            <a:endParaRPr lang="cs-CZ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090" y="1407885"/>
            <a:ext cx="5102578" cy="5286425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ruská </a:t>
            </a:r>
            <a:r>
              <a:rPr lang="cs-CZ" dirty="0"/>
              <a:t>malířka a </a:t>
            </a:r>
            <a:r>
              <a:rPr lang="cs-CZ" dirty="0" smtClean="0"/>
              <a:t>designérka</a:t>
            </a:r>
          </a:p>
          <a:p>
            <a:r>
              <a:rPr lang="cs-CZ" dirty="0" smtClean="0"/>
              <a:t>otec byl </a:t>
            </a:r>
            <a:r>
              <a:rPr lang="cs-CZ" dirty="0"/>
              <a:t>majetným obchodníkem s textilem a </a:t>
            </a:r>
            <a:r>
              <a:rPr lang="cs-CZ" dirty="0" smtClean="0"/>
              <a:t>milovník umění</a:t>
            </a:r>
          </a:p>
          <a:p>
            <a:r>
              <a:rPr lang="cs-CZ" dirty="0"/>
              <a:t>zajímala </a:t>
            </a:r>
            <a:r>
              <a:rPr lang="cs-CZ" dirty="0" smtClean="0"/>
              <a:t>se o </a:t>
            </a:r>
            <a:r>
              <a:rPr lang="cs-CZ" dirty="0"/>
              <a:t>tradiční ruské </a:t>
            </a:r>
            <a:r>
              <a:rPr lang="cs-CZ" dirty="0" smtClean="0"/>
              <a:t>umění, studovala </a:t>
            </a:r>
            <a:r>
              <a:rPr lang="cs-CZ" dirty="0"/>
              <a:t>ruské </a:t>
            </a:r>
            <a:r>
              <a:rPr lang="cs-CZ" dirty="0" smtClean="0"/>
              <a:t>ikony</a:t>
            </a:r>
          </a:p>
          <a:p>
            <a:r>
              <a:rPr lang="cs-CZ" dirty="0" smtClean="0"/>
              <a:t>vývoj od impresionismu ke </a:t>
            </a:r>
            <a:r>
              <a:rPr lang="cs-CZ" dirty="0"/>
              <a:t>kubismu a </a:t>
            </a:r>
            <a:r>
              <a:rPr lang="cs-CZ" dirty="0" smtClean="0"/>
              <a:t>futurismu, k suprematismu → jedna z </a:t>
            </a:r>
            <a:r>
              <a:rPr lang="cs-CZ" dirty="0"/>
              <a:t>vedoucích postav ruského </a:t>
            </a:r>
            <a:r>
              <a:rPr lang="cs-CZ" dirty="0" smtClean="0"/>
              <a:t>avantgardního umění</a:t>
            </a:r>
          </a:p>
          <a:p>
            <a:r>
              <a:rPr lang="cs-CZ" dirty="0" smtClean="0"/>
              <a:t>po revoluci r. 1917 se </a:t>
            </a:r>
            <a:r>
              <a:rPr lang="cs-CZ" dirty="0"/>
              <a:t>zapojila do jejích </a:t>
            </a:r>
            <a:r>
              <a:rPr lang="cs-CZ" dirty="0" smtClean="0"/>
              <a:t>služeb</a:t>
            </a:r>
          </a:p>
          <a:p>
            <a:pPr lvl="1"/>
            <a:r>
              <a:rPr lang="cs-CZ" dirty="0" smtClean="0"/>
              <a:t>vytvářela plakáty </a:t>
            </a:r>
            <a:r>
              <a:rPr lang="cs-CZ" dirty="0"/>
              <a:t>a </a:t>
            </a:r>
            <a:r>
              <a:rPr lang="cs-CZ" dirty="0" smtClean="0"/>
              <a:t>knižní design, vyučovala </a:t>
            </a:r>
            <a:r>
              <a:rPr lang="cs-CZ" dirty="0"/>
              <a:t>umění na sovětských uměleckých </a:t>
            </a:r>
            <a:r>
              <a:rPr lang="cs-CZ" dirty="0" smtClean="0"/>
              <a:t>školách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894915" y="1624515"/>
            <a:ext cx="2944283" cy="4445868"/>
            <a:chOff x="5894915" y="1682573"/>
            <a:chExt cx="2944283" cy="4445868"/>
          </a:xfrm>
        </p:grpSpPr>
        <p:pic>
          <p:nvPicPr>
            <p:cNvPr id="3074" name="Picture 2" descr="File:Popov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4915" y="1682573"/>
              <a:ext cx="2944283" cy="4445868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8515350" y="567871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7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333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5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Malířská architektonika, 1917</a:t>
            </a:r>
            <a:endParaRPr lang="cs-CZ" dirty="0"/>
          </a:p>
        </p:txBody>
      </p:sp>
      <p:grpSp>
        <p:nvGrpSpPr>
          <p:cNvPr id="4" name="Group 3"/>
          <p:cNvGrpSpPr/>
          <p:nvPr/>
        </p:nvGrpSpPr>
        <p:grpSpPr>
          <a:xfrm>
            <a:off x="1639887" y="1573669"/>
            <a:ext cx="5864225" cy="4743260"/>
            <a:chOff x="1639887" y="1573669"/>
            <a:chExt cx="5864225" cy="4743260"/>
          </a:xfrm>
        </p:grpSpPr>
        <p:pic>
          <p:nvPicPr>
            <p:cNvPr id="4098" name="Picture 2" descr="http://upload.wikimedia.org/wikipedia/commons/thumb/7/70/NY_Moma_popova_architectonic.JPG/1266px-NY_Moma_popova_architectonic.JPG?uselang=ru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9887" y="1573669"/>
              <a:ext cx="5864225" cy="474326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7093857" y="585288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8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5813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257" y="321584"/>
            <a:ext cx="4194629" cy="936549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Malířská konstrukce, 1920</a:t>
            </a:r>
            <a:endParaRPr lang="cs-CZ" sz="32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268686" y="203303"/>
            <a:ext cx="3773714" cy="117311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kern="1200">
                <a:ln w="28575"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l"/>
            <a:r>
              <a:rPr lang="cs-CZ" sz="3200" dirty="0" smtClean="0"/>
              <a:t>Prostorově silová konstrukce, 1921</a:t>
            </a:r>
            <a:endParaRPr lang="cs-CZ" sz="3200" dirty="0"/>
          </a:p>
        </p:txBody>
      </p:sp>
      <p:grpSp>
        <p:nvGrpSpPr>
          <p:cNvPr id="4" name="Group 3"/>
          <p:cNvGrpSpPr/>
          <p:nvPr/>
        </p:nvGrpSpPr>
        <p:grpSpPr>
          <a:xfrm>
            <a:off x="401895" y="1376413"/>
            <a:ext cx="4184619" cy="5102911"/>
            <a:chOff x="401895" y="1376413"/>
            <a:chExt cx="4184619" cy="5102911"/>
          </a:xfrm>
        </p:grpSpPr>
        <p:pic>
          <p:nvPicPr>
            <p:cNvPr id="5122" name="Picture 2" descr="http://upload.wikimedia.org/wikipedia/commons/3/35/1920_Popova_Malerische_Konstruktion_anagoria.JPG?uselang=r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895" y="1376413"/>
              <a:ext cx="4184619" cy="510291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4182111" y="610999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9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268686" y="1376413"/>
            <a:ext cx="3485847" cy="5107346"/>
            <a:chOff x="5268686" y="1376413"/>
            <a:chExt cx="3485847" cy="5107346"/>
          </a:xfrm>
        </p:grpSpPr>
        <p:pic>
          <p:nvPicPr>
            <p:cNvPr id="5124" name="Picture 4" descr="http://upload.wikimedia.org/wikipedia/commons/d/df/1921_Popova_R%D0%B0um-und-Kraft-Konstruktion_anagoria.JPG?uselang=ru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8686" y="1376413"/>
              <a:ext cx="3461022" cy="510734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8335829" y="6109992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10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649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7467600" cy="843089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BAUHAUS </a:t>
            </a:r>
            <a:endParaRPr lang="cs-CZ" dirty="0"/>
          </a:p>
        </p:txBody>
      </p:sp>
      <p:sp>
        <p:nvSpPr>
          <p:cNvPr id="716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5906" y="1077686"/>
            <a:ext cx="4543425" cy="5494564"/>
          </a:xfrm>
        </p:spPr>
        <p:txBody>
          <a:bodyPr>
            <a:normAutofit/>
          </a:bodyPr>
          <a:lstStyle/>
          <a:p>
            <a:r>
              <a:rPr lang="cs-CZ" sz="1800" dirty="0" smtClean="0"/>
              <a:t>uměleckoprůmyslová škola založená v roce 1919 Waltrem </a:t>
            </a:r>
            <a:r>
              <a:rPr lang="cs-CZ" sz="1800" dirty="0" err="1" smtClean="0"/>
              <a:t>Gropiem</a:t>
            </a:r>
            <a:r>
              <a:rPr lang="cs-CZ" sz="1800" dirty="0" smtClean="0"/>
              <a:t> ve Výmaru v Německu</a:t>
            </a:r>
          </a:p>
          <a:p>
            <a:r>
              <a:rPr lang="cs-CZ" sz="1800" dirty="0" smtClean="0"/>
              <a:t>nejznámější a nejvýznamnější osobnosti uměleckého světa</a:t>
            </a:r>
          </a:p>
          <a:p>
            <a:pPr lvl="1"/>
            <a:r>
              <a:rPr lang="cs-CZ" sz="1400" dirty="0" smtClean="0"/>
              <a:t>Paul </a:t>
            </a:r>
            <a:r>
              <a:rPr lang="cs-CZ" sz="1400" dirty="0" err="1" smtClean="0"/>
              <a:t>Klee</a:t>
            </a:r>
            <a:r>
              <a:rPr lang="cs-CZ" sz="1400" dirty="0" smtClean="0"/>
              <a:t>, Vasili </a:t>
            </a:r>
            <a:r>
              <a:rPr lang="cs-CZ" sz="1400" dirty="0" err="1" smtClean="0"/>
              <a:t>Kandinskij</a:t>
            </a:r>
            <a:r>
              <a:rPr lang="cs-CZ" sz="1400" dirty="0" smtClean="0"/>
              <a:t>, </a:t>
            </a:r>
            <a:r>
              <a:rPr lang="cs-CZ" sz="1400" dirty="0" err="1" smtClean="0"/>
              <a:t>Theo</a:t>
            </a:r>
            <a:r>
              <a:rPr lang="cs-CZ" sz="1400" dirty="0" smtClean="0"/>
              <a:t> van Doesburg,  </a:t>
            </a:r>
            <a:r>
              <a:rPr lang="cs-CZ" sz="1400" dirty="0" err="1" smtClean="0"/>
              <a:t>Laszlo</a:t>
            </a:r>
            <a:r>
              <a:rPr lang="cs-CZ" sz="1400" dirty="0" smtClean="0"/>
              <a:t> </a:t>
            </a:r>
            <a:r>
              <a:rPr lang="cs-CZ" sz="1400" dirty="0" err="1" smtClean="0"/>
              <a:t>Moholy</a:t>
            </a:r>
            <a:r>
              <a:rPr lang="cs-CZ" sz="1400" dirty="0" smtClean="0"/>
              <a:t> Nagy</a:t>
            </a:r>
          </a:p>
          <a:p>
            <a:r>
              <a:rPr lang="cs-CZ" sz="1800" dirty="0" smtClean="0"/>
              <a:t>v roce 1925 přesídlila škola z politických důvodů do </a:t>
            </a:r>
            <a:r>
              <a:rPr lang="cs-CZ" sz="1800" dirty="0" err="1" smtClean="0"/>
              <a:t>Dessau</a:t>
            </a:r>
            <a:r>
              <a:rPr lang="cs-CZ" sz="1800" dirty="0" smtClean="0"/>
              <a:t>, kde byla, v budově od Waltera </a:t>
            </a:r>
            <a:r>
              <a:rPr lang="cs-CZ" sz="1800" dirty="0" err="1" smtClean="0"/>
              <a:t>Gropia</a:t>
            </a:r>
            <a:r>
              <a:rPr lang="cs-CZ" sz="1800" dirty="0" smtClean="0"/>
              <a:t>, do roku 1932  </a:t>
            </a:r>
          </a:p>
          <a:p>
            <a:r>
              <a:rPr lang="cs-CZ" sz="1800" dirty="0" smtClean="0"/>
              <a:t>roku 1932 se </a:t>
            </a:r>
            <a:r>
              <a:rPr lang="cs-CZ" sz="1800" dirty="0" err="1" smtClean="0"/>
              <a:t>Bauhaus</a:t>
            </a:r>
            <a:r>
              <a:rPr lang="cs-CZ" sz="1800" dirty="0" smtClean="0"/>
              <a:t> přestěhoval do Berlína, po krátké existenci v Berlíně byl roku 1933 zrušen nacisty</a:t>
            </a:r>
          </a:p>
          <a:p>
            <a:r>
              <a:rPr lang="cs-CZ" sz="1800" dirty="0" smtClean="0"/>
              <a:t>výrobky vzniklé na Bauhausu byly ovlivněny geometrickými formami, funkcionalismem, racionální estetikou holandského hnutí De </a:t>
            </a:r>
            <a:r>
              <a:rPr lang="cs-CZ" sz="1800" dirty="0" err="1" smtClean="0"/>
              <a:t>Stijl</a:t>
            </a:r>
            <a:r>
              <a:rPr lang="cs-CZ" sz="1800" dirty="0" smtClean="0"/>
              <a:t> a ruským konstruktivismem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314774" y="3737327"/>
            <a:ext cx="3527661" cy="2965071"/>
            <a:chOff x="5314774" y="3737327"/>
            <a:chExt cx="3527661" cy="2965071"/>
          </a:xfrm>
        </p:grpSpPr>
        <p:pic>
          <p:nvPicPr>
            <p:cNvPr id="6148" name="Picture 4" descr="Soubor:Bauhaus-Dessau main building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4774" y="3737327"/>
              <a:ext cx="3460986" cy="259573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5381449" y="6333066"/>
              <a:ext cx="34609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12. </a:t>
              </a:r>
              <a:r>
                <a:rPr lang="cs-CZ" dirty="0">
                  <a:solidFill>
                    <a:schemeClr val="bg1"/>
                  </a:solidFill>
                </a:rPr>
                <a:t>W. </a:t>
              </a:r>
              <a:r>
                <a:rPr lang="cs-CZ" dirty="0" err="1" smtClean="0">
                  <a:solidFill>
                    <a:schemeClr val="bg1"/>
                  </a:solidFill>
                </a:rPr>
                <a:t>Gropius</a:t>
              </a:r>
              <a:r>
                <a:rPr lang="cs-CZ" dirty="0" smtClean="0">
                  <a:solidFill>
                    <a:schemeClr val="bg1"/>
                  </a:solidFill>
                </a:rPr>
                <a:t> - Budova Bauhausu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458283" y="648092"/>
            <a:ext cx="3448188" cy="2997513"/>
            <a:chOff x="5458283" y="648092"/>
            <a:chExt cx="3448188" cy="2997513"/>
          </a:xfrm>
        </p:grpSpPr>
        <p:pic>
          <p:nvPicPr>
            <p:cNvPr id="6146" name="Picture 2" descr="Soubor:Bauhaus logo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1548" y="648092"/>
              <a:ext cx="2868789" cy="262818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5458283" y="3276273"/>
              <a:ext cx="3448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11. O. </a:t>
              </a:r>
              <a:r>
                <a:rPr lang="cs-CZ" dirty="0" err="1" smtClean="0">
                  <a:solidFill>
                    <a:schemeClr val="bg1"/>
                  </a:solidFill>
                </a:rPr>
                <a:t>Schlemmer</a:t>
              </a:r>
              <a:r>
                <a:rPr lang="cs-CZ" dirty="0" smtClean="0">
                  <a:solidFill>
                    <a:schemeClr val="bg1"/>
                  </a:solidFill>
                </a:rPr>
                <a:t> - Logo </a:t>
              </a:r>
              <a:r>
                <a:rPr lang="cs-CZ" dirty="0">
                  <a:solidFill>
                    <a:schemeClr val="bg1"/>
                  </a:solidFill>
                </a:rPr>
                <a:t>B</a:t>
              </a:r>
              <a:r>
                <a:rPr lang="cs-CZ" dirty="0" smtClean="0">
                  <a:solidFill>
                    <a:schemeClr val="bg1"/>
                  </a:solidFill>
                </a:rPr>
                <a:t>auhausu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160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168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1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16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16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16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1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16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 uiExpand="1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78117" y="279629"/>
            <a:ext cx="7467600" cy="8461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Manifest realismu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9563" y="1469231"/>
            <a:ext cx="5075237" cy="4873625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r.1920 </a:t>
            </a:r>
            <a:r>
              <a:rPr lang="cs-CZ" dirty="0" smtClean="0"/>
              <a:t>→ konstruktivistický manifest</a:t>
            </a:r>
          </a:p>
          <a:p>
            <a:r>
              <a:rPr lang="cs-CZ" dirty="0"/>
              <a:t>bratři, </a:t>
            </a:r>
            <a:r>
              <a:rPr lang="cs-CZ" dirty="0" smtClean="0"/>
              <a:t>sochaři </a:t>
            </a:r>
            <a:r>
              <a:rPr lang="cs-CZ" b="0" dirty="0" smtClean="0"/>
              <a:t>→</a:t>
            </a:r>
          </a:p>
          <a:p>
            <a:pPr marL="0" indent="0">
              <a:buNone/>
            </a:pPr>
            <a:r>
              <a:rPr lang="cs-CZ" b="1" dirty="0" smtClean="0"/>
              <a:t>Naum Gabo</a:t>
            </a:r>
            <a:r>
              <a:rPr lang="cs-CZ" dirty="0" smtClean="0"/>
              <a:t> (1890 – 1977)</a:t>
            </a:r>
          </a:p>
          <a:p>
            <a:pPr lvl="1"/>
            <a:r>
              <a:rPr lang="cs-CZ" dirty="0" smtClean="0"/>
              <a:t>žil od 20. let v USA</a:t>
            </a:r>
          </a:p>
          <a:p>
            <a:pPr marL="0" indent="0">
              <a:buNone/>
            </a:pPr>
            <a:r>
              <a:rPr lang="cs-CZ" b="1" dirty="0" smtClean="0"/>
              <a:t>Antoine </a:t>
            </a:r>
            <a:r>
              <a:rPr lang="cs-CZ" b="1" dirty="0" err="1" smtClean="0"/>
              <a:t>Pevsner</a:t>
            </a:r>
            <a:r>
              <a:rPr lang="cs-CZ" b="1" dirty="0" smtClean="0"/>
              <a:t> (1886 – 1962)</a:t>
            </a:r>
            <a:endParaRPr lang="cs-CZ" dirty="0"/>
          </a:p>
          <a:p>
            <a:pPr lvl="1"/>
            <a:r>
              <a:rPr lang="cs-CZ" dirty="0" smtClean="0"/>
              <a:t>žil v Paříži </a:t>
            </a:r>
          </a:p>
          <a:p>
            <a:r>
              <a:rPr lang="cs-CZ" dirty="0" smtClean="0"/>
              <a:t>svá stěžejní díla vytvořili ve druhé polovině 20. let v emigraci</a:t>
            </a:r>
          </a:p>
          <a:p>
            <a:pPr lvl="1"/>
            <a:r>
              <a:rPr lang="cs-CZ" dirty="0" smtClean="0"/>
              <a:t>průhledné konstrukce ze zprohýbaných ploch a kinetické plastiky, žádná kompaktní hmota, socha jako součást prostoru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5574297" y="1469231"/>
            <a:ext cx="3380205" cy="4538790"/>
            <a:chOff x="5574297" y="1469231"/>
            <a:chExt cx="3380205" cy="453879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574297" y="1469231"/>
              <a:ext cx="3380205" cy="387216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5" name="Rectangle 4"/>
            <p:cNvSpPr/>
            <p:nvPr/>
          </p:nvSpPr>
          <p:spPr>
            <a:xfrm>
              <a:off x="5628319" y="5361690"/>
              <a:ext cx="327216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13. N. Gabo - Lineární </a:t>
              </a:r>
              <a:r>
                <a:rPr lang="cs-CZ" dirty="0">
                  <a:solidFill>
                    <a:schemeClr val="bg1"/>
                  </a:solidFill>
                </a:rPr>
                <a:t>konstrukce č. 1, 1943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8281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Antoine </a:t>
            </a:r>
            <a:r>
              <a:rPr lang="cs-CZ" dirty="0" err="1" smtClean="0"/>
              <a:t>Pevsner</a:t>
            </a:r>
            <a:endParaRPr lang="cs-CZ" dirty="0"/>
          </a:p>
        </p:txBody>
      </p:sp>
      <p:grpSp>
        <p:nvGrpSpPr>
          <p:cNvPr id="8" name="Group 7"/>
          <p:cNvGrpSpPr/>
          <p:nvPr/>
        </p:nvGrpSpPr>
        <p:grpSpPr>
          <a:xfrm>
            <a:off x="4993155" y="1484085"/>
            <a:ext cx="3643291" cy="4857722"/>
            <a:chOff x="5134673" y="1582057"/>
            <a:chExt cx="3643291" cy="4857722"/>
          </a:xfrm>
        </p:grpSpPr>
        <p:pic>
          <p:nvPicPr>
            <p:cNvPr id="4100" name="Picture 4" descr="http://farm2.staticflickr.com/1368/542986158_32e658cd5a_b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34673" y="1582057"/>
              <a:ext cx="3643291" cy="485772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sp>
          <p:nvSpPr>
            <p:cNvPr id="5" name="Rectangle 4"/>
            <p:cNvSpPr/>
            <p:nvPr/>
          </p:nvSpPr>
          <p:spPr>
            <a:xfrm>
              <a:off x="8305998" y="6070447"/>
              <a:ext cx="4187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15</a:t>
              </a:r>
              <a:endParaRPr lang="cs-CZ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8737" y="1484085"/>
            <a:ext cx="3667580" cy="4857722"/>
            <a:chOff x="468991" y="1582057"/>
            <a:chExt cx="3667580" cy="4857722"/>
          </a:xfrm>
        </p:grpSpPr>
        <p:pic>
          <p:nvPicPr>
            <p:cNvPr id="4098" name="Picture 2" descr="http://farm4.staticflickr.com/3644/5760059243_242a9bffce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991" y="1582057"/>
              <a:ext cx="3667580" cy="485772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sp>
          <p:nvSpPr>
            <p:cNvPr id="6" name="TextBox 5"/>
            <p:cNvSpPr txBox="1"/>
            <p:nvPr/>
          </p:nvSpPr>
          <p:spPr>
            <a:xfrm>
              <a:off x="3717867" y="6070447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14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340445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45458" y="468085"/>
            <a:ext cx="7467600" cy="783771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A. </a:t>
            </a:r>
            <a:r>
              <a:rPr lang="cs-CZ" dirty="0" err="1" smtClean="0"/>
              <a:t>Pevsner</a:t>
            </a:r>
            <a:r>
              <a:rPr lang="cs-CZ" dirty="0" smtClean="0"/>
              <a:t> - Zárodek</a:t>
            </a:r>
            <a:endParaRPr lang="cs-CZ" dirty="0"/>
          </a:p>
        </p:txBody>
      </p:sp>
      <p:grpSp>
        <p:nvGrpSpPr>
          <p:cNvPr id="5" name="Group 4"/>
          <p:cNvGrpSpPr/>
          <p:nvPr/>
        </p:nvGrpSpPr>
        <p:grpSpPr>
          <a:xfrm>
            <a:off x="1218259" y="1505631"/>
            <a:ext cx="6855312" cy="4557712"/>
            <a:chOff x="1185602" y="1505631"/>
            <a:chExt cx="6855312" cy="4557712"/>
          </a:xfrm>
        </p:grpSpPr>
        <p:pic>
          <p:nvPicPr>
            <p:cNvPr id="3074" name="Picture 2" descr="http://farm4.staticflickr.com/3214/2349993982_b8e727ee6e_o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5602" y="1505631"/>
              <a:ext cx="6855312" cy="455771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sp>
          <p:nvSpPr>
            <p:cNvPr id="3" name="TextBox 2"/>
            <p:cNvSpPr txBox="1"/>
            <p:nvPr/>
          </p:nvSpPr>
          <p:spPr>
            <a:xfrm>
              <a:off x="7467601" y="5682345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16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837013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Naum Gabo – Hlava č. 2, 1916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508" y="1444952"/>
            <a:ext cx="4352141" cy="4769077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v </a:t>
            </a:r>
            <a:r>
              <a:rPr lang="cs-CZ" dirty="0"/>
              <a:t>letech 1909-1914 studoval medicínu v </a:t>
            </a:r>
            <a:r>
              <a:rPr lang="cs-CZ" dirty="0" smtClean="0"/>
              <a:t>Mnichově</a:t>
            </a:r>
          </a:p>
          <a:p>
            <a:r>
              <a:rPr lang="cs-CZ" dirty="0" smtClean="0"/>
              <a:t>v </a:t>
            </a:r>
            <a:r>
              <a:rPr lang="cs-CZ" dirty="0"/>
              <a:t>roce 1912 navázal kontakty s </a:t>
            </a:r>
            <a:r>
              <a:rPr lang="cs-CZ" dirty="0" err="1"/>
              <a:t>Kandinským</a:t>
            </a:r>
            <a:r>
              <a:rPr lang="cs-CZ" dirty="0"/>
              <a:t> a skupinou Der </a:t>
            </a:r>
            <a:r>
              <a:rPr lang="cs-CZ" dirty="0" err="1"/>
              <a:t>Blaue</a:t>
            </a:r>
            <a:r>
              <a:rPr lang="cs-CZ" dirty="0"/>
              <a:t> </a:t>
            </a:r>
            <a:r>
              <a:rPr lang="cs-CZ" dirty="0" smtClean="0"/>
              <a:t>Reiter</a:t>
            </a:r>
          </a:p>
          <a:p>
            <a:r>
              <a:rPr lang="cs-CZ" dirty="0" smtClean="0"/>
              <a:t>od </a:t>
            </a:r>
            <a:r>
              <a:rPr lang="cs-CZ" dirty="0"/>
              <a:t>roku 1913 žil u svého bratra A. </a:t>
            </a:r>
            <a:r>
              <a:rPr lang="cs-CZ" dirty="0" err="1"/>
              <a:t>Pevsnera</a:t>
            </a:r>
            <a:r>
              <a:rPr lang="cs-CZ" dirty="0"/>
              <a:t> v </a:t>
            </a:r>
            <a:r>
              <a:rPr lang="cs-CZ" dirty="0" smtClean="0"/>
              <a:t>Paříži</a:t>
            </a:r>
            <a:endParaRPr lang="cs-CZ" dirty="0"/>
          </a:p>
          <a:p>
            <a:r>
              <a:rPr lang="cs-CZ" dirty="0" smtClean="0"/>
              <a:t>1917 → Moskva – spolupráce s Tatlinem, </a:t>
            </a:r>
            <a:r>
              <a:rPr lang="cs-CZ" dirty="0" err="1" smtClean="0"/>
              <a:t>Malevičem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 smtClean="0"/>
              <a:t>Rodčenkem</a:t>
            </a:r>
            <a:endParaRPr lang="cs-CZ" dirty="0"/>
          </a:p>
          <a:p>
            <a:r>
              <a:rPr lang="cs-CZ" dirty="0"/>
              <a:t>1920 Realistický manifest – proti kubismu a </a:t>
            </a:r>
            <a:r>
              <a:rPr lang="cs-CZ" dirty="0" smtClean="0"/>
              <a:t>futurismu - první </a:t>
            </a:r>
            <a:r>
              <a:rPr lang="cs-CZ" dirty="0"/>
              <a:t>kinetické skulptury</a:t>
            </a:r>
          </a:p>
          <a:p>
            <a:r>
              <a:rPr lang="cs-CZ" dirty="0"/>
              <a:t>1927 – dekorace </a:t>
            </a:r>
            <a:r>
              <a:rPr lang="cs-CZ" dirty="0" smtClean="0"/>
              <a:t>a kostýmy </a:t>
            </a:r>
            <a:r>
              <a:rPr lang="cs-CZ" dirty="0"/>
              <a:t>pro ruský </a:t>
            </a:r>
            <a:r>
              <a:rPr lang="cs-CZ" dirty="0" err="1" smtClean="0"/>
              <a:t>Ďagilevův</a:t>
            </a:r>
            <a:r>
              <a:rPr lang="cs-CZ" dirty="0" smtClean="0"/>
              <a:t> balet</a:t>
            </a:r>
            <a:endParaRPr lang="cs-CZ" dirty="0"/>
          </a:p>
        </p:txBody>
      </p:sp>
      <p:grpSp>
        <p:nvGrpSpPr>
          <p:cNvPr id="7" name="Group 6"/>
          <p:cNvGrpSpPr/>
          <p:nvPr/>
        </p:nvGrpSpPr>
        <p:grpSpPr>
          <a:xfrm>
            <a:off x="5268686" y="1444952"/>
            <a:ext cx="3551856" cy="4878626"/>
            <a:chOff x="5121336" y="1444952"/>
            <a:chExt cx="3775406" cy="5033874"/>
          </a:xfrm>
        </p:grpSpPr>
        <p:pic>
          <p:nvPicPr>
            <p:cNvPr id="1028" name="Picture 4" descr="http://upload.wikimedia.org/wikipedia/commons/9/96/Head_No._2_by_Naum_Gabo%2C_Tate_Liverpool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1336" y="1444952"/>
              <a:ext cx="3775406" cy="503387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sp>
          <p:nvSpPr>
            <p:cNvPr id="6" name="TextBox 5"/>
            <p:cNvSpPr txBox="1"/>
            <p:nvPr/>
          </p:nvSpPr>
          <p:spPr>
            <a:xfrm>
              <a:off x="8352282" y="6096758"/>
              <a:ext cx="445057" cy="3810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17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622943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5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2112" y="90311"/>
            <a:ext cx="8229600" cy="105251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N. </a:t>
            </a:r>
            <a:r>
              <a:rPr lang="cs-CZ" dirty="0" err="1" smtClean="0"/>
              <a:t>Gabo</a:t>
            </a:r>
            <a:r>
              <a:rPr lang="cs-CZ" dirty="0" smtClean="0"/>
              <a:t> – Lineární konstrukce</a:t>
            </a:r>
            <a:endParaRPr lang="cs-CZ" dirty="0"/>
          </a:p>
        </p:txBody>
      </p:sp>
      <p:grpSp>
        <p:nvGrpSpPr>
          <p:cNvPr id="4" name="Group 3"/>
          <p:cNvGrpSpPr/>
          <p:nvPr/>
        </p:nvGrpSpPr>
        <p:grpSpPr>
          <a:xfrm>
            <a:off x="673893" y="1255080"/>
            <a:ext cx="4039623" cy="5056552"/>
            <a:chOff x="619463" y="1255080"/>
            <a:chExt cx="4039623" cy="5056552"/>
          </a:xfrm>
        </p:grpSpPr>
        <p:pic>
          <p:nvPicPr>
            <p:cNvPr id="2050" name="Picture 2" descr="http://2.bp.blogspot.com/-eB-HE70NegQ/Thi-fJa35ZI/AAAAAAAAOKY/Lzioy1AbYEw/s1600/ME0000102613_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463" y="1255080"/>
              <a:ext cx="4039623" cy="505655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sp>
          <p:nvSpPr>
            <p:cNvPr id="3" name="TextBox 2"/>
            <p:cNvSpPr txBox="1"/>
            <p:nvPr/>
          </p:nvSpPr>
          <p:spPr>
            <a:xfrm>
              <a:off x="4153296" y="5918132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18</a:t>
              </a:r>
              <a:endParaRPr lang="cs-CZ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271915" y="1255080"/>
            <a:ext cx="3155069" cy="5041579"/>
            <a:chOff x="5119511" y="1255080"/>
            <a:chExt cx="3155069" cy="5041579"/>
          </a:xfrm>
        </p:grpSpPr>
        <p:pic>
          <p:nvPicPr>
            <p:cNvPr id="76803" name="Picture 3" descr="C:\Documents and Settings\Jelinkova\Dokumenty\MJ\Výtvarná výchova\5.20.století\Abstraktní umění\Konstruktivismus\Naum Gabo\naumgabolinearconstructionno2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19511" y="1255080"/>
              <a:ext cx="3155069" cy="503238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5" name="TextBox 4"/>
            <p:cNvSpPr txBox="1"/>
            <p:nvPr/>
          </p:nvSpPr>
          <p:spPr>
            <a:xfrm>
              <a:off x="7774215" y="5927327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19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40438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49877" y="2967335"/>
            <a:ext cx="5244256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3800" b="1" spc="50" dirty="0" smtClean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K</a:t>
            </a:r>
            <a:r>
              <a:rPr lang="cs-CZ" sz="13800" b="1" spc="50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</a:t>
            </a:r>
            <a:r>
              <a:rPr lang="cs-CZ" sz="13800" b="1" spc="50" dirty="0" smtClean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</a:t>
            </a:r>
            <a:r>
              <a:rPr lang="cs-CZ" sz="13800" b="1" spc="50" dirty="0" smtClean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</a:t>
            </a:r>
            <a:r>
              <a:rPr lang="cs-CZ" sz="13800" b="1" spc="50" dirty="0" smtClean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</a:t>
            </a:r>
            <a:endParaRPr lang="en-US" sz="5400" b="1" cap="none" spc="50" dirty="0">
              <a:ln w="9525" cmpd="sng">
                <a:solidFill>
                  <a:schemeClr val="tx1"/>
                </a:solidFill>
                <a:prstDash val="solid"/>
              </a:ln>
              <a:solidFill>
                <a:srgbClr val="00206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190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El </a:t>
            </a:r>
            <a:r>
              <a:rPr lang="cs-CZ" dirty="0" err="1" smtClean="0">
                <a:solidFill>
                  <a:srgbClr val="FFC000"/>
                </a:solidFill>
              </a:rPr>
              <a:t>Lisickij</a:t>
            </a:r>
            <a:r>
              <a:rPr lang="cs-CZ" dirty="0" smtClean="0">
                <a:solidFill>
                  <a:srgbClr val="FFC000"/>
                </a:solidFill>
              </a:rPr>
              <a:t> – Foto: </a:t>
            </a:r>
            <a:r>
              <a:rPr lang="cs-CZ" dirty="0" smtClean="0"/>
              <a:t>AUTOR </a:t>
            </a:r>
            <a:r>
              <a:rPr lang="cs-CZ" dirty="0"/>
              <a:t>NEUVEDEN a kol. http://cs.wikipedia.org [online]. [cit. 27.2.2013]. Dostupný pod licencí public domain na WWW</a:t>
            </a:r>
            <a:r>
              <a:rPr lang="cs-CZ" dirty="0">
                <a:solidFill>
                  <a:srgbClr val="FFC000"/>
                </a:solidFill>
              </a:rPr>
              <a:t>: </a:t>
            </a:r>
            <a:r>
              <a:rPr lang="cs-CZ" dirty="0">
                <a:solidFill>
                  <a:srgbClr val="FFC000"/>
                </a:solidFill>
                <a:hlinkClick r:id="rId2"/>
              </a:rPr>
              <a:t>http://</a:t>
            </a:r>
            <a:r>
              <a:rPr lang="cs-CZ" dirty="0" smtClean="0">
                <a:solidFill>
                  <a:srgbClr val="FFC000"/>
                </a:solidFill>
                <a:hlinkClick r:id="rId2"/>
              </a:rPr>
              <a:t>cs.wikipedia.org/wiki/Soubor:El_lissitzky_self_portrait_1914.jpg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buFont typeface="+mj-lt"/>
              <a:buAutoNum type="arabicPeriod"/>
            </a:pPr>
            <a:r>
              <a:rPr lang="cs-CZ" dirty="0">
                <a:solidFill>
                  <a:srgbClr val="FFC000"/>
                </a:solidFill>
              </a:rPr>
              <a:t>El </a:t>
            </a:r>
            <a:r>
              <a:rPr lang="cs-CZ" dirty="0" err="1">
                <a:solidFill>
                  <a:srgbClr val="FFC000"/>
                </a:solidFill>
              </a:rPr>
              <a:t>Lisickij</a:t>
            </a:r>
            <a:r>
              <a:rPr lang="cs-CZ" dirty="0">
                <a:solidFill>
                  <a:srgbClr val="FFC000"/>
                </a:solidFill>
              </a:rPr>
              <a:t> -  </a:t>
            </a:r>
            <a:r>
              <a:rPr lang="cs-CZ" dirty="0" smtClean="0">
                <a:solidFill>
                  <a:srgbClr val="FFC000"/>
                </a:solidFill>
              </a:rPr>
              <a:t>Kozel: </a:t>
            </a:r>
            <a:r>
              <a:rPr lang="en-US" dirty="0" smtClean="0"/>
              <a:t>AUTOR </a:t>
            </a:r>
            <a:r>
              <a:rPr lang="en-US" dirty="0"/>
              <a:t>NEUVEDEN a </a:t>
            </a:r>
            <a:r>
              <a:rPr lang="en-US" dirty="0" err="1"/>
              <a:t>kol</a:t>
            </a:r>
            <a:r>
              <a:rPr lang="en-US" dirty="0"/>
              <a:t>. http://www.wikipaintings.org [online]. [cit. 27.2.2013]. </a:t>
            </a:r>
            <a:r>
              <a:rPr lang="en-US" dirty="0" err="1"/>
              <a:t>Dostupný</a:t>
            </a:r>
            <a:r>
              <a:rPr lang="en-US" dirty="0"/>
              <a:t> pod </a:t>
            </a:r>
            <a:r>
              <a:rPr lang="en-US" dirty="0" err="1"/>
              <a:t>licencí</a:t>
            </a:r>
            <a:r>
              <a:rPr lang="en-US" dirty="0"/>
              <a:t> public domain </a:t>
            </a:r>
            <a:r>
              <a:rPr lang="en-US" dirty="0" err="1"/>
              <a:t>na</a:t>
            </a:r>
            <a:r>
              <a:rPr lang="en-US" dirty="0"/>
              <a:t> WWW</a:t>
            </a:r>
            <a:r>
              <a:rPr lang="en-US" dirty="0">
                <a:solidFill>
                  <a:srgbClr val="FFC000"/>
                </a:solidFill>
              </a:rPr>
              <a:t>: </a:t>
            </a:r>
            <a:r>
              <a:rPr lang="en-US" dirty="0">
                <a:solidFill>
                  <a:srgbClr val="FFC000"/>
                </a:solidFill>
                <a:hlinkClick r:id="rId3"/>
              </a:rPr>
              <a:t>http://</a:t>
            </a:r>
            <a:r>
              <a:rPr lang="en-US" dirty="0" smtClean="0">
                <a:solidFill>
                  <a:srgbClr val="FFC000"/>
                </a:solidFill>
                <a:hlinkClick r:id="rId3"/>
              </a:rPr>
              <a:t>www.wikipaintings.org/en/el-lissitzky/illustration-for-jewish-folk-tale-the-goat-1919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FFC000"/>
                </a:solidFill>
              </a:rPr>
              <a:t>El </a:t>
            </a:r>
            <a:r>
              <a:rPr lang="en-US" dirty="0" err="1" smtClean="0">
                <a:solidFill>
                  <a:srgbClr val="FFC000"/>
                </a:solidFill>
              </a:rPr>
              <a:t>Lisickij</a:t>
            </a:r>
            <a:r>
              <a:rPr lang="cs-CZ" dirty="0" smtClean="0">
                <a:solidFill>
                  <a:srgbClr val="FFC000"/>
                </a:solidFill>
              </a:rPr>
              <a:t> -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Proun</a:t>
            </a:r>
            <a:r>
              <a:rPr lang="en-US" dirty="0">
                <a:solidFill>
                  <a:srgbClr val="FFC000"/>
                </a:solidFill>
              </a:rPr>
              <a:t> 1 A, Most </a:t>
            </a:r>
            <a:r>
              <a:rPr lang="en-US" dirty="0" smtClean="0">
                <a:solidFill>
                  <a:srgbClr val="FFC000"/>
                </a:solidFill>
              </a:rPr>
              <a:t>I</a:t>
            </a:r>
            <a:r>
              <a:rPr lang="cs-CZ" dirty="0" smtClean="0">
                <a:solidFill>
                  <a:srgbClr val="FFC000"/>
                </a:solidFill>
              </a:rPr>
              <a:t>: </a:t>
            </a:r>
            <a:r>
              <a:rPr lang="cs-CZ" dirty="0" smtClean="0"/>
              <a:t>AUTOR </a:t>
            </a:r>
            <a:r>
              <a:rPr lang="cs-CZ" dirty="0"/>
              <a:t>NEUVEDEN a kol. http://www.wikipaintings.org [online]. [cit. 27.2.2013]. Dostupný pod licencí public domain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www.wikipaintings.org/en/el-lissitzky/proun-1-a-bridge-i-1919</a:t>
            </a:r>
            <a:endParaRPr lang="cs-CZ" dirty="0" smtClean="0"/>
          </a:p>
          <a:p>
            <a:pPr>
              <a:buFont typeface="+mj-lt"/>
              <a:buAutoNum type="arabicPeriod"/>
            </a:pPr>
            <a:r>
              <a:rPr lang="cs-CZ" dirty="0">
                <a:solidFill>
                  <a:srgbClr val="FFC000"/>
                </a:solidFill>
              </a:rPr>
              <a:t>El </a:t>
            </a:r>
            <a:r>
              <a:rPr lang="cs-CZ" dirty="0" err="1">
                <a:solidFill>
                  <a:srgbClr val="FFC000"/>
                </a:solidFill>
              </a:rPr>
              <a:t>Lisickij</a:t>
            </a:r>
            <a:r>
              <a:rPr lang="cs-CZ" dirty="0">
                <a:solidFill>
                  <a:srgbClr val="FFC000"/>
                </a:solidFill>
              </a:rPr>
              <a:t> - Proun G7</a:t>
            </a:r>
            <a:r>
              <a:rPr lang="cs-CZ" dirty="0" smtClean="0">
                <a:solidFill>
                  <a:srgbClr val="FFC000"/>
                </a:solidFill>
              </a:rPr>
              <a:t>: </a:t>
            </a:r>
            <a:r>
              <a:rPr lang="cs-CZ" dirty="0" smtClean="0"/>
              <a:t>AUTOR </a:t>
            </a:r>
            <a:r>
              <a:rPr lang="cs-CZ" dirty="0"/>
              <a:t>NEUVEDEN a kol. http://www.wikipaintings.org [online]. [cit. 27.2.2013]. Dostupný pod licencí public domain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www.wikipaintings.org/en/el-lissitzky/proun-g7-1923</a:t>
            </a:r>
            <a:endParaRPr lang="cs-CZ" dirty="0"/>
          </a:p>
          <a:p>
            <a:pPr>
              <a:buFont typeface="+mj-lt"/>
              <a:buAutoNum type="arabicPeriod"/>
            </a:pPr>
            <a:r>
              <a:rPr lang="it-IT" dirty="0" smtClean="0">
                <a:solidFill>
                  <a:srgbClr val="FFC000"/>
                </a:solidFill>
              </a:rPr>
              <a:t>El </a:t>
            </a:r>
            <a:r>
              <a:rPr lang="it-IT" dirty="0">
                <a:solidFill>
                  <a:srgbClr val="FFC000"/>
                </a:solidFill>
              </a:rPr>
              <a:t>Lis</a:t>
            </a:r>
            <a:r>
              <a:rPr lang="cs-CZ" dirty="0" err="1">
                <a:solidFill>
                  <a:srgbClr val="FFC000"/>
                </a:solidFill>
              </a:rPr>
              <a:t>ic</a:t>
            </a:r>
            <a:r>
              <a:rPr lang="it-IT" dirty="0">
                <a:solidFill>
                  <a:srgbClr val="FFC000"/>
                </a:solidFill>
              </a:rPr>
              <a:t>kij – Tatlin v práci: </a:t>
            </a:r>
            <a:r>
              <a:rPr lang="it-IT" dirty="0"/>
              <a:t>AUTOR NEUVEDEN a kol. http://www.wikipaintings.org [online]. [cit. 27.2.2013]. Dostupný pod licencí public domain na WWW</a:t>
            </a:r>
            <a:r>
              <a:rPr lang="it-IT" dirty="0">
                <a:solidFill>
                  <a:srgbClr val="FFC000"/>
                </a:solidFill>
              </a:rPr>
              <a:t>: </a:t>
            </a:r>
            <a:r>
              <a:rPr lang="it-IT" dirty="0">
                <a:solidFill>
                  <a:srgbClr val="FFC000"/>
                </a:solidFill>
                <a:hlinkClick r:id="rId6"/>
              </a:rPr>
              <a:t>http://www.wikipaintings.org/en/el-lissitzky/tatlin-at-work</a:t>
            </a:r>
            <a:endParaRPr lang="it-IT" dirty="0">
              <a:solidFill>
                <a:srgbClr val="FFC000"/>
              </a:solidFill>
            </a:endParaRPr>
          </a:p>
          <a:p>
            <a:pPr>
              <a:buFont typeface="+mj-lt"/>
              <a:buAutoNum type="arabicPeriod" startAt="6"/>
            </a:pPr>
            <a:r>
              <a:rPr lang="it-IT" dirty="0">
                <a:solidFill>
                  <a:srgbClr val="FFC000"/>
                </a:solidFill>
              </a:rPr>
              <a:t>El Lisickij  – Vše pro frontu! Vše pro vítězství</a:t>
            </a:r>
            <a:r>
              <a:rPr lang="cs-CZ" dirty="0">
                <a:solidFill>
                  <a:srgbClr val="FFC000"/>
                </a:solidFill>
              </a:rPr>
              <a:t>: </a:t>
            </a:r>
            <a:r>
              <a:rPr lang="it-IT" dirty="0"/>
              <a:t>!</a:t>
            </a:r>
            <a:r>
              <a:rPr lang="cs-CZ" dirty="0"/>
              <a:t>AUTOR NEUVEDEN a kol. http://www.wikipaintings.org [online]. [cit. 27.2.2013]. Dostupný pod licencí public domain na WWW: </a:t>
            </a:r>
            <a:r>
              <a:rPr lang="cs-CZ" dirty="0">
                <a:hlinkClick r:id="rId7"/>
              </a:rPr>
              <a:t>http://www.wikipaintings.org/en/el-lissitzky/all-for-the-front-all-for-victory</a:t>
            </a:r>
            <a:endParaRPr lang="cs-CZ" dirty="0"/>
          </a:p>
          <a:p>
            <a:pPr>
              <a:buFont typeface="+mj-lt"/>
              <a:buAutoNum type="arabicPeriod" startAt="6"/>
            </a:pPr>
            <a:r>
              <a:rPr lang="cs-CZ" dirty="0">
                <a:solidFill>
                  <a:srgbClr val="FFC000"/>
                </a:solidFill>
              </a:rPr>
              <a:t>L. </a:t>
            </a:r>
            <a:r>
              <a:rPr lang="cs-CZ" dirty="0" err="1">
                <a:solidFill>
                  <a:srgbClr val="FFC000"/>
                </a:solidFill>
              </a:rPr>
              <a:t>Popovová</a:t>
            </a:r>
            <a:r>
              <a:rPr lang="cs-CZ" dirty="0">
                <a:solidFill>
                  <a:srgbClr val="FFC000"/>
                </a:solidFill>
              </a:rPr>
              <a:t> – Foto: </a:t>
            </a:r>
            <a:r>
              <a:rPr lang="cs-CZ" dirty="0"/>
              <a:t>AUTOR NEUVEDEN a kol. http://commons.wikimedia.org [online]. [cit. 27.2.2013]. Dostupný pod licencí public domain na WWW: </a:t>
            </a:r>
            <a:r>
              <a:rPr lang="cs-CZ" dirty="0">
                <a:hlinkClick r:id="rId8"/>
              </a:rPr>
              <a:t>http://commons.wikimedia.org/wiki/File:Popova.jpg?uselang=ru</a:t>
            </a:r>
            <a:endParaRPr lang="cs-CZ" dirty="0"/>
          </a:p>
          <a:p>
            <a:pPr>
              <a:buFont typeface="+mj-lt"/>
              <a:buAutoNum type="arabicPeriod" startAt="6"/>
            </a:pPr>
            <a:r>
              <a:rPr lang="cs-CZ" dirty="0">
                <a:solidFill>
                  <a:srgbClr val="FFC000"/>
                </a:solidFill>
              </a:rPr>
              <a:t>L. </a:t>
            </a:r>
            <a:r>
              <a:rPr lang="cs-CZ" dirty="0" err="1">
                <a:solidFill>
                  <a:srgbClr val="FFC000"/>
                </a:solidFill>
              </a:rPr>
              <a:t>Popovová</a:t>
            </a:r>
            <a:r>
              <a:rPr lang="cs-CZ" dirty="0">
                <a:solidFill>
                  <a:srgbClr val="FFC000"/>
                </a:solidFill>
              </a:rPr>
              <a:t> - Malířská architektonika: </a:t>
            </a:r>
            <a:r>
              <a:rPr lang="cs-CZ" dirty="0"/>
              <a:t>AUTOR NEUVEDEN a kol. http://commons.wikimedia.org [online]. [cit. 27.2.2013]. Dostupný pod licencí public domain na WWW: </a:t>
            </a:r>
            <a:r>
              <a:rPr lang="cs-CZ" dirty="0">
                <a:hlinkClick r:id="rId9"/>
              </a:rPr>
              <a:t>http://commons.wikimedia.org/wiki/File:NY_Moma_popova_architectonic.JPG?uselang=ru</a:t>
            </a:r>
            <a:endParaRPr lang="cs-CZ" dirty="0"/>
          </a:p>
          <a:p>
            <a:pPr>
              <a:buFont typeface="+mj-lt"/>
              <a:buAutoNum type="arabicPeriod" startAt="6"/>
            </a:pPr>
            <a:r>
              <a:rPr lang="cs-CZ" dirty="0">
                <a:solidFill>
                  <a:srgbClr val="FFC000"/>
                </a:solidFill>
              </a:rPr>
              <a:t>L. </a:t>
            </a:r>
            <a:r>
              <a:rPr lang="cs-CZ" dirty="0" err="1">
                <a:solidFill>
                  <a:srgbClr val="FFC000"/>
                </a:solidFill>
              </a:rPr>
              <a:t>Popovová</a:t>
            </a:r>
            <a:r>
              <a:rPr lang="cs-CZ" dirty="0">
                <a:solidFill>
                  <a:srgbClr val="FFC000"/>
                </a:solidFill>
              </a:rPr>
              <a:t> - Malířská konstrukce:  </a:t>
            </a:r>
            <a:r>
              <a:rPr lang="cs-CZ" dirty="0"/>
              <a:t>AUTOR NEUVEDEN a kol. http://commons.wikimedia.org [online]. [cit. 27.2.2013]. Dostupný pod licencí public domain na WWW: </a:t>
            </a:r>
            <a:r>
              <a:rPr lang="cs-CZ" dirty="0">
                <a:hlinkClick r:id="rId10"/>
              </a:rPr>
              <a:t>http://commons.wikimedia.org/wiki/File:1920_Popova_Malerische_Konstruktion_anagoria.JPG?uselang=ru</a:t>
            </a:r>
            <a:endParaRPr lang="cs-CZ" dirty="0"/>
          </a:p>
          <a:p>
            <a:pPr>
              <a:buFont typeface="+mj-lt"/>
              <a:buAutoNum type="arabicPeriod" startAt="6"/>
            </a:pPr>
            <a:r>
              <a:rPr lang="cs-CZ" dirty="0">
                <a:solidFill>
                  <a:srgbClr val="FFC000"/>
                </a:solidFill>
              </a:rPr>
              <a:t>L. </a:t>
            </a:r>
            <a:r>
              <a:rPr lang="cs-CZ" dirty="0" err="1">
                <a:solidFill>
                  <a:srgbClr val="FFC000"/>
                </a:solidFill>
              </a:rPr>
              <a:t>Popovová</a:t>
            </a:r>
            <a:r>
              <a:rPr lang="cs-CZ" dirty="0">
                <a:solidFill>
                  <a:srgbClr val="FFC000"/>
                </a:solidFill>
              </a:rPr>
              <a:t> -  Prostorově silová konstrukce: </a:t>
            </a:r>
            <a:r>
              <a:rPr lang="cs-CZ" dirty="0"/>
              <a:t>AUTOR NEUVEDEN a kol. http://commons.wikimedia.org [online]. [cit. 27.2.2013]. Dostupný pod licencí public domain na WWW: </a:t>
            </a:r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commons.wikimedia.org/wiki/File:1921_Popova_R%D0%B0um-und-Kraft-Konstruktion_anagoria.JPG?uselang=ru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241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 startAt="11"/>
            </a:pPr>
            <a:r>
              <a:rPr lang="cs-CZ" dirty="0" smtClean="0">
                <a:solidFill>
                  <a:srgbClr val="FFC000"/>
                </a:solidFill>
              </a:rPr>
              <a:t>Logo Bauhausu</a:t>
            </a:r>
            <a:r>
              <a:rPr lang="cs-CZ" dirty="0">
                <a:solidFill>
                  <a:srgbClr val="FFC000"/>
                </a:solidFill>
              </a:rPr>
              <a:t>: </a:t>
            </a:r>
            <a:r>
              <a:rPr lang="cs-CZ" dirty="0"/>
              <a:t>AUTOR NEUVEDEN a kol. http://cs.wikipedia.org [online]. [cit. 27.2.2013]. Dostupný pod licencí public domain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cs.wikipedia.org/wiki/Soubor:Bauhaus_logo.png</a:t>
            </a:r>
            <a:endParaRPr lang="cs-CZ" dirty="0" smtClean="0"/>
          </a:p>
          <a:p>
            <a:pPr>
              <a:buFont typeface="+mj-lt"/>
              <a:buAutoNum type="arabicPeriod" startAt="11"/>
            </a:pPr>
            <a:r>
              <a:rPr lang="cs-CZ" dirty="0" smtClean="0">
                <a:solidFill>
                  <a:srgbClr val="FFC000"/>
                </a:solidFill>
              </a:rPr>
              <a:t>W. </a:t>
            </a:r>
            <a:r>
              <a:rPr lang="cs-CZ" dirty="0" err="1" smtClean="0">
                <a:solidFill>
                  <a:srgbClr val="FFC000"/>
                </a:solidFill>
              </a:rPr>
              <a:t>Gropius</a:t>
            </a:r>
            <a:r>
              <a:rPr lang="cs-CZ" dirty="0" smtClean="0">
                <a:solidFill>
                  <a:srgbClr val="FFC000"/>
                </a:solidFill>
              </a:rPr>
              <a:t> – Budova Bauhausu</a:t>
            </a:r>
            <a:r>
              <a:rPr lang="cs-CZ" dirty="0" smtClean="0"/>
              <a:t>: AUTOR </a:t>
            </a:r>
            <a:r>
              <a:rPr lang="cs-CZ" dirty="0"/>
              <a:t>NEUVEDEN a kol. http://cs.wikipedia.org [online]. [cit. 27.2.2013]. Dostupný pod licencí public domain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cs.wikipedia.org/wiki/Soubor:Bauhaus-Dessau_main_building.jpg</a:t>
            </a:r>
            <a:endParaRPr lang="cs-CZ" dirty="0" smtClean="0"/>
          </a:p>
          <a:p>
            <a:pPr>
              <a:buFont typeface="+mj-lt"/>
              <a:buAutoNum type="arabicPeriod" startAt="11"/>
            </a:pPr>
            <a:r>
              <a:rPr lang="cs-CZ" dirty="0">
                <a:solidFill>
                  <a:srgbClr val="FFC000"/>
                </a:solidFill>
              </a:rPr>
              <a:t>N. Gabo - Lineární konstrukce č. </a:t>
            </a:r>
            <a:r>
              <a:rPr lang="cs-CZ" dirty="0" smtClean="0">
                <a:solidFill>
                  <a:srgbClr val="FFC000"/>
                </a:solidFill>
              </a:rPr>
              <a:t>1: </a:t>
            </a:r>
            <a:r>
              <a:rPr lang="cs-CZ" dirty="0" smtClean="0"/>
              <a:t>AUTOR </a:t>
            </a:r>
            <a:r>
              <a:rPr lang="cs-CZ" dirty="0"/>
              <a:t>NEUVEDEN a kol. http://www.wikipaintings.org [online]. [cit. 27.2.2013].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www.wikipaintings.org/en/naum-gabo/linear-construction-no-1-1943</a:t>
            </a:r>
            <a:endParaRPr lang="cs-CZ" dirty="0" smtClean="0"/>
          </a:p>
          <a:p>
            <a:pPr>
              <a:buFont typeface="+mj-lt"/>
              <a:buAutoNum type="arabicPeriod" startAt="11"/>
            </a:pPr>
            <a:r>
              <a:rPr lang="cs-CZ" dirty="0">
                <a:solidFill>
                  <a:srgbClr val="FFC000"/>
                </a:solidFill>
              </a:rPr>
              <a:t>Antoine </a:t>
            </a:r>
            <a:r>
              <a:rPr lang="cs-CZ" dirty="0" err="1" smtClean="0">
                <a:solidFill>
                  <a:srgbClr val="FFC000"/>
                </a:solidFill>
              </a:rPr>
              <a:t>Pevsner</a:t>
            </a:r>
            <a:r>
              <a:rPr lang="cs-CZ" dirty="0" smtClean="0">
                <a:solidFill>
                  <a:srgbClr val="FFC000"/>
                </a:solidFill>
              </a:rPr>
              <a:t> 1</a:t>
            </a:r>
            <a:r>
              <a:rPr lang="cs-CZ" dirty="0">
                <a:solidFill>
                  <a:srgbClr val="FFC000"/>
                </a:solidFill>
              </a:rPr>
              <a:t>: </a:t>
            </a:r>
            <a:r>
              <a:rPr lang="cs-CZ" dirty="0"/>
              <a:t>ALPÍZAR, </a:t>
            </a:r>
            <a:r>
              <a:rPr lang="cs-CZ" dirty="0" err="1"/>
              <a:t>Nicolás</a:t>
            </a:r>
            <a:r>
              <a:rPr lang="cs-CZ" dirty="0"/>
              <a:t> a kol. http://www.flickr.com [online]. [cit. 27.2.2013]. Dostupný pod licencí Creative Commons na WWW: </a:t>
            </a:r>
            <a:r>
              <a:rPr lang="cs-CZ" dirty="0">
                <a:hlinkClick r:id="rId5"/>
              </a:rPr>
              <a:t>http://www.flickr.com/photos/nicolas-alpizar/5760059243/sizes/m/in/gallery-baepi-72157631124789546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pPr>
              <a:buFont typeface="+mj-lt"/>
              <a:buAutoNum type="arabicPeriod" startAt="11"/>
            </a:pPr>
            <a:r>
              <a:rPr lang="cs-CZ" dirty="0">
                <a:solidFill>
                  <a:srgbClr val="FFC000"/>
                </a:solidFill>
              </a:rPr>
              <a:t>Antoine </a:t>
            </a:r>
            <a:r>
              <a:rPr lang="cs-CZ" dirty="0" err="1">
                <a:solidFill>
                  <a:srgbClr val="FFC000"/>
                </a:solidFill>
              </a:rPr>
              <a:t>Pevsner</a:t>
            </a:r>
            <a:r>
              <a:rPr lang="cs-CZ" dirty="0">
                <a:solidFill>
                  <a:srgbClr val="FFC000"/>
                </a:solidFill>
              </a:rPr>
              <a:t> 2: </a:t>
            </a:r>
            <a:r>
              <a:rPr lang="cs-CZ" dirty="0"/>
              <a:t>FEUERSTEIN, Steven a kol. http://www.flickr.com [online]. [cit. 27.2.2013]. Dostupný pod licencí Creative Commons na WWW: </a:t>
            </a:r>
            <a:r>
              <a:rPr lang="cs-CZ" dirty="0">
                <a:hlinkClick r:id="rId6"/>
              </a:rPr>
              <a:t>http://www.flickr.com/photos/stevenfeuerstein/542986158/sizes/l/in/gallery-baepi-72157631124789546</a:t>
            </a:r>
            <a:r>
              <a:rPr lang="cs-CZ" dirty="0" smtClean="0">
                <a:hlinkClick r:id="rId6"/>
              </a:rPr>
              <a:t>/</a:t>
            </a:r>
            <a:endParaRPr lang="cs-CZ" dirty="0"/>
          </a:p>
          <a:p>
            <a:pPr>
              <a:buFont typeface="+mj-lt"/>
              <a:buAutoNum type="arabicPeriod" startAt="11"/>
            </a:pPr>
            <a:r>
              <a:rPr lang="cs-CZ" dirty="0">
                <a:solidFill>
                  <a:srgbClr val="FFC000"/>
                </a:solidFill>
              </a:rPr>
              <a:t>A. </a:t>
            </a:r>
            <a:r>
              <a:rPr lang="cs-CZ" dirty="0" err="1">
                <a:solidFill>
                  <a:srgbClr val="FFC000"/>
                </a:solidFill>
              </a:rPr>
              <a:t>Pevsner</a:t>
            </a:r>
            <a:r>
              <a:rPr lang="cs-CZ" dirty="0">
                <a:solidFill>
                  <a:srgbClr val="FFC000"/>
                </a:solidFill>
              </a:rPr>
              <a:t> – </a:t>
            </a:r>
            <a:r>
              <a:rPr lang="cs-CZ" dirty="0"/>
              <a:t>Zárodek: SANDFORD, Dave a kol. http://www.flickr.com [online]. [cit. 27.2.2013]. Dostupný pod licencí Creative Commons na WWW: </a:t>
            </a:r>
            <a:r>
              <a:rPr lang="cs-CZ" dirty="0">
                <a:hlinkClick r:id="rId7"/>
              </a:rPr>
              <a:t>http://www.flickr.com/photos/davesandford/2349993982/in/gallery-baepi-72157631124789546</a:t>
            </a:r>
            <a:r>
              <a:rPr lang="cs-CZ" dirty="0" smtClean="0">
                <a:hlinkClick r:id="rId7"/>
              </a:rPr>
              <a:t>/</a:t>
            </a:r>
            <a:endParaRPr lang="cs-CZ" dirty="0"/>
          </a:p>
          <a:p>
            <a:pPr>
              <a:buFont typeface="+mj-lt"/>
              <a:buAutoNum type="arabicPeriod" startAt="11"/>
            </a:pPr>
            <a:r>
              <a:rPr lang="cs-CZ" dirty="0">
                <a:solidFill>
                  <a:srgbClr val="FFC000"/>
                </a:solidFill>
              </a:rPr>
              <a:t>N. Gabo – Hlava č. 2: </a:t>
            </a:r>
            <a:r>
              <a:rPr lang="cs-CZ" dirty="0"/>
              <a:t>REPT0N1X a kol. http://commons.wikimedia.org [online]. [cit. 27.2.2013]. Dostupný pod licencí Creative Commons na WWW: </a:t>
            </a:r>
            <a:r>
              <a:rPr lang="cs-CZ" dirty="0">
                <a:hlinkClick r:id="rId8"/>
              </a:rPr>
              <a:t>http://commons.wikimedia.org/wiki/File:Head_No._2_by_Naum_Gabo,_</a:t>
            </a:r>
            <a:r>
              <a:rPr lang="cs-CZ" dirty="0" smtClean="0">
                <a:hlinkClick r:id="rId8"/>
              </a:rPr>
              <a:t>Tate_Liverpool.jpg</a:t>
            </a:r>
            <a:endParaRPr lang="cs-CZ" dirty="0"/>
          </a:p>
          <a:p>
            <a:pPr>
              <a:buFont typeface="+mj-lt"/>
              <a:buAutoNum type="arabicPeriod" startAt="11"/>
            </a:pPr>
            <a:r>
              <a:rPr lang="cs-CZ" dirty="0">
                <a:solidFill>
                  <a:srgbClr val="FFC000"/>
                </a:solidFill>
              </a:rPr>
              <a:t>N. Gabo – Lineární </a:t>
            </a:r>
            <a:r>
              <a:rPr lang="cs-CZ" dirty="0" smtClean="0">
                <a:solidFill>
                  <a:srgbClr val="FFC000"/>
                </a:solidFill>
              </a:rPr>
              <a:t>konstrukce:  </a:t>
            </a:r>
            <a:r>
              <a:rPr lang="pt-BR" dirty="0" smtClean="0"/>
              <a:t>AUTOR </a:t>
            </a:r>
            <a:r>
              <a:rPr lang="pt-BR" dirty="0"/>
              <a:t>NEUVEDEN. </a:t>
            </a:r>
            <a:r>
              <a:rPr lang="pt-BR" i="1" dirty="0"/>
              <a:t>http://2.bp.blogspot.com</a:t>
            </a:r>
            <a:r>
              <a:rPr lang="pt-BR" dirty="0"/>
              <a:t> [online]. [cit. 28.3.2013]. Dostupný na WWW: </a:t>
            </a:r>
            <a:r>
              <a:rPr lang="pt-BR" dirty="0">
                <a:hlinkClick r:id="rId9"/>
              </a:rPr>
              <a:t>http://2.bp.blogspot.com/-</a:t>
            </a:r>
            <a:r>
              <a:rPr lang="pt-BR" dirty="0" smtClean="0">
                <a:hlinkClick r:id="rId9"/>
              </a:rPr>
              <a:t>eB-HE70NegQ/Thi-fJa35ZI/AAAAAAAAOKY/Lzioy1AbYEw/s1600/ME0000102613_3.jpg</a:t>
            </a:r>
            <a:endParaRPr lang="cs-CZ" dirty="0" smtClean="0"/>
          </a:p>
          <a:p>
            <a:pPr>
              <a:buFont typeface="+mj-lt"/>
              <a:buAutoNum type="arabicPeriod" startAt="11"/>
            </a:pPr>
            <a:r>
              <a:rPr lang="cs-CZ" dirty="0" smtClean="0">
                <a:solidFill>
                  <a:srgbClr val="FFC000"/>
                </a:solidFill>
              </a:rPr>
              <a:t>N</a:t>
            </a:r>
            <a:r>
              <a:rPr lang="cs-CZ" dirty="0">
                <a:solidFill>
                  <a:srgbClr val="FFC000"/>
                </a:solidFill>
              </a:rPr>
              <a:t>. Gabo – </a:t>
            </a:r>
            <a:r>
              <a:rPr lang="cs-CZ" dirty="0" smtClean="0">
                <a:solidFill>
                  <a:srgbClr val="FFC000"/>
                </a:solidFill>
              </a:rPr>
              <a:t>Lineární konstrukce č. 2:  </a:t>
            </a:r>
            <a:r>
              <a:rPr lang="pt-BR" dirty="0" smtClean="0"/>
              <a:t>AUTOR </a:t>
            </a:r>
            <a:r>
              <a:rPr lang="pt-BR" dirty="0"/>
              <a:t>NEUVEDEN. </a:t>
            </a:r>
            <a:r>
              <a:rPr lang="pt-BR" i="1" dirty="0"/>
              <a:t>http://www.tate.org.uk</a:t>
            </a:r>
            <a:r>
              <a:rPr lang="pt-BR" dirty="0"/>
              <a:t> [online]. [cit. 28.3.2013]. Dostupný na WWW: </a:t>
            </a:r>
            <a:r>
              <a:rPr lang="pt-BR" dirty="0">
                <a:hlinkClick r:id="rId10"/>
              </a:rPr>
              <a:t>http://</a:t>
            </a:r>
            <a:r>
              <a:rPr lang="pt-BR" dirty="0" smtClean="0">
                <a:hlinkClick r:id="rId10"/>
              </a:rPr>
              <a:t>www.tate.org.uk/art/artworks/gabo-linear-construction-no-2-t01105</a:t>
            </a:r>
            <a:endParaRPr lang="cs-CZ" dirty="0" smtClean="0"/>
          </a:p>
          <a:p>
            <a:pPr>
              <a:buFont typeface="+mj-lt"/>
              <a:buAutoNum type="arabicPeriod" startAt="11"/>
            </a:pPr>
            <a:endParaRPr lang="cs-CZ" dirty="0"/>
          </a:p>
          <a:p>
            <a:pPr>
              <a:buFont typeface="+mj-lt"/>
              <a:buAutoNum type="arabicPeriod" startAt="11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786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Citace k ukázkám pro opakování: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+mj-lt"/>
              <a:buAutoNum type="alphaUcPeriod"/>
            </a:pPr>
            <a:r>
              <a:rPr lang="cs-CZ" sz="1400" b="1" dirty="0" smtClean="0">
                <a:solidFill>
                  <a:srgbClr val="FF0000"/>
                </a:solidFill>
              </a:rPr>
              <a:t>V. Tatlin </a:t>
            </a:r>
            <a:r>
              <a:rPr lang="cs-CZ" sz="1400" b="1" dirty="0">
                <a:solidFill>
                  <a:srgbClr val="FF0000"/>
                </a:solidFill>
              </a:rPr>
              <a:t>– </a:t>
            </a:r>
            <a:r>
              <a:rPr lang="cs-CZ" sz="1400" b="1" dirty="0" smtClean="0">
                <a:solidFill>
                  <a:srgbClr val="FF0000"/>
                </a:solidFill>
              </a:rPr>
              <a:t>Autoportrét: </a:t>
            </a:r>
            <a:r>
              <a:rPr lang="cs-CZ" sz="1400" dirty="0"/>
              <a:t>AUTOR NEUVEDEN a kol. http://commons.wikimedia.org [online]. [cit. 27.2.2013]. Dostupný pod licencí public domain na WWW: </a:t>
            </a:r>
            <a:r>
              <a:rPr lang="cs-CZ" sz="1400" dirty="0">
                <a:hlinkClick r:id="rId2"/>
              </a:rPr>
              <a:t>http://commons.wikimedia.org/wiki/File:%D0%A2%D0%90%D0%A2%D0%9B%D0%98%D0%9D_%D0%92%D0%BB%D0%B0%D0%B4%D0%B8%D0%BC%D0%B8%D1%80_%</a:t>
            </a:r>
            <a:r>
              <a:rPr lang="cs-CZ" sz="1400" dirty="0" smtClean="0">
                <a:hlinkClick r:id="rId2"/>
              </a:rPr>
              <a:t>D0%95%D0%B2%D0%B3%D1%80%D0%B0%D1%84%D0%BE%D0%B2%D0%B8%D1%87.jpg?uselang=ru</a:t>
            </a:r>
            <a:endParaRPr lang="cs-CZ" sz="1400" dirty="0" smtClean="0"/>
          </a:p>
          <a:p>
            <a:pPr>
              <a:buFont typeface="+mj-lt"/>
              <a:buAutoNum type="alphaUcPeriod"/>
            </a:pPr>
            <a:r>
              <a:rPr lang="cs-CZ" sz="1400" b="1" dirty="0" smtClean="0">
                <a:solidFill>
                  <a:srgbClr val="FF0000"/>
                </a:solidFill>
              </a:rPr>
              <a:t>V. Tatlin - Věž </a:t>
            </a:r>
            <a:r>
              <a:rPr lang="cs-CZ" sz="1400" b="1" dirty="0">
                <a:solidFill>
                  <a:srgbClr val="FF0000"/>
                </a:solidFill>
              </a:rPr>
              <a:t>třetí internacionály: </a:t>
            </a:r>
            <a:r>
              <a:rPr lang="cs-CZ" sz="1400" dirty="0"/>
              <a:t>AUTOR NEUVEDEN a kol. http://www.wikipaintings.org [online]. [cit. 27.2.2013]. Dostupný pod licencí public domain na WWW: </a:t>
            </a:r>
            <a:r>
              <a:rPr lang="cs-CZ" sz="1400" dirty="0">
                <a:solidFill>
                  <a:srgbClr val="FFC000"/>
                </a:solidFill>
                <a:hlinkClick r:id="rId3"/>
              </a:rPr>
              <a:t>http://www.wikipaintings.org/en/vladimir-tatlin/model-of-the-monument-iii-international-1920</a:t>
            </a:r>
            <a:endParaRPr lang="cs-CZ" sz="1400" dirty="0">
              <a:solidFill>
                <a:srgbClr val="FFC000"/>
              </a:solidFill>
            </a:endParaRPr>
          </a:p>
          <a:p>
            <a:pPr>
              <a:buFont typeface="+mj-lt"/>
              <a:buAutoNum type="alphaUcPeriod"/>
            </a:pPr>
            <a:r>
              <a:rPr lang="cs-CZ" sz="1400" b="1" dirty="0">
                <a:solidFill>
                  <a:srgbClr val="FF0000"/>
                </a:solidFill>
              </a:rPr>
              <a:t>Tatlin - Kontrareliéf: </a:t>
            </a:r>
            <a:r>
              <a:rPr lang="cs-CZ" sz="1400" dirty="0"/>
              <a:t>AUTOR NEUVEDEN a kol. http://www.wikipaintings.org [online]. [cit. 27.2.2013]. Dostupný pod licencí public domain na WWW: </a:t>
            </a:r>
            <a:r>
              <a:rPr lang="cs-CZ" sz="1400" dirty="0">
                <a:solidFill>
                  <a:srgbClr val="FFC000"/>
                </a:solidFill>
              </a:rPr>
              <a:t>http://www.wikipaintings.org/en/vladimir-tatlin/counter-relief</a:t>
            </a:r>
          </a:p>
          <a:p>
            <a:pPr>
              <a:buFont typeface="+mj-lt"/>
              <a:buAutoNum type="alphaUcPeriod"/>
            </a:pPr>
            <a:r>
              <a:rPr lang="cs-CZ" sz="1400" b="1" dirty="0" smtClean="0">
                <a:solidFill>
                  <a:srgbClr val="FF0000"/>
                </a:solidFill>
              </a:rPr>
              <a:t>A. Rodčenko - Obálka </a:t>
            </a:r>
            <a:r>
              <a:rPr lang="cs-CZ" sz="1400" b="1" dirty="0">
                <a:solidFill>
                  <a:srgbClr val="FF0000"/>
                </a:solidFill>
              </a:rPr>
              <a:t>Majakovského knihy: </a:t>
            </a:r>
            <a:r>
              <a:rPr lang="cs-CZ" sz="1400" dirty="0"/>
              <a:t>AUTOR NEUVEDEN a kol. http://blipoint.com [online]. [cit. 27.2.2013].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blipoint.com/blog/it/2010/01/revolution-in-photography-alexander-rodchenko/cover_of_the_book_about_that_by_vladimir_mayakovski_1923_c_a_rodchenko_v_stepanova_archive_moscow_house_of_photography_museum</a:t>
            </a:r>
            <a:endParaRPr lang="cs-CZ" sz="1400" dirty="0" smtClean="0"/>
          </a:p>
          <a:p>
            <a:pPr>
              <a:buFont typeface="+mj-lt"/>
              <a:buAutoNum type="alphaUcPeriod"/>
            </a:pPr>
            <a:r>
              <a:rPr lang="cs-CZ" sz="1400" b="1" dirty="0">
                <a:solidFill>
                  <a:srgbClr val="FF0000"/>
                </a:solidFill>
              </a:rPr>
              <a:t>Rodčenko s manželkou: </a:t>
            </a:r>
            <a:r>
              <a:rPr lang="cs-CZ" sz="1400" dirty="0"/>
              <a:t>AUTOR NEUVEDEN a kol. http://cs.wikipedia.org [online]. [cit. 27.2.2013]. Dostupný pod licencí public domain na WWW: </a:t>
            </a:r>
            <a:r>
              <a:rPr lang="cs-CZ" sz="1400" dirty="0">
                <a:hlinkClick r:id="rId5"/>
              </a:rPr>
              <a:t>http://cs.wikipedia.org/wiki/Soubor:1920s_Rodchenko_and_Stepanova.jpg</a:t>
            </a:r>
            <a:endParaRPr lang="cs-CZ" sz="1400" dirty="0"/>
          </a:p>
          <a:p>
            <a:pPr>
              <a:buFont typeface="+mj-lt"/>
              <a:buAutoNum type="alphaUcPeriod"/>
            </a:pPr>
            <a:r>
              <a:rPr lang="cs-CZ" sz="1400" b="1" dirty="0">
                <a:solidFill>
                  <a:srgbClr val="FF0000"/>
                </a:solidFill>
              </a:rPr>
              <a:t>V. Stěpanovová – Textilní design: </a:t>
            </a:r>
            <a:r>
              <a:rPr lang="cs-CZ" sz="1400" dirty="0"/>
              <a:t>AUTOR NEUVEDEN a kol. http://grupaok.tumblr.com [online]. [cit. 27.2.2013]. Dostupný na WWW: http://grupaok.tumblr.com/post/19344886639/varvara-stepanova-circle-points-teal-and-orangeEl </a:t>
            </a:r>
            <a:r>
              <a:rPr lang="cs-CZ" sz="1400" dirty="0" err="1"/>
              <a:t>Lissitskij</a:t>
            </a:r>
            <a:r>
              <a:rPr lang="cs-CZ" sz="1400" dirty="0"/>
              <a:t> – Autoportrét</a:t>
            </a:r>
            <a:r>
              <a:rPr lang="cs-CZ" sz="1400" dirty="0">
                <a:solidFill>
                  <a:srgbClr val="FFC000"/>
                </a:solidFill>
              </a:rPr>
              <a:t>: </a:t>
            </a:r>
            <a:r>
              <a:rPr lang="cs-CZ" sz="1400" dirty="0"/>
              <a:t>AUTOR NEUVEDEN a kol. http://en.wikipedia.org [online]. [cit. 27.2.2013]. Dostupný pod licencí public domain na WWW: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en.wikipedia.org/wiki/File:El_lissitzky_self_portrait_1914.jpg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52701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sz="4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 materiál je určen k interaktivní výuce.</a:t>
            </a:r>
            <a:endParaRPr lang="cs-CZ" sz="4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162749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2782</TotalTime>
  <Words>2018</Words>
  <Application>Microsoft Office PowerPoint</Application>
  <PresentationFormat>Předvádění na obrazovce (4:3)</PresentationFormat>
  <Paragraphs>183</Paragraphs>
  <Slides>27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Office Theme</vt:lpstr>
      <vt:lpstr>Prezentace aplikace PowerPoint</vt:lpstr>
      <vt:lpstr>ANOTACE</vt:lpstr>
      <vt:lpstr>OPAKOVÁNÍ</vt:lpstr>
      <vt:lpstr>Odpovězte na otázky:</vt:lpstr>
      <vt:lpstr>Prohlédněte si následující obrázky a okomentujte je:</vt:lpstr>
      <vt:lpstr>Prezentace aplikace PowerPoint</vt:lpstr>
      <vt:lpstr>DALŠÍ PŘEDSTAVITELÉ</vt:lpstr>
      <vt:lpstr>El Lisickij  (1890 - 1941)</vt:lpstr>
      <vt:lpstr>Starý kozel - ilustrace k židovskému lidovému příběhu, 1919 </vt:lpstr>
      <vt:lpstr>Proun 1 A, Most I, 1919</vt:lpstr>
      <vt:lpstr>Proun G7, 1923</vt:lpstr>
      <vt:lpstr>Tatlin v práci</vt:lpstr>
      <vt:lpstr>Vše pro frontu! Vše pro vítězství!</vt:lpstr>
      <vt:lpstr>Ljubov Popovová 1889 - 1924</vt:lpstr>
      <vt:lpstr>Malířská architektonika, 1917</vt:lpstr>
      <vt:lpstr>Malířská konstrukce, 1920</vt:lpstr>
      <vt:lpstr>BAUHAUS </vt:lpstr>
      <vt:lpstr>Manifest realismu</vt:lpstr>
      <vt:lpstr>Antoine Pevsner</vt:lpstr>
      <vt:lpstr>A. Pevsner - Zárodek</vt:lpstr>
      <vt:lpstr>Naum Gabo – Hlava č. 2, 1916</vt:lpstr>
      <vt:lpstr>N. Gabo – Lineární konstrukce</vt:lpstr>
      <vt:lpstr>Prezentace aplikace PowerPoint</vt:lpstr>
      <vt:lpstr>Citace:</vt:lpstr>
      <vt:lpstr>Citace:</vt:lpstr>
      <vt:lpstr>Citace k ukázkám pro opakování:</vt:lpstr>
      <vt:lpstr>Tento materiál je určen k interaktivní výuce.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SUPREMATISMUS</dc:title>
  <dc:creator>Marcela Jelínková</dc:creator>
  <cp:lastModifiedBy>Marcela Jelínková</cp:lastModifiedBy>
  <cp:revision>155</cp:revision>
  <dcterms:created xsi:type="dcterms:W3CDTF">2013-02-16T09:13:21Z</dcterms:created>
  <dcterms:modified xsi:type="dcterms:W3CDTF">2013-05-28T10:26:18Z</dcterms:modified>
</cp:coreProperties>
</file>