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7" r:id="rId1"/>
  </p:sldMasterIdLst>
  <p:notesMasterIdLst>
    <p:notesMasterId r:id="rId52"/>
  </p:notesMasterIdLst>
  <p:sldIdLst>
    <p:sldId id="369" r:id="rId2"/>
    <p:sldId id="370" r:id="rId3"/>
    <p:sldId id="373" r:id="rId4"/>
    <p:sldId id="374" r:id="rId5"/>
    <p:sldId id="372" r:id="rId6"/>
    <p:sldId id="256" r:id="rId7"/>
    <p:sldId id="261" r:id="rId8"/>
    <p:sldId id="356" r:id="rId9"/>
    <p:sldId id="264" r:id="rId10"/>
    <p:sldId id="343" r:id="rId11"/>
    <p:sldId id="359" r:id="rId12"/>
    <p:sldId id="360" r:id="rId13"/>
    <p:sldId id="361" r:id="rId14"/>
    <p:sldId id="358" r:id="rId15"/>
    <p:sldId id="344" r:id="rId16"/>
    <p:sldId id="363" r:id="rId17"/>
    <p:sldId id="362" r:id="rId18"/>
    <p:sldId id="364" r:id="rId19"/>
    <p:sldId id="345" r:id="rId20"/>
    <p:sldId id="346" r:id="rId21"/>
    <p:sldId id="366" r:id="rId22"/>
    <p:sldId id="318" r:id="rId23"/>
    <p:sldId id="347" r:id="rId24"/>
    <p:sldId id="355" r:id="rId25"/>
    <p:sldId id="263" r:id="rId26"/>
    <p:sldId id="334" r:id="rId27"/>
    <p:sldId id="325" r:id="rId28"/>
    <p:sldId id="326" r:id="rId29"/>
    <p:sldId id="327" r:id="rId30"/>
    <p:sldId id="328" r:id="rId31"/>
    <p:sldId id="332" r:id="rId32"/>
    <p:sldId id="376" r:id="rId33"/>
    <p:sldId id="337" r:id="rId34"/>
    <p:sldId id="336" r:id="rId35"/>
    <p:sldId id="338" r:id="rId36"/>
    <p:sldId id="339" r:id="rId37"/>
    <p:sldId id="323" r:id="rId38"/>
    <p:sldId id="340" r:id="rId39"/>
    <p:sldId id="353" r:id="rId40"/>
    <p:sldId id="354" r:id="rId41"/>
    <p:sldId id="322" r:id="rId42"/>
    <p:sldId id="350" r:id="rId43"/>
    <p:sldId id="335" r:id="rId44"/>
    <p:sldId id="378" r:id="rId45"/>
    <p:sldId id="352" r:id="rId46"/>
    <p:sldId id="357" r:id="rId47"/>
    <p:sldId id="365" r:id="rId48"/>
    <p:sldId id="367" r:id="rId49"/>
    <p:sldId id="368" r:id="rId50"/>
    <p:sldId id="371" r:id="rId51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359E"/>
    <a:srgbClr val="FF0000"/>
    <a:srgbClr val="000000"/>
    <a:srgbClr val="EA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519" autoAdjust="0"/>
    <p:restoredTop sz="94660"/>
  </p:normalViewPr>
  <p:slideViewPr>
    <p:cSldViewPr>
      <p:cViewPr>
        <p:scale>
          <a:sx n="102" d="100"/>
          <a:sy n="102" d="100"/>
        </p:scale>
        <p:origin x="-108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tableStyles" Target="tableStyles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4B1901D-3383-490A-B088-B8330E29BD51}" type="datetimeFigureOut">
              <a:rPr lang="cs-CZ" smtClean="0"/>
              <a:t>28.5.2013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260BD0-6255-488D-BDE5-657872AE5DD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745044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4515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4516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6837E81A-63DB-473F-9AB9-B6CF2D07A156}" type="slidenum">
              <a:rPr lang="cs-CZ" sz="1200" smtClean="0">
                <a:latin typeface="Arial" pitchFamily="34" charset="0"/>
              </a:rPr>
              <a:pPr/>
              <a:t>1</a:t>
            </a:fld>
            <a:endParaRPr lang="cs-CZ" sz="1200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2414672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553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6554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A1BA353F-612F-455F-BA94-BB83FD5DBE50}" type="slidenum">
              <a:rPr lang="cs-CZ" sz="1200" smtClean="0">
                <a:latin typeface="Arial" pitchFamily="34" charset="0"/>
              </a:rPr>
              <a:pPr/>
              <a:t>2</a:t>
            </a:fld>
            <a:endParaRPr lang="cs-CZ" sz="1200" smtClean="0">
              <a:latin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818120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Piet Mondrian získal diplom, se kterým měl možnost učit kreslení nejprve na základní škole</a:t>
            </a:r>
            <a:r>
              <a:rPr lang="cs-CZ" baseline="0" dirty="0" smtClean="0"/>
              <a:t> a později na střední škole.</a:t>
            </a:r>
            <a:r>
              <a:rPr lang="cs-CZ" dirty="0" smtClean="0"/>
              <a:t> Pracoval chvíli jako učitel. Nechal zapsat na Akademii výtvarného umění.</a:t>
            </a:r>
          </a:p>
          <a:p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260BD0-6255-488D-BDE5-657872AE5DDB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53804902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Vlastním jménem Christian Emil Marie </a:t>
            </a:r>
            <a:r>
              <a:rPr lang="cs-CZ" dirty="0" err="1" smtClean="0"/>
              <a:t>Küpper</a:t>
            </a:r>
            <a:r>
              <a:rPr lang="cs-CZ" dirty="0" smtClean="0"/>
              <a:t> – otec byl fotograf Wilhelm </a:t>
            </a:r>
            <a:r>
              <a:rPr lang="cs-CZ" dirty="0" err="1" smtClean="0"/>
              <a:t>Küpper</a:t>
            </a:r>
            <a:r>
              <a:rPr lang="cs-CZ" dirty="0" smtClean="0"/>
              <a:t> – jméno přijal po nevlastním otci, kterého považoval za vlastního. Byl profesí architektem,</a:t>
            </a:r>
            <a:r>
              <a:rPr lang="cs-CZ" baseline="0" dirty="0" smtClean="0"/>
              <a:t> ačkoliv se  zpočátku chtěl stát hercem a zpěvákem.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260BD0-6255-488D-BDE5-657872AE5DDB}" type="slidenum">
              <a:rPr lang="cs-CZ" smtClean="0"/>
              <a:t>25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82484603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/</a:t>
            </a:r>
            <a:r>
              <a:rPr lang="cs-CZ" dirty="0" err="1" smtClean="0"/>
              <a:t>obet</a:t>
            </a:r>
            <a:r>
              <a:rPr lang="cs-CZ" dirty="0" smtClean="0"/>
              <a:t>/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260BD0-6255-488D-BDE5-657872AE5DDB}" type="slidenum">
              <a:rPr lang="cs-CZ" smtClean="0"/>
              <a:t>38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4638827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F964C3E-50FF-4188-9C66-7E85120C47DF}" type="datetimeFigureOut">
              <a:rPr lang="cs-CZ" smtClean="0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4CA48E-BCB7-4FD3-A940-EECDF6C15CB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688747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365126"/>
            <a:ext cx="8496944" cy="1325563"/>
          </a:xfrm>
          <a:solidFill>
            <a:srgbClr val="FFFF00"/>
          </a:solidFill>
        </p:spPr>
        <p:txBody>
          <a:bodyPr/>
          <a:lstStyle>
            <a:lvl1pPr algn="ctr">
              <a:defRPr b="1">
                <a:solidFill>
                  <a:srgbClr val="002060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1pPr marL="228600" indent="-228600">
              <a:buFontTx/>
              <a:buBlip>
                <a:blip r:embed="rId2"/>
              </a:buBlip>
              <a:defRPr/>
            </a:lvl1pPr>
            <a:lvl2pPr marL="685800" indent="-228600">
              <a:buClr>
                <a:srgbClr val="002060"/>
              </a:buClr>
              <a:buSzPct val="120000"/>
              <a:buFont typeface="Franklin Gothic Book" panose="020B0503020102020204" pitchFamily="34" charset="0"/>
              <a:buChar char="−"/>
              <a:defRPr/>
            </a:lvl2pPr>
          </a:lstStyle>
          <a:p>
            <a:pPr lvl="0"/>
            <a:r>
              <a:rPr lang="en-US" dirty="0" smtClean="0"/>
              <a:t>Click to edit Master text styles</a:t>
            </a:r>
          </a:p>
          <a:p>
            <a:pPr lvl="1"/>
            <a:r>
              <a:rPr lang="en-US" dirty="0" smtClean="0"/>
              <a:t>Second level</a:t>
            </a:r>
          </a:p>
          <a:p>
            <a:pPr lvl="2"/>
            <a:r>
              <a:rPr lang="en-US" dirty="0" smtClean="0"/>
              <a:t>Third level</a:t>
            </a:r>
          </a:p>
          <a:p>
            <a:pPr lvl="3"/>
            <a:r>
              <a:rPr lang="en-US" dirty="0" smtClean="0"/>
              <a:t>Fourth level</a:t>
            </a:r>
          </a:p>
          <a:p>
            <a:pPr lvl="4"/>
            <a:r>
              <a:rPr lang="en-US" dirty="0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F964C3E-50FF-4188-9C66-7E85120C47DF}" type="datetimeFigureOut">
              <a:rPr lang="cs-CZ" smtClean="0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4CA48E-BCB7-4FD3-A940-EECDF6C15CB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442989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citace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16633"/>
            <a:ext cx="8496944" cy="648072"/>
          </a:xfrm>
          <a:solidFill>
            <a:schemeClr val="bg1"/>
          </a:solidFill>
        </p:spPr>
        <p:txBody>
          <a:bodyPr/>
          <a:lstStyle>
            <a:lvl1pPr algn="ctr">
              <a:defRPr sz="3200" b="1">
                <a:solidFill>
                  <a:srgbClr val="002060"/>
                </a:solidFill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836712"/>
            <a:ext cx="8640960" cy="5688632"/>
          </a:xfrm>
        </p:spPr>
        <p:txBody>
          <a:bodyPr>
            <a:normAutofit/>
          </a:bodyPr>
          <a:lstStyle>
            <a:lvl1pPr marL="514350" indent="-514350">
              <a:buFont typeface="+mj-lt"/>
              <a:buAutoNum type="arabicPeriod"/>
              <a:defRPr sz="1400"/>
            </a:lvl1pPr>
            <a:lvl2pPr marL="685800" indent="-228600">
              <a:buClr>
                <a:srgbClr val="002060"/>
              </a:buClr>
              <a:buSzPct val="120000"/>
              <a:buFont typeface="Franklin Gothic Book" panose="020B0503020102020204" pitchFamily="34" charset="0"/>
              <a:buChar char="−"/>
              <a:defRPr/>
            </a:lvl2pPr>
          </a:lstStyle>
          <a:p>
            <a:pPr lvl="0"/>
            <a:r>
              <a:rPr lang="en-US" dirty="0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F964C3E-50FF-4188-9C66-7E85120C47DF}" type="datetimeFigureOut">
              <a:rPr lang="cs-CZ" smtClean="0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4CA48E-BCB7-4FD3-A940-EECDF6C15CB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0640279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F964C3E-50FF-4188-9C66-7E85120C47DF}" type="datetimeFigureOut">
              <a:rPr lang="cs-CZ" smtClean="0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4CA48E-BCB7-4FD3-A940-EECDF6C15CB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03987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F964C3E-50FF-4188-9C66-7E85120C47DF}" type="datetimeFigureOut">
              <a:rPr lang="cs-CZ" smtClean="0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4CA48E-BCB7-4FD3-A940-EECDF6C15CB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201877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F964C3E-50FF-4188-9C66-7E85120C47DF}" type="datetimeFigureOut">
              <a:rPr lang="cs-CZ" smtClean="0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4CA48E-BCB7-4FD3-A940-EECDF6C15CB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807512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88641"/>
            <a:ext cx="8640960" cy="1080120"/>
          </a:xfrm>
        </p:spPr>
        <p:txBody>
          <a:bodyPr/>
          <a:lstStyle>
            <a:lvl1pPr algn="ctr">
              <a:defRPr>
                <a:solidFill>
                  <a:srgbClr val="00359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lang="en-US" dirty="0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F964C3E-50FF-4188-9C66-7E85120C47DF}" type="datetimeFigureOut">
              <a:rPr lang="cs-CZ" smtClean="0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4CA48E-BCB7-4FD3-A940-EECDF6C15CB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105108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F964C3E-50FF-4188-9C66-7E85120C47DF}" type="datetimeFigureOut">
              <a:rPr lang="cs-CZ" smtClean="0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4CA48E-BCB7-4FD3-A940-EECDF6C15CB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377522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F964C3E-50FF-4188-9C66-7E85120C47DF}" type="datetimeFigureOut">
              <a:rPr lang="cs-CZ" smtClean="0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4CA48E-BCB7-4FD3-A940-EECDF6C15CB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98121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F964C3E-50FF-4188-9C66-7E85120C47DF}" type="datetimeFigureOut">
              <a:rPr lang="cs-CZ" smtClean="0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4CA48E-BCB7-4FD3-A940-EECDF6C15CB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433425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F964C3E-50FF-4188-9C66-7E85120C47DF}" type="datetimeFigureOut">
              <a:rPr lang="cs-CZ" smtClean="0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4CA48E-BCB7-4FD3-A940-EECDF6C15CB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269966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F964C3E-50FF-4188-9C66-7E85120C47DF}" type="datetimeFigureOut">
              <a:rPr lang="cs-CZ" smtClean="0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4CA48E-BCB7-4FD3-A940-EECDF6C15CB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58311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 l="-3000" r="-3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CF964C3E-50FF-4188-9C66-7E85120C47DF}" type="datetimeFigureOut">
              <a:rPr lang="cs-CZ" smtClean="0"/>
              <a:pPr>
                <a:defRPr/>
              </a:pPr>
              <a:t>28.5.2013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E04CA48E-BCB7-4FD3-A940-EECDF6C15CBA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059652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8" r:id="rId1"/>
    <p:sldLayoutId id="2147483839" r:id="rId2"/>
    <p:sldLayoutId id="2147483849" r:id="rId3"/>
    <p:sldLayoutId id="2147483840" r:id="rId4"/>
    <p:sldLayoutId id="2147483841" r:id="rId5"/>
    <p:sldLayoutId id="2147483842" r:id="rId6"/>
    <p:sldLayoutId id="2147483843" r:id="rId7"/>
    <p:sldLayoutId id="2147483844" r:id="rId8"/>
    <p:sldLayoutId id="2147483845" r:id="rId9"/>
    <p:sldLayoutId id="2147483846" r:id="rId10"/>
    <p:sldLayoutId id="2147483847" r:id="rId11"/>
    <p:sldLayoutId id="2147483848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8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jpeg"/><Relationship Id="rId3" Type="http://schemas.openxmlformats.org/officeDocument/2006/relationships/image" Target="../media/image6.jpeg"/><Relationship Id="rId7" Type="http://schemas.openxmlformats.org/officeDocument/2006/relationships/image" Target="../media/image10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8.xml"/><Relationship Id="rId6" Type="http://schemas.openxmlformats.org/officeDocument/2006/relationships/image" Target="../media/image9.jpeg"/><Relationship Id="rId5" Type="http://schemas.openxmlformats.org/officeDocument/2006/relationships/image" Target="../media/image8.jpeg"/><Relationship Id="rId4" Type="http://schemas.openxmlformats.org/officeDocument/2006/relationships/image" Target="../media/image7.jpeg"/><Relationship Id="rId9" Type="http://schemas.openxmlformats.org/officeDocument/2006/relationships/image" Target="../media/image12.jpe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jpg"/><Relationship Id="rId4" Type="http://schemas.openxmlformats.org/officeDocument/2006/relationships/image" Target="../media/image15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jpeg"/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0.jpeg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jpeg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jpe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jpeg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jpeg"/><Relationship Id="rId1" Type="http://schemas.openxmlformats.org/officeDocument/2006/relationships/slideLayout" Target="../slideLayouts/slideLayout8.xml"/><Relationship Id="rId5" Type="http://schemas.openxmlformats.org/officeDocument/2006/relationships/image" Target="../media/image40.png"/><Relationship Id="rId4" Type="http://schemas.openxmlformats.org/officeDocument/2006/relationships/image" Target="../media/image39.pn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png"/><Relationship Id="rId2" Type="http://schemas.openxmlformats.org/officeDocument/2006/relationships/image" Target="../media/image41.jpeg"/><Relationship Id="rId1" Type="http://schemas.openxmlformats.org/officeDocument/2006/relationships/slideLayout" Target="../slideLayouts/slideLayout8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4.jpeg"/><Relationship Id="rId2" Type="http://schemas.openxmlformats.org/officeDocument/2006/relationships/image" Target="../media/image43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5.jpeg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0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jpg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52.jpe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jpeg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png"/><Relationship Id="rId1" Type="http://schemas.openxmlformats.org/officeDocument/2006/relationships/slideLayout" Target="../slideLayouts/slideLayout8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6.jpe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%D0%A2%D0%90%D0%A2%D0%9B%D0%98%D0%9D_%D0%92%D0%BB%D0%B0%D0%B4%D0%B8%D0%BC%D0%B8%D1%80_%D0%95%D0%B2%D0%B3%D1%80%D0%B0%D1%84%D0%BE%D0%B2%D0%B8%D1%87.jpg?uselang=ru" TargetMode="External"/><Relationship Id="rId3" Type="http://schemas.openxmlformats.org/officeDocument/2006/relationships/hyperlink" Target="http://www.wikipaintings.org/en/frantisek-kupka/piano-keys-lake-1905" TargetMode="External"/><Relationship Id="rId7" Type="http://schemas.openxmlformats.org/officeDocument/2006/relationships/hyperlink" Target="http://commons.wikimedia.org/wiki/File:Kazimir_Malevich_-_Self-Portrait.jpg" TargetMode="External"/><Relationship Id="rId2" Type="http://schemas.openxmlformats.org/officeDocument/2006/relationships/hyperlink" Target="http://www.flickr.com/photos/32357038@N08/5178539972/sizes/l/in/photostream/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www.wikipaintings.org/en/kazimir-malevich/suprematism-1927" TargetMode="External"/><Relationship Id="rId5" Type="http://schemas.openxmlformats.org/officeDocument/2006/relationships/hyperlink" Target="http://commons.wikimedia.org/wiki/File:SchwarzesQuadrat.jpeg" TargetMode="External"/><Relationship Id="rId4" Type="http://schemas.openxmlformats.org/officeDocument/2006/relationships/hyperlink" Target="http://en.wikipedia.org/wiki/File:Franti%C5%A1ek_Kupka,_1912,_Amorpha,_fugue_en_deux_couleurs_(Fugue_in_Two_Colors),_210_x_200_cm,_Narodni_Galerie,_Prague.jpg" TargetMode="External"/><Relationship Id="rId9" Type="http://schemas.openxmlformats.org/officeDocument/2006/relationships/hyperlink" Target="http://www.wikipaintings.org/en/vladimir-tatlin/model-of-the-monument-iii-international-1920" TargetMode="Externa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hyperlink" Target="http://opaline.pise.cz/279-avantgarda-ii-de-stijl-neoplasticismus.html" TargetMode="Externa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wikipaintings.org/en/piet-mondrian/tableau-i-1921" TargetMode="External"/><Relationship Id="rId3" Type="http://schemas.openxmlformats.org/officeDocument/2006/relationships/hyperlink" Target="http://www.wikipaintings.org/en/piet-mondrian/self-portrait-1900" TargetMode="External"/><Relationship Id="rId7" Type="http://schemas.openxmlformats.org/officeDocument/2006/relationships/hyperlink" Target="http://www.wikipaintings.org/en/piet-mondrian/avond-evening-the-red-tree-1910" TargetMode="External"/><Relationship Id="rId2" Type="http://schemas.openxmlformats.org/officeDocument/2006/relationships/hyperlink" Target="http://commons.wikimedia.org/wiki/File:Mondrian_lookalike.svg?uselang=ru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www.wikipaintings.org/en/piet-mondrian/mill-in-sunlight-the-winkel-mill-1908" TargetMode="External"/><Relationship Id="rId11" Type="http://schemas.openxmlformats.org/officeDocument/2006/relationships/hyperlink" Target="http://www.wikipaintings.org/en/piet-mondrian/composition-a-1923" TargetMode="External"/><Relationship Id="rId5" Type="http://schemas.openxmlformats.org/officeDocument/2006/relationships/hyperlink" Target="http://www.wikipaintings.org/en/piet-mondrian/windmill-in-the-gein-1907" TargetMode="External"/><Relationship Id="rId10" Type="http://schemas.openxmlformats.org/officeDocument/2006/relationships/hyperlink" Target="http://www.wikipaintings.org/en/piet-mondrian/mill-in-sunhttp:/www.wikipaintings.org/en/piet-mondrian/lozenge-composition-with-red-gray-blue-yellow-and-black-1925" TargetMode="External"/><Relationship Id="rId4" Type="http://schemas.openxmlformats.org/officeDocument/2006/relationships/hyperlink" Target="http://www.wikipaintings.org/en/piet-mondrian/self-portrait-1918" TargetMode="External"/><Relationship Id="rId9" Type="http://schemas.openxmlformats.org/officeDocument/2006/relationships/hyperlink" Target="http://www.wikipaintings.org/en/piet-mondrian/composition-2-1922" TargetMode="External"/></Relationships>
</file>

<file path=ppt/slides/_rels/slide47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Theo_van_Doesburg_in_military_service.JPG" TargetMode="External"/><Relationship Id="rId3" Type="http://schemas.openxmlformats.org/officeDocument/2006/relationships/hyperlink" Target="http://www.wikipaintings.org/en/piet-mondrian/composition-with-red-yellow-and-blue-1942" TargetMode="External"/><Relationship Id="rId7" Type="http://schemas.openxmlformats.org/officeDocument/2006/relationships/hyperlink" Target="http://adrianasassoon.wordpress.com/tag/bauhaus-mondrian/" TargetMode="External"/><Relationship Id="rId12" Type="http://schemas.openxmlformats.org/officeDocument/2006/relationships/hyperlink" Target="http://commons.wikimedia.org/wiki/File:Theo_van_Doesburg_005.jpg?uselang=cs" TargetMode="External"/><Relationship Id="rId2" Type="http://schemas.openxmlformats.org/officeDocument/2006/relationships/hyperlink" Target="http://www.wikipaintings.org/en/piet-mondrian/composition-with-red-blue-and-yellow-1930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www.wikipaintings.org/en/piet-mondrian/victory-boogie-woogie-1944" TargetMode="External"/><Relationship Id="rId11" Type="http://schemas.openxmlformats.org/officeDocument/2006/relationships/hyperlink" Target="http://commons.wikimedia.org/wiki/File:Theo_van_Doesburg_Contra-Compositie_V.jpg?uselang=cs" TargetMode="External"/><Relationship Id="rId5" Type="http://schemas.openxmlformats.org/officeDocument/2006/relationships/hyperlink" Target="http://www.wikipaintings.org/en/piet-mondrian/broadway-boogie-woogie-1943" TargetMode="External"/><Relationship Id="rId10" Type="http://schemas.openxmlformats.org/officeDocument/2006/relationships/hyperlink" Target="http://commons.wikimedia.org/wiki/File:Theo_van_Doesburg_082_version_02.jpg?uselang=cs" TargetMode="External"/><Relationship Id="rId4" Type="http://schemas.openxmlformats.org/officeDocument/2006/relationships/hyperlink" Target="http://www.wikipaintings.org/en/piet-mondrian/new-york-city-i-1942" TargetMode="External"/><Relationship Id="rId9" Type="http://schemas.openxmlformats.org/officeDocument/2006/relationships/hyperlink" Target="http://commons.wikimedia.org/wiki/File:Theo_van_Doesburg_-_Composition_with_window_with_coloured_glass_III.JPG?uselang=cs" TargetMode="External"/></Relationships>
</file>

<file path=ppt/slides/_rels/slide48.xml.rels><?xml version="1.0" encoding="UTF-8" standalone="yes"?>
<Relationships xmlns="http://schemas.openxmlformats.org/package/2006/relationships"><Relationship Id="rId8" Type="http://schemas.openxmlformats.org/officeDocument/2006/relationships/hyperlink" Target="http://commons.wikimedia.org/wiki/File:Theo_van_Doesburg_047.jpg?uselang=cs" TargetMode="External"/><Relationship Id="rId3" Type="http://schemas.openxmlformats.org/officeDocument/2006/relationships/hyperlink" Target="http://commons.wikimedia.org/wiki/File:Theo_van_Doesburg_052.jpg?uselang=cs" TargetMode="External"/><Relationship Id="rId7" Type="http://schemas.openxmlformats.org/officeDocument/2006/relationships/hyperlink" Target="http://commons.wikimedia.org/wiki/File:Theo_van_doesburg_de_koe.jpg?uselang=cs" TargetMode="External"/><Relationship Id="rId2" Type="http://schemas.openxmlformats.org/officeDocument/2006/relationships/hyperlink" Target="http://commons.wikimedia.org/wiki/File:Theo_van_Doesburg_042.jpg?uselang=cs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commons.wikimedia.org/wiki/File:Theo_van_Doesburg_260.jpg?uselang=cs" TargetMode="External"/><Relationship Id="rId11" Type="http://schemas.openxmlformats.org/officeDocument/2006/relationships/hyperlink" Target="http://commons.wikimedia.org/wiki/File:Theo_van_Doesburg_154.jpg?uselang=cs" TargetMode="External"/><Relationship Id="rId5" Type="http://schemas.openxmlformats.org/officeDocument/2006/relationships/hyperlink" Target="http://commons.wikimedia.org/wiki/File:Theo_van_Doesburg_006.jpg?uselang=cs" TargetMode="External"/><Relationship Id="rId10" Type="http://schemas.openxmlformats.org/officeDocument/2006/relationships/hyperlink" Target="http://commons.wikimedia.org/wiki/File:Theo_van_Doesburg_151.jpg?uselang=cs" TargetMode="External"/><Relationship Id="rId4" Type="http://schemas.openxmlformats.org/officeDocument/2006/relationships/hyperlink" Target="http://commons.wikimedia.org/wiki/File:Theo_van_Doesburg_054.jpg?uselang=cs" TargetMode="External"/><Relationship Id="rId9" Type="http://schemas.openxmlformats.org/officeDocument/2006/relationships/hyperlink" Target="http://commons.wikimedia.org/wiki/File:Theo_van_Doesburg_043.jpg?uselang=cs" TargetMode="External"/></Relationships>
</file>

<file path=ppt/slides/_rels/slide49.xml.rels><?xml version="1.0" encoding="UTF-8" standalone="yes"?>
<Relationships xmlns="http://schemas.openxmlformats.org/package/2006/relationships"><Relationship Id="rId8" Type="http://schemas.openxmlformats.org/officeDocument/2006/relationships/hyperlink" Target="http://en.wikipedia.org/wiki/File:Rietveld_chair_1.JPG" TargetMode="External"/><Relationship Id="rId3" Type="http://schemas.openxmlformats.org/officeDocument/2006/relationships/hyperlink" Target="http://commons.wikimedia.org/wiki/File:Theo_van_Doesburg_021.jpg?uselang=cs" TargetMode="External"/><Relationship Id="rId7" Type="http://schemas.openxmlformats.org/officeDocument/2006/relationships/hyperlink" Target="http://commons.wikimedia.org/wiki/File:Gerrit_Rietveld_1.jpg?uselang=ru" TargetMode="External"/><Relationship Id="rId2" Type="http://schemas.openxmlformats.org/officeDocument/2006/relationships/hyperlink" Target="http://commons.wikimedia.org/wiki/File:Theo_van_Doesburg_024.jpg?uselang=cs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http://commons.wikimedia.org/wiki/File:Cin%C3%A9-dancing_Strasbourg_-_Theo_van_Doesburg060611_006.jpg?uselang=cs" TargetMode="External"/><Relationship Id="rId11" Type="http://schemas.openxmlformats.org/officeDocument/2006/relationships/hyperlink" Target="http://commons.wikimedia.org/wiki/File:Theo_van_Doesburg_Composition_in_Gray.jpg?uselang=cs" TargetMode="External"/><Relationship Id="rId5" Type="http://schemas.openxmlformats.org/officeDocument/2006/relationships/hyperlink" Target="http://commons.wikimedia.org/wiki/File:Van_Doesburg_and_Rietveld_interior_1919.jpg" TargetMode="External"/><Relationship Id="rId10" Type="http://schemas.openxmlformats.org/officeDocument/2006/relationships/hyperlink" Target="http://commons.wikimedia.org/wiki/File:Mondrianlike.png" TargetMode="External"/><Relationship Id="rId4" Type="http://schemas.openxmlformats.org/officeDocument/2006/relationships/hyperlink" Target="http://commons.wikimedia.org/wiki/File:Theo_van_Doesburg_Contra-Composition_XVI.jpg?uselang=cs" TargetMode="External"/><Relationship Id="rId9" Type="http://schemas.openxmlformats.org/officeDocument/2006/relationships/hyperlink" Target="http://en.wikipedia.org/wiki/File:Rietveld_Schr%C3%B6derhuis_HayKranen-20.JPG" TargetMode="External"/></Relationships>
</file>

<file path=ppt/slides/_rels/slide5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55544193"/>
              </p:ext>
            </p:extLst>
          </p:nvPr>
        </p:nvGraphicFramePr>
        <p:xfrm>
          <a:off x="466923" y="2861542"/>
          <a:ext cx="8137525" cy="258368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1088"/>
                <a:gridCol w="6196437"/>
              </a:tblGrid>
              <a:tr h="75504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ŠKOLA:</a:t>
                      </a:r>
                      <a:endParaRPr lang="cs-CZ" sz="1800" dirty="0"/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dirty="0" smtClean="0">
                          <a:solidFill>
                            <a:srgbClr val="2C3036"/>
                          </a:solidFill>
                          <a:latin typeface="Calibri" pitchFamily="34" charset="0"/>
                        </a:rPr>
                        <a:t>Gymnázium, Chomutov, Mostecká 3000, příspěvková organizace</a:t>
                      </a:r>
                      <a:endParaRPr lang="cs-CZ" sz="1800" dirty="0"/>
                    </a:p>
                  </a:txBody>
                  <a:tcPr marL="91447" marR="91447" marT="45704" marB="45704" anchor="ctr"/>
                </a:tc>
              </a:tr>
              <a:tr h="36572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AUTOR: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Mgr. Marcela Jelínková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NÁZEV: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VY_32_INOVACE_05C_15_Neoplasticismus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TEMA: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Historie umění 20. století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ČÍSLO PROJEKTU: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CZ.1.07/1.5.00/34.0816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  <a:tr h="365728"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DATUM TVORBY: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  <a:tc>
                  <a:txBody>
                    <a:bodyPr/>
                    <a:lstStyle/>
                    <a:p>
                      <a:r>
                        <a:rPr lang="cs-CZ" sz="1800" b="1" kern="1200" dirty="0" smtClean="0">
                          <a:solidFill>
                            <a:srgbClr val="2C3036"/>
                          </a:solidFill>
                          <a:latin typeface="Calibri" pitchFamily="34" charset="0"/>
                          <a:ea typeface="+mn-ea"/>
                          <a:cs typeface="+mn-cs"/>
                        </a:rPr>
                        <a:t>15.03.2013</a:t>
                      </a:r>
                      <a:endParaRPr lang="cs-CZ" sz="1800" b="1" kern="1200" dirty="0">
                        <a:solidFill>
                          <a:srgbClr val="2C3036"/>
                        </a:solidFill>
                        <a:latin typeface="Calibri" pitchFamily="34" charset="0"/>
                        <a:ea typeface="+mn-ea"/>
                        <a:cs typeface="+mn-cs"/>
                      </a:endParaRPr>
                    </a:p>
                  </a:txBody>
                  <a:tcPr marL="91447" marR="91447" marT="45704" marB="45704" anchor="ctr"/>
                </a:tc>
              </a:tr>
            </a:tbl>
          </a:graphicData>
        </a:graphic>
      </p:graphicFrame>
      <p:pic>
        <p:nvPicPr>
          <p:cNvPr id="207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908050"/>
            <a:ext cx="5407025" cy="10461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74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250" y="2927350"/>
            <a:ext cx="649288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76634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792088"/>
          </a:xfrm>
        </p:spPr>
        <p:txBody>
          <a:bodyPr/>
          <a:lstStyle/>
          <a:p>
            <a:r>
              <a:rPr lang="cs-CZ" sz="3600" dirty="0" smtClean="0">
                <a:solidFill>
                  <a:schemeClr val="tx1"/>
                </a:solidFill>
                <a:latin typeface="Calibri" pitchFamily="34" charset="0"/>
              </a:rPr>
              <a:t>ANOTACE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8507288" cy="5760640"/>
          </a:xfrm>
        </p:spPr>
        <p:txBody>
          <a:bodyPr anchor="ctr">
            <a:noAutofit/>
          </a:bodyPr>
          <a:lstStyle/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cs-CZ" sz="1200" dirty="0">
                <a:latin typeface="Arial" panose="020B0604020202020204" pitchFamily="34" charset="0"/>
                <a:cs typeface="Arial" panose="020B0604020202020204" pitchFamily="34" charset="0"/>
              </a:rPr>
              <a:t>Prezentace je určena pro výklad, opakování a upevnění nového tématu z historie umění. Její součástí jsou motivační úkoly pro interaktivní zapojení žáků do vyučovacího procesu.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cs-CZ" sz="1200" dirty="0">
                <a:latin typeface="Arial" panose="020B0604020202020204" pitchFamily="34" charset="0"/>
                <a:cs typeface="Arial" panose="020B0604020202020204" pitchFamily="34" charset="0"/>
              </a:rPr>
              <a:t>Svým obsahem se zaměřuje na názorný výklad dalšího </a:t>
            </a:r>
            <a:r>
              <a:rPr lang="cs-CZ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stylu geometrické abstrakce z počátku </a:t>
            </a:r>
            <a:r>
              <a:rPr lang="cs-CZ" sz="1200" dirty="0">
                <a:latin typeface="Arial" panose="020B0604020202020204" pitchFamily="34" charset="0"/>
                <a:cs typeface="Arial" panose="020B0604020202020204" pitchFamily="34" charset="0"/>
              </a:rPr>
              <a:t>20. století – </a:t>
            </a:r>
            <a:r>
              <a:rPr lang="cs-CZ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neoplasticismu. Vysvětluje jeho vznik, vývoj, hlavní slohové znaky a postavení v kontextu vývoje avantgardních uměleckých směrů na počátku 20. století. Uvádí jeho hlavní představitele a jejich dílo.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cs-CZ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V úvodní části prezentace si žáci nejprve zopakují probrané učivo. Jejich úkolem je určit a zařadit ukázky geometrické abstrakce na snímku č. 4 a charakterizovat jejich hlavní formální znaky. Následně si mohou ověřit klikem na obrázek, zda odpovídali správně. Tuto část prezentace lze využít i pro prozkoušení znalostí žáků. </a:t>
            </a:r>
          </a:p>
          <a:p>
            <a:pPr marL="0" indent="0">
              <a:buNone/>
              <a:defRPr/>
            </a:pPr>
            <a:r>
              <a:rPr lang="cs-CZ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Na tuto část navazuje výklad nového stylu s názornými ukázkami. Její </a:t>
            </a:r>
            <a:r>
              <a:rPr lang="cs-CZ" sz="1200" dirty="0">
                <a:latin typeface="Arial" panose="020B0604020202020204" pitchFamily="34" charset="0"/>
                <a:cs typeface="Arial" panose="020B0604020202020204" pitchFamily="34" charset="0"/>
              </a:rPr>
              <a:t>součástí je </a:t>
            </a:r>
            <a:r>
              <a:rPr lang="cs-CZ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několik úkolů pro studenty, které je mají motivovat a interaktivně zapojit do výuky. </a:t>
            </a:r>
            <a:r>
              <a:rPr lang="cs-CZ" sz="1200" dirty="0">
                <a:latin typeface="Arial" panose="020B0604020202020204" pitchFamily="34" charset="0"/>
                <a:cs typeface="Arial" panose="020B0604020202020204" pitchFamily="34" charset="0"/>
              </a:rPr>
              <a:t>Snímky č. 6 a 8 mají motivační a interaktivní </a:t>
            </a:r>
            <a:r>
              <a:rPr lang="cs-CZ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funkci. </a:t>
            </a:r>
          </a:p>
          <a:p>
            <a:pPr>
              <a:buClr>
                <a:srgbClr val="002060"/>
              </a:buClr>
              <a:buSzPct val="125000"/>
              <a:buFont typeface="Calibri" panose="020F0502020204030204" pitchFamily="34" charset="0"/>
              <a:buChar char="‒"/>
              <a:defRPr/>
            </a:pPr>
            <a:r>
              <a:rPr lang="cs-CZ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Snímek č. 6 - žáci hádají název nového stylu z animace tohoto názvu.</a:t>
            </a:r>
          </a:p>
          <a:p>
            <a:pPr>
              <a:buClr>
                <a:srgbClr val="002060"/>
              </a:buClr>
              <a:buSzPct val="125000"/>
              <a:buFont typeface="Calibri" panose="020F0502020204030204" pitchFamily="34" charset="0"/>
              <a:buChar char="‒"/>
              <a:defRPr/>
            </a:pPr>
            <a:r>
              <a:rPr lang="cs-CZ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Snímek č. 8 - podklad a animace tohoto snímku přibližují žákům charakteristické znaky neoplasticismu a jejich úkolem je na základě pozorování plochy obrázku a dedukce tyto znaky odvodit. </a:t>
            </a:r>
          </a:p>
          <a:p>
            <a:pPr>
              <a:buClr>
                <a:srgbClr val="002060"/>
              </a:buClr>
              <a:buSzPct val="125000"/>
              <a:buFont typeface="Calibri" panose="020F0502020204030204" pitchFamily="34" charset="0"/>
              <a:buChar char="‒"/>
              <a:defRPr/>
            </a:pPr>
            <a:r>
              <a:rPr lang="cs-CZ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Snímek č. 43 – obsahuje metodické pokyny a motivační materiál pro výtvarnou práci žáků inspirovanou neoplasticismem.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cs-CZ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Látka </a:t>
            </a:r>
            <a:r>
              <a:rPr lang="cs-CZ" sz="1200" dirty="0">
                <a:latin typeface="Arial" panose="020B0604020202020204" pitchFamily="34" charset="0"/>
                <a:cs typeface="Arial" panose="020B0604020202020204" pitchFamily="34" charset="0"/>
              </a:rPr>
              <a:t>je určena pro studenty 2</a:t>
            </a:r>
            <a:r>
              <a:rPr lang="cs-CZ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r>
              <a:rPr lang="cs-CZ" sz="1200" dirty="0">
                <a:latin typeface="Arial" panose="020B0604020202020204" pitchFamily="34" charset="0"/>
                <a:cs typeface="Arial" panose="020B0604020202020204" pitchFamily="34" charset="0"/>
              </a:rPr>
              <a:t>ročníků </a:t>
            </a:r>
            <a:r>
              <a:rPr lang="cs-CZ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čtyřletého a 4. </a:t>
            </a:r>
            <a:r>
              <a:rPr lang="cs-CZ" sz="1200" dirty="0">
                <a:latin typeface="Arial" panose="020B0604020202020204" pitchFamily="34" charset="0"/>
                <a:cs typeface="Arial" panose="020B0604020202020204" pitchFamily="34" charset="0"/>
              </a:rPr>
              <a:t>ročníků šestiletého gymnázia</a:t>
            </a:r>
            <a:r>
              <a:rPr lang="cs-CZ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cs-CZ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Může být využita i jako podklad pro samostatné studium.</a:t>
            </a:r>
            <a:endParaRPr lang="cs-CZ" sz="1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Font typeface="Wingdings" panose="05000000000000000000" pitchFamily="2" charset="2"/>
              <a:buNone/>
              <a:defRPr/>
            </a:pPr>
            <a:r>
              <a:rPr lang="cs-CZ" sz="1200" dirty="0">
                <a:latin typeface="Arial" panose="020B0604020202020204" pitchFamily="34" charset="0"/>
                <a:cs typeface="Arial" panose="020B0604020202020204" pitchFamily="34" charset="0"/>
              </a:rPr>
              <a:t>Vzdělávací cíle:</a:t>
            </a:r>
          </a:p>
          <a:p>
            <a:pPr>
              <a:defRPr/>
            </a:pPr>
            <a:r>
              <a:rPr lang="cs-CZ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zopakovat a upevnit učivo o geometrické abstrakci z počátku 20. století</a:t>
            </a:r>
          </a:p>
          <a:p>
            <a:pPr>
              <a:defRPr/>
            </a:pPr>
            <a:r>
              <a:rPr lang="cs-CZ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seznámit </a:t>
            </a:r>
            <a:r>
              <a:rPr lang="cs-CZ" sz="1200" dirty="0">
                <a:latin typeface="Arial" panose="020B0604020202020204" pitchFamily="34" charset="0"/>
                <a:cs typeface="Arial" panose="020B0604020202020204" pitchFamily="34" charset="0"/>
              </a:rPr>
              <a:t>žáky se základními </a:t>
            </a:r>
            <a:r>
              <a:rPr lang="cs-CZ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formálními znaky neoplasticismu jako dalšího směru geometrické abstrakce a dílem hlavních představitelů tohoto směru</a:t>
            </a:r>
          </a:p>
          <a:p>
            <a:pPr>
              <a:defRPr/>
            </a:pPr>
            <a:r>
              <a:rPr lang="cs-CZ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motivovat žáky k propojení nových poznatků s jejich předcházejícím znalostmi a zkušenostmi na základě empirického </a:t>
            </a:r>
            <a:r>
              <a:rPr lang="cs-CZ" sz="1200" dirty="0" smtClean="0">
                <a:latin typeface="Arial" panose="020B0604020202020204" pitchFamily="34" charset="0"/>
                <a:cs typeface="Arial" panose="020B0604020202020204" pitchFamily="34" charset="0"/>
              </a:rPr>
              <a:t>pozorování</a:t>
            </a:r>
          </a:p>
          <a:p>
            <a:pPr marL="228600" lvl="1">
              <a:spcBef>
                <a:spcPts val="1000"/>
              </a:spcBef>
              <a:buClrTx/>
              <a:buSzTx/>
              <a:buBlip>
                <a:blip r:embed="rId3"/>
              </a:buBlip>
              <a:defRPr/>
            </a:pPr>
            <a:r>
              <a:rPr lang="cs-CZ" sz="1200" dirty="0">
                <a:latin typeface="Arial" pitchFamily="34" charset="0"/>
                <a:cs typeface="Arial" pitchFamily="34" charset="0"/>
              </a:rPr>
              <a:t>doplnit slovní zásobu studentů o nové pojmy z oboru teorie výtvarného 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umění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273564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5400" dirty="0">
                <a:solidFill>
                  <a:srgbClr val="00359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</a:t>
            </a:r>
            <a:r>
              <a:rPr lang="cs-CZ" sz="5400" dirty="0" smtClean="0">
                <a:solidFill>
                  <a:srgbClr val="00359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vodní interaktivní část</a:t>
            </a:r>
            <a:endParaRPr lang="cs-CZ" sz="5400" dirty="0">
              <a:solidFill>
                <a:srgbClr val="00359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Prohlédněte si následující ukázky, určete je a zařaďte do příslušného stylu geometrické abstrakce.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256790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>
            <a:alpha val="60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5"/>
          <p:cNvSpPr/>
          <p:nvPr/>
        </p:nvSpPr>
        <p:spPr>
          <a:xfrm>
            <a:off x="258209" y="1040124"/>
            <a:ext cx="2007863" cy="15388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b="1" dirty="0">
                <a:solidFill>
                  <a:srgbClr val="FF0000"/>
                </a:solidFill>
              </a:rPr>
              <a:t>R. </a:t>
            </a:r>
            <a:r>
              <a:rPr lang="cs-CZ" sz="2000" b="1" dirty="0" smtClean="0">
                <a:solidFill>
                  <a:srgbClr val="FF0000"/>
                </a:solidFill>
              </a:rPr>
              <a:t>Delaunay</a:t>
            </a:r>
          </a:p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Nekonečný rytmus</a:t>
            </a:r>
          </a:p>
          <a:p>
            <a:pPr algn="ctr"/>
            <a:endParaRPr lang="cs-CZ" sz="2000" b="1" dirty="0" smtClean="0">
              <a:solidFill>
                <a:srgbClr val="FF0000"/>
              </a:solidFill>
            </a:endParaRPr>
          </a:p>
          <a:p>
            <a:pPr algn="ctr"/>
            <a:r>
              <a:rPr lang="cs-CZ" sz="1400" b="1" dirty="0" smtClean="0">
                <a:solidFill>
                  <a:srgbClr val="002060"/>
                </a:solidFill>
              </a:rPr>
              <a:t>ORFISMUS</a:t>
            </a:r>
            <a:endParaRPr lang="cs-CZ" sz="2000" b="1" dirty="0">
              <a:solidFill>
                <a:srgbClr val="002060"/>
              </a:solidFill>
            </a:endParaRPr>
          </a:p>
        </p:txBody>
      </p:sp>
      <p:sp>
        <p:nvSpPr>
          <p:cNvPr id="30" name="Rectangle 29"/>
          <p:cNvSpPr/>
          <p:nvPr/>
        </p:nvSpPr>
        <p:spPr>
          <a:xfrm>
            <a:off x="2316226" y="1046434"/>
            <a:ext cx="2007863" cy="187743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pl-PL" sz="2000" b="1" dirty="0">
                <a:solidFill>
                  <a:srgbClr val="FF0000"/>
                </a:solidFill>
              </a:rPr>
              <a:t>F. </a:t>
            </a:r>
            <a:r>
              <a:rPr lang="pl-PL" sz="2000" b="1" dirty="0" smtClean="0">
                <a:solidFill>
                  <a:srgbClr val="FF0000"/>
                </a:solidFill>
              </a:rPr>
              <a:t>Kupka </a:t>
            </a:r>
            <a:r>
              <a:rPr lang="pl-PL" sz="2000" b="1" dirty="0">
                <a:solidFill>
                  <a:srgbClr val="FF0000"/>
                </a:solidFill>
              </a:rPr>
              <a:t>Jezero, klávesy </a:t>
            </a:r>
            <a:r>
              <a:rPr lang="pl-PL" sz="2000" b="1" dirty="0" smtClean="0">
                <a:solidFill>
                  <a:srgbClr val="FF0000"/>
                </a:solidFill>
              </a:rPr>
              <a:t>piana</a:t>
            </a:r>
          </a:p>
          <a:p>
            <a:pPr algn="ctr"/>
            <a:endParaRPr lang="pl-PL" sz="2000" b="1" dirty="0">
              <a:solidFill>
                <a:srgbClr val="FF0000"/>
              </a:solidFill>
            </a:endParaRPr>
          </a:p>
          <a:p>
            <a:pPr algn="ctr"/>
            <a:r>
              <a:rPr lang="cs-CZ" sz="1400" b="1" dirty="0">
                <a:solidFill>
                  <a:srgbClr val="002060"/>
                </a:solidFill>
              </a:rPr>
              <a:t>ORFISMUS</a:t>
            </a:r>
            <a:endParaRPr lang="cs-CZ" sz="3200" b="1" dirty="0">
              <a:solidFill>
                <a:srgbClr val="002060"/>
              </a:solidFill>
            </a:endParaRPr>
          </a:p>
          <a:p>
            <a:pPr algn="ctr"/>
            <a:endParaRPr lang="pl-PL" sz="2000" b="1" dirty="0">
              <a:solidFill>
                <a:srgbClr val="FF0000"/>
              </a:solidFill>
            </a:endParaRPr>
          </a:p>
        </p:txBody>
      </p:sp>
      <p:sp>
        <p:nvSpPr>
          <p:cNvPr id="32" name="Rectangle 31"/>
          <p:cNvSpPr/>
          <p:nvPr/>
        </p:nvSpPr>
        <p:spPr>
          <a:xfrm>
            <a:off x="4407031" y="1041479"/>
            <a:ext cx="2007863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b="1" dirty="0">
                <a:solidFill>
                  <a:srgbClr val="FF0000"/>
                </a:solidFill>
              </a:rPr>
              <a:t>F. </a:t>
            </a:r>
            <a:r>
              <a:rPr lang="cs-CZ" sz="2000" b="1" dirty="0" smtClean="0">
                <a:solidFill>
                  <a:srgbClr val="FF0000"/>
                </a:solidFill>
              </a:rPr>
              <a:t>Kupka</a:t>
            </a:r>
          </a:p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Amorfa</a:t>
            </a:r>
          </a:p>
          <a:p>
            <a:pPr algn="ctr"/>
            <a:endParaRPr lang="cs-CZ" sz="2000" b="1" dirty="0">
              <a:solidFill>
                <a:srgbClr val="FF0000"/>
              </a:solidFill>
            </a:endParaRPr>
          </a:p>
          <a:p>
            <a:pPr algn="ctr"/>
            <a:r>
              <a:rPr lang="cs-CZ" sz="1400" b="1" dirty="0">
                <a:solidFill>
                  <a:srgbClr val="002060"/>
                </a:solidFill>
              </a:rPr>
              <a:t>ORFISMUS</a:t>
            </a:r>
            <a:endParaRPr lang="cs-CZ" sz="4000" b="1" dirty="0">
              <a:solidFill>
                <a:srgbClr val="002060"/>
              </a:solidFill>
            </a:endParaRPr>
          </a:p>
          <a:p>
            <a:pPr algn="ctr"/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34" name="Rectangle 33"/>
          <p:cNvSpPr/>
          <p:nvPr/>
        </p:nvSpPr>
        <p:spPr>
          <a:xfrm>
            <a:off x="6804248" y="1041479"/>
            <a:ext cx="1941170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b="1" dirty="0">
                <a:solidFill>
                  <a:srgbClr val="FF0000"/>
                </a:solidFill>
              </a:rPr>
              <a:t>K. </a:t>
            </a:r>
            <a:r>
              <a:rPr lang="cs-CZ" sz="2000" b="1" dirty="0" smtClean="0">
                <a:solidFill>
                  <a:srgbClr val="FF0000"/>
                </a:solidFill>
              </a:rPr>
              <a:t>Malevič</a:t>
            </a:r>
          </a:p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Černý čtverec</a:t>
            </a:r>
          </a:p>
          <a:p>
            <a:pPr algn="ctr"/>
            <a:endParaRPr lang="cs-CZ" sz="2000" b="1" dirty="0">
              <a:solidFill>
                <a:srgbClr val="FF0000"/>
              </a:solidFill>
            </a:endParaRPr>
          </a:p>
          <a:p>
            <a:pPr algn="ctr"/>
            <a:r>
              <a:rPr lang="cs-CZ" sz="1400" b="1" dirty="0">
                <a:solidFill>
                  <a:srgbClr val="002060"/>
                </a:solidFill>
              </a:rPr>
              <a:t>SUPREMATISMUS</a:t>
            </a:r>
            <a:endParaRPr lang="cs-CZ" sz="2000" b="1" dirty="0">
              <a:solidFill>
                <a:srgbClr val="002060"/>
              </a:solidFill>
            </a:endParaRPr>
          </a:p>
          <a:p>
            <a:pPr algn="ctr"/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40" name="Rectangle 39"/>
          <p:cNvSpPr/>
          <p:nvPr/>
        </p:nvSpPr>
        <p:spPr>
          <a:xfrm>
            <a:off x="4584749" y="3835545"/>
            <a:ext cx="2105130" cy="12311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b="1" dirty="0">
                <a:solidFill>
                  <a:srgbClr val="FF0000"/>
                </a:solidFill>
              </a:rPr>
              <a:t>V</a:t>
            </a:r>
            <a:r>
              <a:rPr lang="cs-CZ" sz="2000" b="1" dirty="0" smtClean="0">
                <a:solidFill>
                  <a:srgbClr val="FF0000"/>
                </a:solidFill>
              </a:rPr>
              <a:t>. Tatlin Autoportrét</a:t>
            </a:r>
          </a:p>
          <a:p>
            <a:pPr algn="ctr"/>
            <a:endParaRPr lang="cs-CZ" sz="2000" b="1" dirty="0">
              <a:solidFill>
                <a:srgbClr val="FF0000"/>
              </a:solidFill>
            </a:endParaRPr>
          </a:p>
          <a:p>
            <a:pPr algn="ctr"/>
            <a:r>
              <a:rPr lang="cs-CZ" sz="1400" b="1" dirty="0" smtClean="0">
                <a:solidFill>
                  <a:srgbClr val="002060"/>
                </a:solidFill>
              </a:rPr>
              <a:t>KONSTRUKTIVISMUS</a:t>
            </a:r>
            <a:endParaRPr lang="cs-CZ" sz="1400" b="1" dirty="0">
              <a:solidFill>
                <a:srgbClr val="002060"/>
              </a:solidFill>
            </a:endParaRPr>
          </a:p>
        </p:txBody>
      </p:sp>
      <p:sp>
        <p:nvSpPr>
          <p:cNvPr id="41" name="Rectangle 40"/>
          <p:cNvSpPr/>
          <p:nvPr/>
        </p:nvSpPr>
        <p:spPr>
          <a:xfrm>
            <a:off x="2320756" y="3835545"/>
            <a:ext cx="2007863" cy="126188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b="1" dirty="0">
                <a:solidFill>
                  <a:srgbClr val="FF0000"/>
                </a:solidFill>
              </a:rPr>
              <a:t>K. Malevič </a:t>
            </a:r>
            <a:r>
              <a:rPr lang="cs-CZ" sz="2000" b="1" dirty="0" smtClean="0">
                <a:solidFill>
                  <a:srgbClr val="FF0000"/>
                </a:solidFill>
              </a:rPr>
              <a:t>Autoportrét</a:t>
            </a:r>
          </a:p>
          <a:p>
            <a:pPr algn="ctr"/>
            <a:r>
              <a:rPr lang="cs-CZ" sz="1400" b="1" dirty="0">
                <a:solidFill>
                  <a:srgbClr val="002060"/>
                </a:solidFill>
              </a:rPr>
              <a:t>SUPREMATISMUS</a:t>
            </a:r>
            <a:endParaRPr lang="cs-CZ" sz="2000" b="1" dirty="0">
              <a:solidFill>
                <a:srgbClr val="002060"/>
              </a:solidFill>
            </a:endParaRPr>
          </a:p>
          <a:p>
            <a:pPr algn="ctr"/>
            <a:endParaRPr lang="cs-CZ" sz="2000" b="1" dirty="0">
              <a:solidFill>
                <a:srgbClr val="FF0000"/>
              </a:solidFill>
            </a:endParaRPr>
          </a:p>
        </p:txBody>
      </p:sp>
      <p:sp>
        <p:nvSpPr>
          <p:cNvPr id="42" name="Rectangle 41"/>
          <p:cNvSpPr/>
          <p:nvPr/>
        </p:nvSpPr>
        <p:spPr>
          <a:xfrm>
            <a:off x="107504" y="3835545"/>
            <a:ext cx="2179506" cy="123110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b="1" dirty="0">
                <a:solidFill>
                  <a:srgbClr val="FF0000"/>
                </a:solidFill>
              </a:rPr>
              <a:t>K. </a:t>
            </a:r>
            <a:r>
              <a:rPr lang="cs-CZ" sz="2000" b="1" dirty="0" smtClean="0">
                <a:solidFill>
                  <a:srgbClr val="FF0000"/>
                </a:solidFill>
              </a:rPr>
              <a:t>Malevič</a:t>
            </a:r>
          </a:p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Suprematismus</a:t>
            </a:r>
          </a:p>
          <a:p>
            <a:pPr algn="ctr"/>
            <a:endParaRPr lang="cs-CZ" sz="2000" b="1" dirty="0">
              <a:solidFill>
                <a:srgbClr val="FF0000"/>
              </a:solidFill>
            </a:endParaRPr>
          </a:p>
          <a:p>
            <a:pPr algn="ctr"/>
            <a:r>
              <a:rPr lang="cs-CZ" sz="1400" b="1" dirty="0" smtClean="0">
                <a:solidFill>
                  <a:srgbClr val="002060"/>
                </a:solidFill>
              </a:rPr>
              <a:t>SUPREMATISMUS</a:t>
            </a:r>
            <a:endParaRPr lang="cs-CZ" b="1" dirty="0">
              <a:solidFill>
                <a:srgbClr val="002060"/>
              </a:solidFill>
            </a:endParaRPr>
          </a:p>
        </p:txBody>
      </p:sp>
      <p:sp>
        <p:nvSpPr>
          <p:cNvPr id="43" name="Rectangle 42"/>
          <p:cNvSpPr/>
          <p:nvPr/>
        </p:nvSpPr>
        <p:spPr>
          <a:xfrm>
            <a:off x="6847018" y="3835545"/>
            <a:ext cx="2045462" cy="153888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V. Tatlin</a:t>
            </a:r>
            <a:endParaRPr lang="cs-CZ" sz="2000" b="1" dirty="0">
              <a:solidFill>
                <a:srgbClr val="FF0000"/>
              </a:solidFill>
            </a:endParaRPr>
          </a:p>
          <a:p>
            <a:pPr algn="ctr"/>
            <a:r>
              <a:rPr lang="cs-CZ" sz="2000" b="1" dirty="0" smtClean="0">
                <a:solidFill>
                  <a:srgbClr val="FF0000"/>
                </a:solidFill>
              </a:rPr>
              <a:t>Věž </a:t>
            </a:r>
            <a:r>
              <a:rPr lang="cs-CZ" sz="2000" b="1" dirty="0">
                <a:solidFill>
                  <a:srgbClr val="FF0000"/>
                </a:solidFill>
              </a:rPr>
              <a:t>třetí </a:t>
            </a:r>
            <a:r>
              <a:rPr lang="cs-CZ" sz="2000" b="1" dirty="0" smtClean="0">
                <a:solidFill>
                  <a:srgbClr val="FF0000"/>
                </a:solidFill>
              </a:rPr>
              <a:t>Internacionály</a:t>
            </a:r>
          </a:p>
          <a:p>
            <a:pPr algn="ctr"/>
            <a:endParaRPr lang="cs-CZ" sz="2000" b="1" dirty="0">
              <a:solidFill>
                <a:srgbClr val="FF0000"/>
              </a:solidFill>
            </a:endParaRPr>
          </a:p>
          <a:p>
            <a:pPr algn="ctr"/>
            <a:r>
              <a:rPr lang="cs-CZ" sz="1400" b="1" dirty="0" smtClean="0">
                <a:solidFill>
                  <a:srgbClr val="002060"/>
                </a:solidFill>
              </a:rPr>
              <a:t>KONSTRUKTIVISMUS</a:t>
            </a:r>
            <a:endParaRPr lang="cs-CZ" sz="1400" b="1" dirty="0">
              <a:solidFill>
                <a:srgbClr val="002060"/>
              </a:solidFill>
            </a:endParaRPr>
          </a:p>
        </p:txBody>
      </p:sp>
      <p:grpSp>
        <p:nvGrpSpPr>
          <p:cNvPr id="16" name="Group 15"/>
          <p:cNvGrpSpPr/>
          <p:nvPr/>
        </p:nvGrpSpPr>
        <p:grpSpPr>
          <a:xfrm>
            <a:off x="323527" y="811867"/>
            <a:ext cx="1948345" cy="2756895"/>
            <a:chOff x="519292" y="912979"/>
            <a:chExt cx="1565466" cy="2534758"/>
          </a:xfrm>
        </p:grpSpPr>
        <p:pic>
          <p:nvPicPr>
            <p:cNvPr id="2" name="Picture 2" descr="C:\Documents and Settings\Jelinkova\Dokumenty\MJ\Výtvarná výchova\5.20.století\Abstraktní umění\Orfismus\Orfismus\delaunay3.jpg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519292" y="912979"/>
              <a:ext cx="1476649" cy="223660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29" name="TextBox 3"/>
            <p:cNvSpPr txBox="1"/>
            <p:nvPr/>
          </p:nvSpPr>
          <p:spPr>
            <a:xfrm>
              <a:off x="1733380" y="3078405"/>
              <a:ext cx="35137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A</a:t>
              </a:r>
              <a:endParaRPr lang="cs-CZ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35" name="Group 34"/>
          <p:cNvGrpSpPr/>
          <p:nvPr/>
        </p:nvGrpSpPr>
        <p:grpSpPr>
          <a:xfrm>
            <a:off x="266803" y="3553982"/>
            <a:ext cx="1955407" cy="2974589"/>
            <a:chOff x="307817" y="3550755"/>
            <a:chExt cx="1815911" cy="2839865"/>
          </a:xfrm>
        </p:grpSpPr>
        <p:pic>
          <p:nvPicPr>
            <p:cNvPr id="11" name="Picture 2" descr="C:\Documents and Settings\Jelinkova\Dokumenty\MJ\Výtvarná výchova\5.20.století\Abstraktní umění\Suprematismus\malevich119[1].jpg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307817" y="3550755"/>
              <a:ext cx="1750073" cy="250116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28" name="TextBox 3"/>
            <p:cNvSpPr txBox="1"/>
            <p:nvPr/>
          </p:nvSpPr>
          <p:spPr>
            <a:xfrm>
              <a:off x="1785174" y="6021288"/>
              <a:ext cx="33855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>
                  <a:solidFill>
                    <a:srgbClr val="FF0000"/>
                  </a:solidFill>
                </a:rPr>
                <a:t>E</a:t>
              </a:r>
            </a:p>
          </p:txBody>
        </p:sp>
      </p:grpSp>
      <p:grpSp>
        <p:nvGrpSpPr>
          <p:cNvPr id="36" name="Group 35"/>
          <p:cNvGrpSpPr/>
          <p:nvPr/>
        </p:nvGrpSpPr>
        <p:grpSpPr>
          <a:xfrm>
            <a:off x="2336579" y="3704892"/>
            <a:ext cx="2019397" cy="2541712"/>
            <a:chOff x="2336579" y="3704892"/>
            <a:chExt cx="2019397" cy="2541712"/>
          </a:xfrm>
        </p:grpSpPr>
        <p:pic>
          <p:nvPicPr>
            <p:cNvPr id="14" name="Picture 2" descr="File:Kazimir Malevich - Self-Portrait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336579" y="3704892"/>
              <a:ext cx="1969828" cy="223515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27" name="TextBox 3"/>
            <p:cNvSpPr txBox="1"/>
            <p:nvPr/>
          </p:nvSpPr>
          <p:spPr>
            <a:xfrm>
              <a:off x="4030246" y="5877272"/>
              <a:ext cx="3257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>
                  <a:solidFill>
                    <a:srgbClr val="FF0000"/>
                  </a:solidFill>
                </a:rPr>
                <a:t>F</a:t>
              </a:r>
            </a:p>
          </p:txBody>
        </p:sp>
      </p:grpSp>
      <p:grpSp>
        <p:nvGrpSpPr>
          <p:cNvPr id="38" name="Group 37"/>
          <p:cNvGrpSpPr/>
          <p:nvPr/>
        </p:nvGrpSpPr>
        <p:grpSpPr>
          <a:xfrm>
            <a:off x="4643241" y="3724384"/>
            <a:ext cx="2161007" cy="2378204"/>
            <a:chOff x="4643241" y="3724384"/>
            <a:chExt cx="2161007" cy="2378204"/>
          </a:xfrm>
        </p:grpSpPr>
        <p:pic>
          <p:nvPicPr>
            <p:cNvPr id="20" name="Picture 2" descr="C:\Documents and Settings\Jelinkova\Dokumenty\MJ\Výtvarná výchova\5.20.století\Abstraktní umění\Konstruktivismus\Vladimír Tatlin (1885 - 1953)\Autoportrét 1911.jpg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4643241" y="3724384"/>
              <a:ext cx="2046638" cy="205042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26" name="TextBox 3"/>
            <p:cNvSpPr txBox="1"/>
            <p:nvPr/>
          </p:nvSpPr>
          <p:spPr>
            <a:xfrm>
              <a:off x="6440046" y="5733256"/>
              <a:ext cx="36420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 smtClean="0">
                  <a:solidFill>
                    <a:srgbClr val="FF0000"/>
                  </a:solidFill>
                </a:rPr>
                <a:t>G</a:t>
              </a:r>
              <a:endParaRPr lang="cs-CZ" b="1" dirty="0">
                <a:solidFill>
                  <a:srgbClr val="FF0000"/>
                </a:solidFill>
              </a:endParaRPr>
            </a:p>
          </p:txBody>
        </p:sp>
      </p:grpSp>
      <p:grpSp>
        <p:nvGrpSpPr>
          <p:cNvPr id="39" name="Group 38"/>
          <p:cNvGrpSpPr/>
          <p:nvPr/>
        </p:nvGrpSpPr>
        <p:grpSpPr>
          <a:xfrm>
            <a:off x="6892425" y="3568763"/>
            <a:ext cx="2045462" cy="2821857"/>
            <a:chOff x="7025349" y="3568763"/>
            <a:chExt cx="1867131" cy="2677841"/>
          </a:xfrm>
        </p:grpSpPr>
        <p:pic>
          <p:nvPicPr>
            <p:cNvPr id="23" name="Picture 4" descr="Model of the monument III International - Vladimir Tatlin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25349" y="3568763"/>
              <a:ext cx="1733768" cy="237128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7" name="TextBox 3"/>
            <p:cNvSpPr txBox="1"/>
            <p:nvPr/>
          </p:nvSpPr>
          <p:spPr>
            <a:xfrm>
              <a:off x="8541102" y="5877272"/>
              <a:ext cx="35137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>
                  <a:solidFill>
                    <a:srgbClr val="FF0000"/>
                  </a:solidFill>
                </a:rPr>
                <a:t>H</a:t>
              </a:r>
            </a:p>
          </p:txBody>
        </p:sp>
      </p:grpSp>
      <p:grpSp>
        <p:nvGrpSpPr>
          <p:cNvPr id="17" name="Group 16"/>
          <p:cNvGrpSpPr/>
          <p:nvPr/>
        </p:nvGrpSpPr>
        <p:grpSpPr>
          <a:xfrm>
            <a:off x="4482992" y="954737"/>
            <a:ext cx="2058116" cy="2267531"/>
            <a:chOff x="4482992" y="954737"/>
            <a:chExt cx="2058116" cy="2267531"/>
          </a:xfrm>
        </p:grpSpPr>
        <p:pic>
          <p:nvPicPr>
            <p:cNvPr id="7" name="Picture 2" descr="File:František Kupka, 1912, Amorpha, fugue en deux couleurs (Fugue in Two Colors), 210 x 200 cm, Narodni Galerie, Prague.jpg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482992" y="954737"/>
              <a:ext cx="1998440" cy="196913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1" name="TextBox 3"/>
            <p:cNvSpPr txBox="1"/>
            <p:nvPr/>
          </p:nvSpPr>
          <p:spPr>
            <a:xfrm>
              <a:off x="6189730" y="2852936"/>
              <a:ext cx="35137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>
                  <a:solidFill>
                    <a:srgbClr val="FF0000"/>
                  </a:solidFill>
                </a:rPr>
                <a:t>C</a:t>
              </a:r>
            </a:p>
          </p:txBody>
        </p:sp>
      </p:grpSp>
      <p:grpSp>
        <p:nvGrpSpPr>
          <p:cNvPr id="3" name="Group 4"/>
          <p:cNvGrpSpPr/>
          <p:nvPr/>
        </p:nvGrpSpPr>
        <p:grpSpPr>
          <a:xfrm>
            <a:off x="2445673" y="811868"/>
            <a:ext cx="1908043" cy="2806759"/>
            <a:chOff x="2241542" y="1284288"/>
            <a:chExt cx="4839303" cy="5934165"/>
          </a:xfrm>
        </p:grpSpPr>
        <p:pic>
          <p:nvPicPr>
            <p:cNvPr id="4" name="Picture 2" descr="Piano Keys Lake - Frantisek Kupka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241542" y="1284288"/>
              <a:ext cx="4660915" cy="516731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Box 3"/>
            <p:cNvSpPr txBox="1"/>
            <p:nvPr/>
          </p:nvSpPr>
          <p:spPr>
            <a:xfrm>
              <a:off x="6025008" y="6360809"/>
              <a:ext cx="1055837" cy="857644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>
                  <a:solidFill>
                    <a:srgbClr val="FF0000"/>
                  </a:solidFill>
                </a:rPr>
                <a:t>B</a:t>
              </a:r>
            </a:p>
          </p:txBody>
        </p:sp>
      </p:grpSp>
      <p:grpSp>
        <p:nvGrpSpPr>
          <p:cNvPr id="18" name="Group 17"/>
          <p:cNvGrpSpPr/>
          <p:nvPr/>
        </p:nvGrpSpPr>
        <p:grpSpPr>
          <a:xfrm>
            <a:off x="6640336" y="945387"/>
            <a:ext cx="2316296" cy="2451217"/>
            <a:chOff x="6718715" y="871752"/>
            <a:chExt cx="2173765" cy="2422524"/>
          </a:xfrm>
        </p:grpSpPr>
        <p:sp>
          <p:nvSpPr>
            <p:cNvPr id="25" name="TextBox 3"/>
            <p:cNvSpPr txBox="1"/>
            <p:nvPr/>
          </p:nvSpPr>
          <p:spPr>
            <a:xfrm>
              <a:off x="8541102" y="2924944"/>
              <a:ext cx="351378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b="1" dirty="0">
                  <a:solidFill>
                    <a:srgbClr val="FF0000"/>
                  </a:solidFill>
                </a:rPr>
                <a:t>D</a:t>
              </a:r>
            </a:p>
          </p:txBody>
        </p:sp>
        <p:pic>
          <p:nvPicPr>
            <p:cNvPr id="33" name="Picture 2" descr="File:SchwarzesQuadrat.jpeg"/>
            <p:cNvPicPr>
              <a:picLocks noChangeAspect="1" noChangeArrowheads="1"/>
            </p:cNvPicPr>
            <p:nvPr/>
          </p:nvPicPr>
          <p:blipFill>
            <a:blip r:embed="rId9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718715" y="871752"/>
              <a:ext cx="2138662" cy="213510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767879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Prohlédněte si následující animaci a uhodněte, jaké bude téma prezentace.</a:t>
            </a:r>
            <a:endParaRPr lang="cs-CZ" sz="40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72136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extBox 29"/>
          <p:cNvSpPr txBox="1"/>
          <p:nvPr/>
        </p:nvSpPr>
        <p:spPr>
          <a:xfrm>
            <a:off x="7535101" y="4933187"/>
            <a:ext cx="1719959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3800" dirty="0" smtClean="0">
                <a:solidFill>
                  <a:srgbClr val="FF0000"/>
                </a:solidFill>
                <a:latin typeface="Arial Black" panose="020B0A04020102020204" pitchFamily="34" charset="0"/>
              </a:rPr>
              <a:t>S</a:t>
            </a:r>
            <a:endParaRPr lang="cs-CZ" sz="138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sp>
        <p:nvSpPr>
          <p:cNvPr id="49" name="Rectangle 48"/>
          <p:cNvSpPr/>
          <p:nvPr/>
        </p:nvSpPr>
        <p:spPr>
          <a:xfrm>
            <a:off x="0" y="-14702"/>
            <a:ext cx="3818059" cy="2363608"/>
          </a:xfrm>
          <a:prstGeom prst="rect">
            <a:avLst/>
          </a:prstGeom>
          <a:solidFill>
            <a:srgbClr val="00359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Rectangle 47"/>
          <p:cNvSpPr/>
          <p:nvPr/>
        </p:nvSpPr>
        <p:spPr>
          <a:xfrm>
            <a:off x="7423314" y="0"/>
            <a:ext cx="1720686" cy="2307273"/>
          </a:xfrm>
          <a:prstGeom prst="rect">
            <a:avLst/>
          </a:prstGeom>
          <a:solidFill>
            <a:srgbClr val="00359E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Rectangle 46"/>
          <p:cNvSpPr/>
          <p:nvPr/>
        </p:nvSpPr>
        <p:spPr>
          <a:xfrm>
            <a:off x="1790164" y="4858163"/>
            <a:ext cx="1925815" cy="1990214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Rectangle 44"/>
          <p:cNvSpPr/>
          <p:nvPr/>
        </p:nvSpPr>
        <p:spPr>
          <a:xfrm>
            <a:off x="3746051" y="2441340"/>
            <a:ext cx="3605981" cy="2355811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7" name="Straight Connector 6"/>
          <p:cNvCxnSpPr/>
          <p:nvPr/>
        </p:nvCxnSpPr>
        <p:spPr>
          <a:xfrm flipH="1">
            <a:off x="1746758" y="-9624"/>
            <a:ext cx="72008" cy="6858000"/>
          </a:xfrm>
          <a:prstGeom prst="line">
            <a:avLst/>
          </a:prstGeom>
          <a:ln w="127000"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 flipH="1">
            <a:off x="5639584" y="-9624"/>
            <a:ext cx="72008" cy="6858000"/>
          </a:xfrm>
          <a:prstGeom prst="line">
            <a:avLst/>
          </a:prstGeom>
          <a:ln w="127000"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2" name="Straight Connector 11"/>
          <p:cNvCxnSpPr/>
          <p:nvPr/>
        </p:nvCxnSpPr>
        <p:spPr>
          <a:xfrm flipH="1">
            <a:off x="3746051" y="0"/>
            <a:ext cx="72008" cy="6858000"/>
          </a:xfrm>
          <a:prstGeom prst="line">
            <a:avLst/>
          </a:prstGeom>
          <a:ln w="127000"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3" name="Straight Connector 12"/>
          <p:cNvCxnSpPr/>
          <p:nvPr/>
        </p:nvCxnSpPr>
        <p:spPr>
          <a:xfrm flipH="1">
            <a:off x="7352032" y="3076"/>
            <a:ext cx="72008" cy="6858000"/>
          </a:xfrm>
          <a:prstGeom prst="line">
            <a:avLst/>
          </a:prstGeom>
          <a:ln w="127000"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5" name="Straight Connector 14"/>
          <p:cNvCxnSpPr/>
          <p:nvPr/>
        </p:nvCxnSpPr>
        <p:spPr>
          <a:xfrm flipH="1">
            <a:off x="0" y="2379297"/>
            <a:ext cx="9144000" cy="15572"/>
          </a:xfrm>
          <a:prstGeom prst="line">
            <a:avLst/>
          </a:prstGeom>
          <a:ln w="127000"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cxnSp>
        <p:nvCxnSpPr>
          <p:cNvPr id="16" name="Straight Connector 15"/>
          <p:cNvCxnSpPr/>
          <p:nvPr/>
        </p:nvCxnSpPr>
        <p:spPr>
          <a:xfrm flipH="1" flipV="1">
            <a:off x="0" y="4842277"/>
            <a:ext cx="9144001" cy="230"/>
          </a:xfrm>
          <a:prstGeom prst="line">
            <a:avLst/>
          </a:prstGeom>
          <a:ln w="127000"/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24" name="TextBox 23"/>
          <p:cNvSpPr txBox="1"/>
          <p:nvPr/>
        </p:nvSpPr>
        <p:spPr>
          <a:xfrm>
            <a:off x="77709" y="250902"/>
            <a:ext cx="1712455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3800" dirty="0" smtClean="0">
                <a:solidFill>
                  <a:srgbClr val="FF0000"/>
                </a:solidFill>
                <a:latin typeface="Arial Black" panose="020B0A04020102020204" pitchFamily="34" charset="0"/>
              </a:rPr>
              <a:t>N</a:t>
            </a:r>
            <a:endParaRPr lang="cs-CZ" sz="138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sp>
        <p:nvSpPr>
          <p:cNvPr id="25" name="TextBox 24"/>
          <p:cNvSpPr txBox="1"/>
          <p:nvPr/>
        </p:nvSpPr>
        <p:spPr>
          <a:xfrm>
            <a:off x="5810978" y="2636912"/>
            <a:ext cx="1462260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3800" dirty="0" smtClean="0">
                <a:solidFill>
                  <a:srgbClr val="FFFF00"/>
                </a:solidFill>
                <a:latin typeface="Arial Black" panose="020B0A04020102020204" pitchFamily="34" charset="0"/>
              </a:rPr>
              <a:t>S</a:t>
            </a:r>
            <a:endParaRPr lang="cs-CZ" sz="138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4313053" y="287531"/>
            <a:ext cx="873957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3800" dirty="0" smtClean="0">
                <a:solidFill>
                  <a:srgbClr val="00359E"/>
                </a:solidFill>
                <a:latin typeface="Arial Black" panose="020B0A04020102020204" pitchFamily="34" charset="0"/>
              </a:rPr>
              <a:t>I</a:t>
            </a:r>
            <a:endParaRPr lang="cs-CZ" sz="13800" dirty="0">
              <a:solidFill>
                <a:srgbClr val="00359E"/>
              </a:solidFill>
              <a:latin typeface="Arial Black" panose="020B0A04020102020204" pitchFamily="34" charset="0"/>
            </a:endParaRPr>
          </a:p>
        </p:txBody>
      </p:sp>
      <p:sp>
        <p:nvSpPr>
          <p:cNvPr id="27" name="TextBox 26"/>
          <p:cNvSpPr txBox="1"/>
          <p:nvPr/>
        </p:nvSpPr>
        <p:spPr>
          <a:xfrm>
            <a:off x="5790386" y="308346"/>
            <a:ext cx="1561646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3800" dirty="0" smtClean="0">
                <a:solidFill>
                  <a:srgbClr val="FF0000"/>
                </a:solidFill>
                <a:latin typeface="Arial Black" panose="020B0A04020102020204" pitchFamily="34" charset="0"/>
              </a:rPr>
              <a:t>C</a:t>
            </a:r>
            <a:endParaRPr lang="cs-CZ" sz="138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sp>
        <p:nvSpPr>
          <p:cNvPr id="28" name="TextBox 27"/>
          <p:cNvSpPr txBox="1"/>
          <p:nvPr/>
        </p:nvSpPr>
        <p:spPr>
          <a:xfrm>
            <a:off x="7876614" y="320352"/>
            <a:ext cx="873957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3800" dirty="0" smtClean="0">
                <a:solidFill>
                  <a:srgbClr val="FFFF00"/>
                </a:solidFill>
                <a:latin typeface="Arial Black" panose="020B0A04020102020204" pitchFamily="34" charset="0"/>
              </a:rPr>
              <a:t>I</a:t>
            </a:r>
            <a:endParaRPr lang="cs-CZ" sz="138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29" name="TextBox 28"/>
          <p:cNvSpPr txBox="1"/>
          <p:nvPr/>
        </p:nvSpPr>
        <p:spPr>
          <a:xfrm>
            <a:off x="7555471" y="2672071"/>
            <a:ext cx="1462260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3800" dirty="0" smtClean="0">
                <a:solidFill>
                  <a:srgbClr val="00359E"/>
                </a:solidFill>
                <a:latin typeface="Arial Black" panose="020B0A04020102020204" pitchFamily="34" charset="0"/>
              </a:rPr>
              <a:t>T</a:t>
            </a:r>
            <a:endParaRPr lang="cs-CZ" sz="13800" dirty="0">
              <a:solidFill>
                <a:srgbClr val="00359E"/>
              </a:solidFill>
              <a:latin typeface="Arial Black" panose="020B0A04020102020204" pitchFamily="34" charset="0"/>
            </a:endParaRPr>
          </a:p>
        </p:txBody>
      </p:sp>
      <p:sp>
        <p:nvSpPr>
          <p:cNvPr id="31" name="TextBox 30"/>
          <p:cNvSpPr txBox="1"/>
          <p:nvPr/>
        </p:nvSpPr>
        <p:spPr>
          <a:xfrm>
            <a:off x="5724128" y="4885417"/>
            <a:ext cx="1561646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3800" dirty="0" smtClean="0">
                <a:solidFill>
                  <a:srgbClr val="FFFF00"/>
                </a:solidFill>
                <a:latin typeface="Arial Black" panose="020B0A04020102020204" pitchFamily="34" charset="0"/>
              </a:rPr>
              <a:t>A</a:t>
            </a:r>
            <a:endParaRPr lang="cs-CZ" sz="138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32" name="TextBox 31"/>
          <p:cNvSpPr txBox="1"/>
          <p:nvPr/>
        </p:nvSpPr>
        <p:spPr>
          <a:xfrm>
            <a:off x="4001501" y="4859196"/>
            <a:ext cx="1364476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3800" dirty="0" smtClean="0">
                <a:solidFill>
                  <a:srgbClr val="00359E"/>
                </a:solidFill>
                <a:latin typeface="Arial Black" panose="020B0A04020102020204" pitchFamily="34" charset="0"/>
              </a:rPr>
              <a:t>L</a:t>
            </a:r>
            <a:endParaRPr lang="cs-CZ" sz="13800" dirty="0">
              <a:solidFill>
                <a:srgbClr val="00359E"/>
              </a:solidFill>
              <a:latin typeface="Arial Black" panose="020B0A04020102020204" pitchFamily="34" charset="0"/>
            </a:endParaRPr>
          </a:p>
        </p:txBody>
      </p:sp>
      <p:sp>
        <p:nvSpPr>
          <p:cNvPr id="33" name="TextBox 32"/>
          <p:cNvSpPr txBox="1"/>
          <p:nvPr/>
        </p:nvSpPr>
        <p:spPr>
          <a:xfrm>
            <a:off x="2154026" y="4832850"/>
            <a:ext cx="1462260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3800" dirty="0" smtClean="0">
                <a:solidFill>
                  <a:srgbClr val="FF0000"/>
                </a:solidFill>
                <a:latin typeface="Arial Black" panose="020B0A04020102020204" pitchFamily="34" charset="0"/>
              </a:rPr>
              <a:t>P</a:t>
            </a:r>
            <a:endParaRPr lang="cs-CZ" sz="138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sp>
        <p:nvSpPr>
          <p:cNvPr id="34" name="TextBox 33"/>
          <p:cNvSpPr txBox="1"/>
          <p:nvPr/>
        </p:nvSpPr>
        <p:spPr>
          <a:xfrm>
            <a:off x="65368" y="4797152"/>
            <a:ext cx="1659429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3800" dirty="0" smtClean="0">
                <a:solidFill>
                  <a:srgbClr val="FFFF00"/>
                </a:solidFill>
                <a:latin typeface="Arial Black" panose="020B0A04020102020204" pitchFamily="34" charset="0"/>
              </a:rPr>
              <a:t>O</a:t>
            </a:r>
            <a:endParaRPr lang="cs-CZ" sz="138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35" name="TextBox 34"/>
          <p:cNvSpPr txBox="1"/>
          <p:nvPr/>
        </p:nvSpPr>
        <p:spPr>
          <a:xfrm>
            <a:off x="85404" y="2581161"/>
            <a:ext cx="1462260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3800" dirty="0" smtClean="0">
                <a:solidFill>
                  <a:srgbClr val="00359E"/>
                </a:solidFill>
                <a:latin typeface="Arial Black" panose="020B0A04020102020204" pitchFamily="34" charset="0"/>
              </a:rPr>
              <a:t>E</a:t>
            </a:r>
            <a:endParaRPr lang="cs-CZ" sz="13800" dirty="0">
              <a:solidFill>
                <a:srgbClr val="00359E"/>
              </a:solidFill>
              <a:latin typeface="Arial Black" panose="020B0A04020102020204" pitchFamily="34" charset="0"/>
            </a:endParaRPr>
          </a:p>
        </p:txBody>
      </p:sp>
      <p:sp>
        <p:nvSpPr>
          <p:cNvPr id="36" name="TextBox 35"/>
          <p:cNvSpPr txBox="1"/>
          <p:nvPr/>
        </p:nvSpPr>
        <p:spPr>
          <a:xfrm>
            <a:off x="1835696" y="2604190"/>
            <a:ext cx="1854995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3800" dirty="0" smtClean="0">
                <a:solidFill>
                  <a:srgbClr val="FF0000"/>
                </a:solidFill>
                <a:latin typeface="Arial Black" panose="020B0A04020102020204" pitchFamily="34" charset="0"/>
              </a:rPr>
              <a:t>M</a:t>
            </a:r>
            <a:endParaRPr lang="cs-CZ" sz="13800" dirty="0">
              <a:solidFill>
                <a:srgbClr val="FF0000"/>
              </a:solidFill>
              <a:latin typeface="Arial Black" panose="020B0A04020102020204" pitchFamily="34" charset="0"/>
            </a:endParaRPr>
          </a:p>
        </p:txBody>
      </p:sp>
      <p:sp>
        <p:nvSpPr>
          <p:cNvPr id="37" name="TextBox 36"/>
          <p:cNvSpPr txBox="1"/>
          <p:nvPr/>
        </p:nvSpPr>
        <p:spPr>
          <a:xfrm>
            <a:off x="3889893" y="2632973"/>
            <a:ext cx="1652095" cy="221599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3800" dirty="0" smtClean="0">
                <a:solidFill>
                  <a:srgbClr val="00359E"/>
                </a:solidFill>
                <a:latin typeface="Arial Black" panose="020B0A04020102020204" pitchFamily="34" charset="0"/>
              </a:rPr>
              <a:t>U</a:t>
            </a:r>
            <a:endParaRPr lang="cs-CZ" sz="13800" dirty="0">
              <a:solidFill>
                <a:srgbClr val="00359E"/>
              </a:solidFill>
              <a:latin typeface="Arial Black" panose="020B0A04020102020204" pitchFamily="34" charset="0"/>
            </a:endParaRPr>
          </a:p>
        </p:txBody>
      </p:sp>
      <p:sp>
        <p:nvSpPr>
          <p:cNvPr id="38" name="TextBox 37"/>
          <p:cNvSpPr txBox="1"/>
          <p:nvPr/>
        </p:nvSpPr>
        <p:spPr>
          <a:xfrm>
            <a:off x="2069970" y="287531"/>
            <a:ext cx="1462260" cy="221599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3800" dirty="0">
                <a:solidFill>
                  <a:srgbClr val="FFFF00"/>
                </a:solidFill>
                <a:latin typeface="Arial Black" panose="020B0A04020102020204" pitchFamily="34" charset="0"/>
              </a:rPr>
              <a:t>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45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000"/>
                            </p:stCondLst>
                            <p:childTnLst>
                              <p:par>
                                <p:cTn id="17" presetID="45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500"/>
                            </p:stCondLst>
                            <p:childTnLst>
                              <p:par>
                                <p:cTn id="23" presetID="45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2000"/>
                            </p:stCondLst>
                            <p:childTnLst>
                              <p:par>
                                <p:cTn id="29" presetID="45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2500"/>
                            </p:stCondLst>
                            <p:childTnLst>
                              <p:par>
                                <p:cTn id="35" presetID="45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0" fill="hold">
                            <p:stCondLst>
                              <p:cond delay="3000"/>
                            </p:stCondLst>
                            <p:childTnLst>
                              <p:par>
                                <p:cTn id="41" presetID="45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6" fill="hold">
                            <p:stCondLst>
                              <p:cond delay="3500"/>
                            </p:stCondLst>
                            <p:childTnLst>
                              <p:par>
                                <p:cTn id="47" presetID="45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2" fill="hold">
                            <p:stCondLst>
                              <p:cond delay="4000"/>
                            </p:stCondLst>
                            <p:childTnLst>
                              <p:par>
                                <p:cTn id="53" presetID="45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8" fill="hold">
                            <p:stCondLst>
                              <p:cond delay="4500"/>
                            </p:stCondLst>
                            <p:childTnLst>
                              <p:par>
                                <p:cTn id="59" presetID="45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4" fill="hold">
                            <p:stCondLst>
                              <p:cond delay="5000"/>
                            </p:stCondLst>
                            <p:childTnLst>
                              <p:par>
                                <p:cTn id="65" presetID="45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0" fill="hold">
                            <p:stCondLst>
                              <p:cond delay="5500"/>
                            </p:stCondLst>
                            <p:childTnLst>
                              <p:par>
                                <p:cTn id="71" presetID="45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6" fill="hold">
                            <p:stCondLst>
                              <p:cond delay="6000"/>
                            </p:stCondLst>
                            <p:childTnLst>
                              <p:par>
                                <p:cTn id="77" presetID="45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2" fill="hold">
                            <p:stCondLst>
                              <p:cond delay="6500"/>
                            </p:stCondLst>
                            <p:childTnLst>
                              <p:par>
                                <p:cTn id="83" presetID="45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5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7000"/>
                            </p:stCondLst>
                            <p:childTnLst>
                              <p:par>
                                <p:cTn id="89" presetID="45" presetClass="entr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1"/>
      <p:bldP spid="24" grpId="1"/>
      <p:bldP spid="25" grpId="1"/>
      <p:bldP spid="26" grpId="1"/>
      <p:bldP spid="27" grpId="1"/>
      <p:bldP spid="28" grpId="1"/>
      <p:bldP spid="29" grpId="1"/>
      <p:bldP spid="31" grpId="1"/>
      <p:bldP spid="32" grpId="1"/>
      <p:bldP spid="33" grpId="1"/>
      <p:bldP spid="34" grpId="1"/>
      <p:bldP spid="35" grpId="1"/>
      <p:bldP spid="36" grpId="1"/>
      <p:bldP spid="37" grpId="1"/>
      <p:bldP spid="38" grpId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48816" y="285750"/>
            <a:ext cx="7467600" cy="983010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NEOPLASTICISMUS</a:t>
            </a:r>
            <a:endParaRPr lang="cs-CZ" dirty="0"/>
          </a:p>
        </p:txBody>
      </p:sp>
      <p:sp>
        <p:nvSpPr>
          <p:cNvPr id="31746" name="Zástupný symbol pro obsah 2"/>
          <p:cNvSpPr>
            <a:spLocks noGrp="1"/>
          </p:cNvSpPr>
          <p:nvPr>
            <p:ph idx="1"/>
          </p:nvPr>
        </p:nvSpPr>
        <p:spPr>
          <a:xfrm>
            <a:off x="457200" y="1357313"/>
            <a:ext cx="8229600" cy="5357812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= nové </a:t>
            </a:r>
            <a:r>
              <a:rPr lang="cs-CZ" dirty="0"/>
              <a:t>plastické </a:t>
            </a:r>
            <a:r>
              <a:rPr lang="cs-CZ" dirty="0" smtClean="0"/>
              <a:t>umění</a:t>
            </a:r>
          </a:p>
          <a:p>
            <a:r>
              <a:rPr lang="cs-CZ" dirty="0" smtClean="0"/>
              <a:t>další směr geometrické abstrakce </a:t>
            </a:r>
          </a:p>
          <a:p>
            <a:r>
              <a:rPr lang="cs-CZ" dirty="0" smtClean="0"/>
              <a:t>vznikl v Nizozemsku</a:t>
            </a:r>
          </a:p>
          <a:p>
            <a:r>
              <a:rPr lang="cs-CZ" dirty="0"/>
              <a:t>z</a:t>
            </a:r>
            <a:r>
              <a:rPr lang="cs-CZ" dirty="0" smtClean="0"/>
              <a:t>ákladní znaky: úsilí o harmonii a rovnováhu, zákony konstrukce a geometrie pravého úhlu</a:t>
            </a:r>
          </a:p>
          <a:p>
            <a:r>
              <a:rPr lang="cs-CZ" dirty="0" smtClean="0"/>
              <a:t>1917 - 1931</a:t>
            </a:r>
          </a:p>
          <a:p>
            <a:r>
              <a:rPr lang="cs-CZ" dirty="0" smtClean="0"/>
              <a:t>zakladatel: </a:t>
            </a:r>
            <a:r>
              <a:rPr lang="cs-CZ" b="1" dirty="0" smtClean="0"/>
              <a:t>Piet Mondrian</a:t>
            </a:r>
            <a:endParaRPr lang="cs-CZ" dirty="0" smtClean="0"/>
          </a:p>
          <a:p>
            <a:r>
              <a:rPr lang="cs-CZ" dirty="0" smtClean="0"/>
              <a:t>vznikal v letech </a:t>
            </a:r>
            <a:r>
              <a:rPr lang="cs-CZ" b="1" dirty="0" smtClean="0"/>
              <a:t>1913 – 1917</a:t>
            </a:r>
            <a:endParaRPr lang="cs-CZ" dirty="0" smtClean="0"/>
          </a:p>
          <a:p>
            <a:r>
              <a:rPr lang="cs-CZ" dirty="0" smtClean="0"/>
              <a:t>své názory zveřejnil v holandském uměleckém časopise De Stijl (ten založil další představitel neoplasticismu Theo van Doesburg)</a:t>
            </a:r>
          </a:p>
          <a:p>
            <a:pPr lvl="1"/>
            <a:r>
              <a:rPr lang="cs-CZ" dirty="0" smtClean="0"/>
              <a:t>hnutí De Stijl </a:t>
            </a:r>
            <a:r>
              <a:rPr lang="cs-CZ" dirty="0"/>
              <a:t>(česky "styl") </a:t>
            </a:r>
            <a:r>
              <a:rPr lang="cs-CZ" dirty="0" smtClean="0">
                <a:latin typeface="Arial" panose="020B0604020202020204" pitchFamily="34" charset="0"/>
                <a:cs typeface="Arial" panose="020B0604020202020204" pitchFamily="34" charset="0"/>
              </a:rPr>
              <a:t>→ </a:t>
            </a:r>
            <a:r>
              <a:rPr lang="cs-CZ" dirty="0" smtClean="0"/>
              <a:t>pojmenováno podle časopisu (usídlilo se ve městě Leiden a existovalo až do roku 1931)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174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174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174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17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17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174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174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174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174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6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995937" y="2305050"/>
            <a:ext cx="1224136" cy="1280695"/>
          </a:xfrm>
          <a:prstGeom prst="rect">
            <a:avLst/>
          </a:prstGeom>
          <a:solidFill>
            <a:schemeClr val="tx1">
              <a:lumMod val="65000"/>
              <a:lumOff val="35000"/>
              <a:alpha val="38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900608" y="-819472"/>
            <a:ext cx="11089232" cy="8424936"/>
          </a:xfrm>
          <a:prstGeom prst="rect">
            <a:avLst/>
          </a:prstGeom>
        </p:spPr>
      </p:pic>
      <p:sp>
        <p:nvSpPr>
          <p:cNvPr id="4" name="TextBox 3"/>
          <p:cNvSpPr txBox="1"/>
          <p:nvPr/>
        </p:nvSpPr>
        <p:spPr>
          <a:xfrm>
            <a:off x="484001" y="667120"/>
            <a:ext cx="3098925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solidFill>
                  <a:srgbClr val="FFFF00"/>
                </a:solidFill>
              </a:rPr>
              <a:t>Z</a:t>
            </a:r>
            <a:r>
              <a:rPr lang="cs-CZ" sz="6600" b="1" dirty="0" smtClean="0">
                <a:solidFill>
                  <a:schemeClr val="bg1">
                    <a:lumMod val="85000"/>
                  </a:schemeClr>
                </a:solidFill>
              </a:rPr>
              <a:t>N</a:t>
            </a:r>
            <a:r>
              <a:rPr lang="cs-CZ" sz="6600" b="1" dirty="0" smtClean="0">
                <a:solidFill>
                  <a:srgbClr val="002060"/>
                </a:solidFill>
              </a:rPr>
              <a:t>A</a:t>
            </a:r>
            <a:r>
              <a:rPr lang="cs-CZ" sz="6600" b="1" dirty="0" smtClean="0">
                <a:solidFill>
                  <a:schemeClr val="bg1"/>
                </a:solidFill>
              </a:rPr>
              <a:t>K</a:t>
            </a:r>
            <a:r>
              <a:rPr lang="cs-CZ" sz="6600" b="1" dirty="0" smtClean="0"/>
              <a:t>Y</a:t>
            </a:r>
            <a:endParaRPr lang="cs-CZ" sz="4000" b="1" dirty="0"/>
          </a:p>
        </p:txBody>
      </p:sp>
      <p:sp>
        <p:nvSpPr>
          <p:cNvPr id="5" name="Rectangle 4"/>
          <p:cNvSpPr/>
          <p:nvPr/>
        </p:nvSpPr>
        <p:spPr>
          <a:xfrm>
            <a:off x="5376779" y="4134721"/>
            <a:ext cx="2147549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 smtClean="0"/>
              <a:t>ČISTÁ GEOMETRIČNOST</a:t>
            </a:r>
          </a:p>
          <a:p>
            <a:endParaRPr lang="cs-CZ" sz="2400" dirty="0"/>
          </a:p>
        </p:txBody>
      </p:sp>
      <p:sp>
        <p:nvSpPr>
          <p:cNvPr id="6" name="Rectangle 5"/>
          <p:cNvSpPr/>
          <p:nvPr/>
        </p:nvSpPr>
        <p:spPr>
          <a:xfrm>
            <a:off x="179512" y="2564904"/>
            <a:ext cx="3709542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/>
              <a:t>VYLOUČENÍ JAKÝCHKOLIV ODKAZŮ NA VNÍMATELNOU REALITU</a:t>
            </a:r>
            <a:endParaRPr lang="cs-CZ" b="1" dirty="0"/>
          </a:p>
        </p:txBody>
      </p:sp>
      <p:sp>
        <p:nvSpPr>
          <p:cNvPr id="7" name="TextBox 6"/>
          <p:cNvSpPr txBox="1"/>
          <p:nvPr/>
        </p:nvSpPr>
        <p:spPr>
          <a:xfrm>
            <a:off x="5615608" y="2765673"/>
            <a:ext cx="3268011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HORIZONTÁLA </a:t>
            </a:r>
            <a:endParaRPr lang="cs-CZ" sz="3200" b="1" dirty="0"/>
          </a:p>
        </p:txBody>
      </p:sp>
      <p:sp>
        <p:nvSpPr>
          <p:cNvPr id="8" name="TextBox 7"/>
          <p:cNvSpPr txBox="1"/>
          <p:nvPr/>
        </p:nvSpPr>
        <p:spPr>
          <a:xfrm>
            <a:off x="4264223" y="147427"/>
            <a:ext cx="615553" cy="2147383"/>
          </a:xfrm>
          <a:prstGeom prst="rect">
            <a:avLst/>
          </a:prstGeom>
          <a:noFill/>
        </p:spPr>
        <p:txBody>
          <a:bodyPr vert="vert270" wrap="none" rtlCol="0">
            <a:spAutoFit/>
          </a:bodyPr>
          <a:lstStyle/>
          <a:p>
            <a:r>
              <a:rPr lang="cs-CZ" sz="2800" b="1" dirty="0" smtClean="0"/>
              <a:t>VERTIKÁLA</a:t>
            </a:r>
            <a:endParaRPr lang="cs-CZ" sz="2800" b="1" dirty="0"/>
          </a:p>
        </p:txBody>
      </p:sp>
      <p:sp>
        <p:nvSpPr>
          <p:cNvPr id="9" name="Rectangle 8"/>
          <p:cNvSpPr/>
          <p:nvPr/>
        </p:nvSpPr>
        <p:spPr>
          <a:xfrm>
            <a:off x="251520" y="3888499"/>
            <a:ext cx="374441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TŘI ZÁKLADNÍ BARVY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ČERVENÁ </a:t>
            </a:r>
            <a:r>
              <a:rPr lang="cs-CZ" sz="2400" b="1" dirty="0" smtClean="0">
                <a:solidFill>
                  <a:srgbClr val="002060"/>
                </a:solidFill>
              </a:rPr>
              <a:t>MODRÁ </a:t>
            </a:r>
            <a:r>
              <a:rPr lang="cs-CZ" sz="2400" b="1" dirty="0" smtClean="0">
                <a:solidFill>
                  <a:srgbClr val="FFFF00"/>
                </a:solidFill>
              </a:rPr>
              <a:t>ŽLUTÁ</a:t>
            </a:r>
            <a:r>
              <a:rPr lang="cs-CZ" sz="2400" b="1" dirty="0" smtClean="0"/>
              <a:t> </a:t>
            </a: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► </a:t>
            </a:r>
            <a:r>
              <a:rPr lang="cs-CZ" sz="2400" b="1" dirty="0" smtClean="0"/>
              <a:t>PŘEDMĚT</a:t>
            </a:r>
            <a:endParaRPr lang="cs-CZ" sz="2400" b="1" dirty="0"/>
          </a:p>
        </p:txBody>
      </p:sp>
      <p:sp>
        <p:nvSpPr>
          <p:cNvPr id="10" name="Rectangle 9"/>
          <p:cNvSpPr/>
          <p:nvPr/>
        </p:nvSpPr>
        <p:spPr>
          <a:xfrm>
            <a:off x="179512" y="5478011"/>
            <a:ext cx="3707904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b="1" dirty="0" smtClean="0"/>
              <a:t>BÍLÁ, ČERNÁ A ŠEDÁ</a:t>
            </a:r>
          </a:p>
          <a:p>
            <a:r>
              <a:rPr lang="cs-CZ" sz="2400" b="1" dirty="0" smtClean="0"/>
              <a:t>= NEBARVY </a:t>
            </a:r>
            <a:r>
              <a:rPr lang="cs-CZ" sz="2400" b="1" dirty="0" smtClean="0">
                <a:latin typeface="Arial" panose="020B0604020202020204" pitchFamily="34" charset="0"/>
                <a:cs typeface="Arial" panose="020B0604020202020204" pitchFamily="34" charset="0"/>
              </a:rPr>
              <a:t>►</a:t>
            </a:r>
            <a:r>
              <a:rPr lang="cs-CZ" sz="2400" b="1" dirty="0" smtClean="0"/>
              <a:t>PRÁZDNÝ PROSTOR</a:t>
            </a:r>
            <a:endParaRPr lang="cs-CZ" sz="2400" b="1" dirty="0"/>
          </a:p>
        </p:txBody>
      </p:sp>
      <p:sp>
        <p:nvSpPr>
          <p:cNvPr id="11" name="Rectangle 10"/>
          <p:cNvSpPr/>
          <p:nvPr/>
        </p:nvSpPr>
        <p:spPr>
          <a:xfrm>
            <a:off x="5336754" y="5550331"/>
            <a:ext cx="2187574" cy="83099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600" b="1" dirty="0"/>
              <a:t>SNAHA VYJÁDŘIT PODSTATU REALITY</a:t>
            </a:r>
          </a:p>
        </p:txBody>
      </p:sp>
      <p:sp>
        <p:nvSpPr>
          <p:cNvPr id="12" name="TextBox 11"/>
          <p:cNvSpPr txBox="1"/>
          <p:nvPr/>
        </p:nvSpPr>
        <p:spPr>
          <a:xfrm>
            <a:off x="5501481" y="313178"/>
            <a:ext cx="3757661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/>
              <a:t>ÚSILÍ O DOKONALOU HARMONII A ROVNOVÁHU</a:t>
            </a:r>
            <a:endParaRPr lang="cs-CZ" sz="2800" b="1" dirty="0"/>
          </a:p>
        </p:txBody>
      </p:sp>
      <p:sp>
        <p:nvSpPr>
          <p:cNvPr id="13" name="Rectangle 12"/>
          <p:cNvSpPr/>
          <p:nvPr/>
        </p:nvSpPr>
        <p:spPr>
          <a:xfrm>
            <a:off x="7670294" y="4079538"/>
            <a:ext cx="1473706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</a:rPr>
              <a:t>SMĚR ODVOZENÝ Z KUBISMU</a:t>
            </a:r>
            <a:endParaRPr lang="cs-CZ" b="1" dirty="0">
              <a:solidFill>
                <a:schemeClr val="bg1"/>
              </a:solidFill>
            </a:endParaRPr>
          </a:p>
        </p:txBody>
      </p:sp>
      <p:sp>
        <p:nvSpPr>
          <p:cNvPr id="14" name="TextBox 13"/>
          <p:cNvSpPr txBox="1"/>
          <p:nvPr/>
        </p:nvSpPr>
        <p:spPr>
          <a:xfrm>
            <a:off x="3290278" y="916934"/>
            <a:ext cx="2534668" cy="470898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0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cs-CZ" sz="30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488677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750"/>
                                  </p:stCondLst>
                                  <p:iterate type="lt">
                                    <p:tmAbs val="5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751"/>
                            </p:stCondLst>
                            <p:childTnLst>
                              <p:par>
                                <p:cTn id="11" presetID="10" presetClass="entr" presetSubtype="0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251"/>
                            </p:stCondLst>
                            <p:childTnLst>
                              <p:par>
                                <p:cTn id="15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6" dur="1000" tmFilter="0, 0; .2, .5; .8, .5; 1, 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7" dur="500" autoRev="1" fill="hold"/>
                                        <p:tgtEl>
                                          <p:spTgt spid="14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5251"/>
                            </p:stCondLst>
                            <p:childTnLst>
                              <p:par>
                                <p:cTn id="19" presetID="1" presetClass="exit" presetSubtype="0" fill="hold" grpId="2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Abs val="500"/>
                                  </p:iterate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wd">
                                    <p:tmAbs val="500"/>
                                  </p:iterate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4" presetClass="entr" presetSubtype="5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vertical)">
                                      <p:cBhvr>
                                        <p:cTn id="5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2" grpId="0"/>
      <p:bldP spid="13" grpId="0"/>
      <p:bldP spid="14" grpId="0"/>
      <p:bldP spid="14" grpId="1"/>
      <p:bldP spid="14" grpId="2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65127"/>
            <a:ext cx="8496944" cy="831626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Charakteristika stylu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340768"/>
            <a:ext cx="8640960" cy="5328592"/>
          </a:xfrm>
        </p:spPr>
        <p:txBody>
          <a:bodyPr>
            <a:normAutofit lnSpcReduction="1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cíl hnutí: ukázat na samou podstatu skutečnosti v geometrickém slova smyslu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vyloučili ze své tvorby jakékoli naznačení reality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omezili formální vyjádření na přímku a pravý úhel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tři základní barvy – modrá, červená, žlutá (plus odstíny světla – bílá, šedá, černá)      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harmonie   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pravoúhlé členění plochy vertikálními a horizontálními liniemi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kontrast universálního a individuálního</a:t>
            </a:r>
          </a:p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plátna se většinou jmenují Kompozice (protože o tu především šlo)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dirty="0" smtClean="0">
                <a:solidFill>
                  <a:srgbClr val="EA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Piet Mondrian</a:t>
            </a:r>
            <a:r>
              <a:rPr lang="cs-CZ" sz="4800" dirty="0" smtClean="0">
                <a:solidFill>
                  <a:srgbClr val="EA0000"/>
                </a:solidFill>
              </a:rPr>
              <a:t/>
            </a:r>
            <a:br>
              <a:rPr lang="cs-CZ" sz="4800" dirty="0" smtClean="0">
                <a:solidFill>
                  <a:srgbClr val="EA0000"/>
                </a:solidFill>
              </a:rPr>
            </a:br>
            <a:r>
              <a:rPr lang="cs-CZ" sz="3200" dirty="0" smtClean="0"/>
              <a:t>(1872 </a:t>
            </a:r>
            <a:r>
              <a:rPr lang="cs-CZ" sz="3200" dirty="0"/>
              <a:t>– 1944</a:t>
            </a:r>
            <a:r>
              <a:rPr lang="cs-CZ" sz="3200" dirty="0" smtClean="0"/>
              <a:t>)</a:t>
            </a:r>
            <a:endParaRPr lang="cs-CZ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5626968" cy="1851956"/>
          </a:xfrm>
        </p:spPr>
        <p:txBody>
          <a:bodyPr>
            <a:normAutofit/>
          </a:bodyPr>
          <a:lstStyle/>
          <a:p>
            <a:r>
              <a:rPr lang="cs-CZ" dirty="0" err="1"/>
              <a:t>Pieter</a:t>
            </a:r>
            <a:r>
              <a:rPr lang="cs-CZ" dirty="0"/>
              <a:t> </a:t>
            </a:r>
            <a:r>
              <a:rPr lang="cs-CZ" dirty="0" err="1"/>
              <a:t>Cornelis</a:t>
            </a:r>
            <a:r>
              <a:rPr lang="cs-CZ" dirty="0"/>
              <a:t> </a:t>
            </a:r>
            <a:r>
              <a:rPr lang="cs-CZ" dirty="0" err="1" smtClean="0"/>
              <a:t>Mondriaan</a:t>
            </a:r>
            <a:endParaRPr lang="cs-CZ" dirty="0" smtClean="0"/>
          </a:p>
          <a:p>
            <a:r>
              <a:rPr lang="cs-CZ" dirty="0"/>
              <a:t>jeho </a:t>
            </a:r>
            <a:r>
              <a:rPr lang="cs-CZ" dirty="0" smtClean="0"/>
              <a:t>otec - kalvinista </a:t>
            </a:r>
            <a:r>
              <a:rPr lang="cs-CZ" dirty="0"/>
              <a:t>s konzervativními politickými názory </a:t>
            </a:r>
            <a:r>
              <a:rPr lang="cs-CZ" dirty="0" smtClean="0"/>
              <a:t>– profesor kreslení</a:t>
            </a:r>
          </a:p>
        </p:txBody>
      </p:sp>
      <p:grpSp>
        <p:nvGrpSpPr>
          <p:cNvPr id="9" name="Group 8"/>
          <p:cNvGrpSpPr/>
          <p:nvPr/>
        </p:nvGrpSpPr>
        <p:grpSpPr>
          <a:xfrm>
            <a:off x="267232" y="3792894"/>
            <a:ext cx="2497763" cy="3029774"/>
            <a:chOff x="94164" y="3722122"/>
            <a:chExt cx="2497763" cy="3029774"/>
          </a:xfrm>
        </p:grpSpPr>
        <p:pic>
          <p:nvPicPr>
            <p:cNvPr id="22532" name="Picture 4" descr="http://upload.wikimedia.org/wikipedia/commons/0/0b/Piet_Mondrian_2.jp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94164" y="3722122"/>
              <a:ext cx="2497763" cy="2540922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190500" cap="rnd">
              <a:solidFill>
                <a:srgbClr val="FFFF00"/>
              </a:solidFill>
            </a:ln>
            <a:effectLst>
              <a:outerShdw blurRad="50000" algn="tl" rotWithShape="0">
                <a:srgbClr val="000000">
                  <a:alpha val="41000"/>
                </a:srgbClr>
              </a:outerShdw>
            </a:effectLst>
            <a:scene3d>
              <a:camera prst="orthographicFront"/>
              <a:lightRig rig="twoPt" dir="t">
                <a:rot lat="0" lon="0" rev="7800000"/>
              </a:lightRig>
            </a:scene3d>
            <a:sp3d contourW="6350">
              <a:bevelT w="50800" h="16510"/>
              <a:contourClr>
                <a:srgbClr val="C0C0C0"/>
              </a:contourClr>
            </a:sp3d>
            <a:extLst/>
          </p:spPr>
        </p:pic>
        <p:sp>
          <p:nvSpPr>
            <p:cNvPr id="6" name="TextBox 5"/>
            <p:cNvSpPr txBox="1"/>
            <p:nvPr/>
          </p:nvSpPr>
          <p:spPr>
            <a:xfrm>
              <a:off x="282326" y="6382564"/>
              <a:ext cx="217239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3. Foto z roku 1922</a:t>
              </a:r>
              <a:endParaRPr lang="cs-CZ" dirty="0"/>
            </a:p>
          </p:txBody>
        </p:sp>
      </p:grpSp>
      <p:grpSp>
        <p:nvGrpSpPr>
          <p:cNvPr id="8" name="Group 7"/>
          <p:cNvGrpSpPr/>
          <p:nvPr/>
        </p:nvGrpSpPr>
        <p:grpSpPr>
          <a:xfrm>
            <a:off x="6084168" y="1740268"/>
            <a:ext cx="2924903" cy="3570232"/>
            <a:chOff x="5909166" y="1721778"/>
            <a:chExt cx="2924903" cy="3570232"/>
          </a:xfrm>
        </p:grpSpPr>
        <p:pic>
          <p:nvPicPr>
            <p:cNvPr id="22530" name="Picture 2" descr="http://upload.wikimedia.org/wikipedia/commons/8/83/Piet_Mondriaan.jpg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85314" y="1721778"/>
              <a:ext cx="2253067" cy="3011382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190500" cap="rnd">
              <a:solidFill>
                <a:srgbClr val="00359E"/>
              </a:solidFill>
            </a:ln>
            <a:effectLst>
              <a:outerShdw blurRad="50000" algn="tl" rotWithShape="0">
                <a:srgbClr val="000000">
                  <a:alpha val="41000"/>
                </a:srgbClr>
              </a:outerShdw>
            </a:effectLst>
            <a:scene3d>
              <a:camera prst="orthographicFront"/>
              <a:lightRig rig="twoPt" dir="t">
                <a:rot lat="0" lon="0" rev="7800000"/>
              </a:lightRig>
            </a:scene3d>
            <a:sp3d contourW="6350">
              <a:bevelT w="50800" h="16510"/>
              <a:contourClr>
                <a:srgbClr val="C0C0C0"/>
              </a:contourClr>
            </a:sp3d>
            <a:extLst/>
          </p:spPr>
        </p:pic>
        <p:sp>
          <p:nvSpPr>
            <p:cNvPr id="5" name="TextBox 4"/>
            <p:cNvSpPr txBox="1"/>
            <p:nvPr/>
          </p:nvSpPr>
          <p:spPr>
            <a:xfrm>
              <a:off x="5909166" y="4922678"/>
              <a:ext cx="2924903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2. P. Mondrian v roce 1899</a:t>
              </a:r>
              <a:endParaRPr lang="cs-CZ" dirty="0"/>
            </a:p>
          </p:txBody>
        </p:sp>
      </p:grpSp>
      <p:sp>
        <p:nvSpPr>
          <p:cNvPr id="11" name="Content Placeholder 2"/>
          <p:cNvSpPr txBox="1">
            <a:spLocks/>
          </p:cNvSpPr>
          <p:nvPr/>
        </p:nvSpPr>
        <p:spPr>
          <a:xfrm>
            <a:off x="2935353" y="3438045"/>
            <a:ext cx="3526686" cy="340584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Tx/>
              <a:buBlip>
                <a:blip r:embed="rId5"/>
              </a:buBlip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002060"/>
              </a:buClr>
              <a:buSzPct val="120000"/>
              <a:buFont typeface="Franklin Gothic Book" panose="020B0503020102020204" pitchFamily="34" charset="0"/>
              <a:buChar char="−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cs-CZ" dirty="0" smtClean="0"/>
              <a:t>odešel do Amsterdamu, potom do Paříže a nakonec se usadil v New Yorku</a:t>
            </a:r>
          </a:p>
        </p:txBody>
      </p:sp>
      <p:sp>
        <p:nvSpPr>
          <p:cNvPr id="13" name="Content Placeholder 2"/>
          <p:cNvSpPr txBox="1">
            <a:spLocks/>
          </p:cNvSpPr>
          <p:nvPr/>
        </p:nvSpPr>
        <p:spPr>
          <a:xfrm>
            <a:off x="2960449" y="5505188"/>
            <a:ext cx="5951211" cy="9736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Tx/>
              <a:buBlip>
                <a:blip r:embed="rId5"/>
              </a:buBlip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Clr>
                <a:srgbClr val="002060"/>
              </a:buClr>
              <a:buSzPct val="120000"/>
              <a:buFont typeface="Franklin Gothic Book" panose="020B0503020102020204" pitchFamily="34" charset="0"/>
              <a:buChar char="−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</a:pPr>
            <a:r>
              <a:rPr lang="cs-CZ" dirty="0" smtClean="0"/>
              <a:t>od malby krajin, přes kubismus směřoval k abstrakci</a:t>
            </a:r>
          </a:p>
        </p:txBody>
      </p:sp>
    </p:spTree>
    <p:extLst>
      <p:ext uri="{BB962C8B-B14F-4D97-AF65-F5344CB8AC3E}">
        <p14:creationId xmlns:p14="http://schemas.microsoft.com/office/powerpoint/2010/main" val="38710404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0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55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70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1" grpId="0"/>
      <p:bldP spid="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44624"/>
            <a:ext cx="8640960" cy="1080120"/>
          </a:xfrm>
        </p:spPr>
        <p:txBody>
          <a:bodyPr/>
          <a:lstStyle/>
          <a:p>
            <a:r>
              <a:rPr lang="cs-CZ" dirty="0" smtClean="0"/>
              <a:t>Autoportréty</a:t>
            </a:r>
            <a:endParaRPr lang="cs-CZ" dirty="0"/>
          </a:p>
        </p:txBody>
      </p:sp>
      <p:grpSp>
        <p:nvGrpSpPr>
          <p:cNvPr id="4" name="Group 3"/>
          <p:cNvGrpSpPr/>
          <p:nvPr/>
        </p:nvGrpSpPr>
        <p:grpSpPr>
          <a:xfrm>
            <a:off x="323528" y="1127584"/>
            <a:ext cx="3949409" cy="5481899"/>
            <a:chOff x="376412" y="1127584"/>
            <a:chExt cx="3949409" cy="5481899"/>
          </a:xfrm>
        </p:grpSpPr>
        <p:pic>
          <p:nvPicPr>
            <p:cNvPr id="3074" name="Picture 2" descr="http://uploads2.wikipaintings.org/images/piet-mondrian/self-portrait-1900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5536" y="1127584"/>
              <a:ext cx="3930285" cy="5112567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376412" y="6240151"/>
              <a:ext cx="95410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4. 1910</a:t>
              </a:r>
              <a:endParaRPr lang="cs-CZ" dirty="0"/>
            </a:p>
          </p:txBody>
        </p:sp>
      </p:grpSp>
      <p:grpSp>
        <p:nvGrpSpPr>
          <p:cNvPr id="6" name="Group 5"/>
          <p:cNvGrpSpPr/>
          <p:nvPr/>
        </p:nvGrpSpPr>
        <p:grpSpPr>
          <a:xfrm>
            <a:off x="4630538" y="1145096"/>
            <a:ext cx="4189934" cy="5464387"/>
            <a:chOff x="4572000" y="1145096"/>
            <a:chExt cx="4189934" cy="5464387"/>
          </a:xfrm>
        </p:grpSpPr>
        <p:pic>
          <p:nvPicPr>
            <p:cNvPr id="3076" name="Picture 4" descr="http://uploads2.wikipaintings.org/images/piet-mondrian/self-portrait-1918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72000" y="1145096"/>
              <a:ext cx="4189934" cy="5095055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Box 4"/>
            <p:cNvSpPr txBox="1"/>
            <p:nvPr/>
          </p:nvSpPr>
          <p:spPr>
            <a:xfrm>
              <a:off x="4788024" y="6240151"/>
              <a:ext cx="95410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5. 1918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1053489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Větrný mlýn v </a:t>
            </a:r>
            <a:r>
              <a:rPr lang="cs-CZ" dirty="0" err="1" smtClean="0"/>
              <a:t>Geinu</a:t>
            </a:r>
            <a:r>
              <a:rPr lang="cs-CZ" dirty="0" smtClean="0"/>
              <a:t>, 1907</a:t>
            </a:r>
            <a:endParaRPr lang="cs-CZ" dirty="0"/>
          </a:p>
        </p:txBody>
      </p:sp>
      <p:grpSp>
        <p:nvGrpSpPr>
          <p:cNvPr id="4" name="Group 3"/>
          <p:cNvGrpSpPr/>
          <p:nvPr/>
        </p:nvGrpSpPr>
        <p:grpSpPr>
          <a:xfrm>
            <a:off x="1287128" y="1234605"/>
            <a:ext cx="6569744" cy="5639820"/>
            <a:chOff x="1287128" y="1234605"/>
            <a:chExt cx="6569744" cy="5639820"/>
          </a:xfrm>
        </p:grpSpPr>
        <p:pic>
          <p:nvPicPr>
            <p:cNvPr id="4098" name="Picture 2" descr="http://uploads0.wikipaintings.org/images/piet-mondrian/windmill-in-the-gein-1907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87128" y="1234605"/>
              <a:ext cx="6569744" cy="524322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1289584" y="6505093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6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4117490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Mlýn ve slunečním světle, 1908</a:t>
            </a:r>
            <a:endParaRPr lang="cs-CZ" dirty="0"/>
          </a:p>
        </p:txBody>
      </p:sp>
      <p:grpSp>
        <p:nvGrpSpPr>
          <p:cNvPr id="4" name="Group 3"/>
          <p:cNvGrpSpPr/>
          <p:nvPr/>
        </p:nvGrpSpPr>
        <p:grpSpPr>
          <a:xfrm>
            <a:off x="4211960" y="1196752"/>
            <a:ext cx="4346748" cy="5409892"/>
            <a:chOff x="2555776" y="1196752"/>
            <a:chExt cx="4346748" cy="5409892"/>
          </a:xfrm>
        </p:grpSpPr>
        <p:pic>
          <p:nvPicPr>
            <p:cNvPr id="5122" name="Picture 2" descr="http://uploads3.wikipaintings.org/images/piet-mondrian/mill-in-sunlight-the-winkel-mill-1908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55776" y="1196752"/>
              <a:ext cx="4005322" cy="5349345"/>
            </a:xfrm>
            <a:prstGeom prst="rect">
              <a:avLst/>
            </a:prstGeom>
            <a:ln w="190500" cap="sq">
              <a:solidFill>
                <a:srgbClr val="FFFF00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6589618" y="6237312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7</a:t>
              </a:r>
              <a:endParaRPr lang="cs-CZ" dirty="0"/>
            </a:p>
          </p:txBody>
        </p:sp>
      </p:grpSp>
      <p:sp>
        <p:nvSpPr>
          <p:cNvPr id="6" name="Zástupný symbol pro obsah 5"/>
          <p:cNvSpPr txBox="1">
            <a:spLocks/>
          </p:cNvSpPr>
          <p:nvPr/>
        </p:nvSpPr>
        <p:spPr>
          <a:xfrm>
            <a:off x="402940" y="1461729"/>
            <a:ext cx="3657600" cy="4572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Blip>
                <a:blip r:embed="rId3"/>
              </a:buBlip>
              <a:defRPr/>
            </a:pPr>
            <a:r>
              <a:rPr lang="cs-CZ" dirty="0" smtClean="0"/>
              <a:t>prošel všemi uměleckými směry své doby</a:t>
            </a:r>
          </a:p>
          <a:p>
            <a:pPr lvl="1" fontAlgn="auto">
              <a:spcAft>
                <a:spcPts val="0"/>
              </a:spcAft>
              <a:buFont typeface="Franklin Gothic Book" panose="020B0503020102020204" pitchFamily="34" charset="0"/>
              <a:buChar char="−"/>
              <a:defRPr/>
            </a:pPr>
            <a:r>
              <a:rPr lang="cs-CZ" dirty="0" smtClean="0"/>
              <a:t>symbolismus, fauvismus, přes kubismus dospěl postupnou eliminací všeho nepodstatného k neoplasticismu</a:t>
            </a:r>
          </a:p>
        </p:txBody>
      </p:sp>
    </p:spTree>
    <p:extLst>
      <p:ext uri="{BB962C8B-B14F-4D97-AF65-F5344CB8AC3E}">
        <p14:creationId xmlns:p14="http://schemas.microsoft.com/office/powerpoint/2010/main" val="11162806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Červený strom, 1910</a:t>
            </a:r>
            <a:endParaRPr lang="cs-CZ" dirty="0"/>
          </a:p>
        </p:txBody>
      </p:sp>
      <p:grpSp>
        <p:nvGrpSpPr>
          <p:cNvPr id="4" name="Group 3"/>
          <p:cNvGrpSpPr/>
          <p:nvPr/>
        </p:nvGrpSpPr>
        <p:grpSpPr>
          <a:xfrm>
            <a:off x="1284696" y="1412776"/>
            <a:ext cx="6574607" cy="5079050"/>
            <a:chOff x="1284696" y="1412776"/>
            <a:chExt cx="6574607" cy="5079050"/>
          </a:xfrm>
        </p:grpSpPr>
        <p:pic>
          <p:nvPicPr>
            <p:cNvPr id="2050" name="Picture 2" descr="http://uploads6.wikipaintings.org/images/piet-mondrian/avond-evening-the-red-tree-1910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84696" y="1412776"/>
              <a:ext cx="6574607" cy="4683136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7546397" y="6122494"/>
              <a:ext cx="31290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8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5266952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Šedý strom, 1912</a:t>
            </a:r>
            <a:endParaRPr lang="cs-CZ" dirty="0"/>
          </a:p>
        </p:txBody>
      </p:sp>
      <p:grpSp>
        <p:nvGrpSpPr>
          <p:cNvPr id="5" name="Group 4"/>
          <p:cNvGrpSpPr/>
          <p:nvPr/>
        </p:nvGrpSpPr>
        <p:grpSpPr>
          <a:xfrm>
            <a:off x="1565760" y="1268761"/>
            <a:ext cx="6047876" cy="4504105"/>
            <a:chOff x="1259821" y="1268761"/>
            <a:chExt cx="6663356" cy="5206454"/>
          </a:xfrm>
        </p:grpSpPr>
        <p:pic>
          <p:nvPicPr>
            <p:cNvPr id="1026" name="Picture 2" descr="Piet Mondrian, Gray Tree, 1912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259821" y="1268761"/>
              <a:ext cx="6624357" cy="4859587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7610270" y="6105883"/>
              <a:ext cx="31290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9</a:t>
              </a:r>
              <a:endParaRPr lang="cs-CZ" dirty="0"/>
            </a:p>
          </p:txBody>
        </p:sp>
      </p:grpSp>
      <p:sp>
        <p:nvSpPr>
          <p:cNvPr id="8" name="Zástupný symbol pro obsah 5"/>
          <p:cNvSpPr txBox="1">
            <a:spLocks/>
          </p:cNvSpPr>
          <p:nvPr/>
        </p:nvSpPr>
        <p:spPr>
          <a:xfrm>
            <a:off x="695648" y="5753430"/>
            <a:ext cx="8208912" cy="9314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Blip>
                <a:blip r:embed="rId3"/>
              </a:buBlip>
              <a:defRPr/>
            </a:pPr>
            <a:r>
              <a:rPr lang="cs-CZ" dirty="0" smtClean="0"/>
              <a:t>Šedý strom – Eukalyptus (postupně redukoval přírodní tvary)</a:t>
            </a:r>
          </a:p>
          <a:p>
            <a:pPr marL="274320" indent="-274320" fontAlgn="auto">
              <a:spcAft>
                <a:spcPts val="0"/>
              </a:spcAft>
              <a:buFont typeface="Wingdings"/>
              <a:buChar char=""/>
              <a:defRPr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5133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83852" y="150853"/>
            <a:ext cx="4145140" cy="1080120"/>
          </a:xfrm>
        </p:spPr>
        <p:txBody>
          <a:bodyPr/>
          <a:lstStyle/>
          <a:p>
            <a:r>
              <a:rPr lang="cs-CZ" dirty="0" smtClean="0"/>
              <a:t>Obraz I, 1921</a:t>
            </a:r>
            <a:endParaRPr lang="cs-CZ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747340" y="5525742"/>
            <a:ext cx="4396660" cy="1080120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2500" lnSpcReduction="20000"/>
          </a:bodyPr>
          <a:lstStyle>
            <a:lvl1pPr algn="ct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rgbClr val="00359E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 fontAlgn="auto">
              <a:spcAft>
                <a:spcPts val="0"/>
              </a:spcAft>
            </a:pPr>
            <a:r>
              <a:rPr lang="cs-CZ" dirty="0" smtClean="0"/>
              <a:t>Kompozice II, 1922</a:t>
            </a:r>
            <a:endParaRPr lang="cs-CZ" dirty="0"/>
          </a:p>
        </p:txBody>
      </p:sp>
      <p:grpSp>
        <p:nvGrpSpPr>
          <p:cNvPr id="4" name="Group 3"/>
          <p:cNvGrpSpPr/>
          <p:nvPr/>
        </p:nvGrpSpPr>
        <p:grpSpPr>
          <a:xfrm>
            <a:off x="170414" y="476672"/>
            <a:ext cx="4216886" cy="6111306"/>
            <a:chOff x="170414" y="476672"/>
            <a:chExt cx="4216886" cy="6111306"/>
          </a:xfrm>
        </p:grpSpPr>
        <p:pic>
          <p:nvPicPr>
            <p:cNvPr id="7170" name="Picture 2" descr="http://uploads7.wikipaintings.org/images/piet-mondrian/tableau-i-1921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11560" y="476672"/>
              <a:ext cx="3775740" cy="611130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170414" y="6190666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10</a:t>
              </a:r>
              <a:endParaRPr lang="cs-CZ" dirty="0"/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4747340" y="1344463"/>
            <a:ext cx="4001124" cy="4431715"/>
            <a:chOff x="4747340" y="1344463"/>
            <a:chExt cx="4001124" cy="4431715"/>
          </a:xfrm>
        </p:grpSpPr>
        <p:pic>
          <p:nvPicPr>
            <p:cNvPr id="7172" name="Picture 4" descr="http://uploads2.wikipaintings.org/images/piet-mondrian/composition-2-1922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747340" y="1344463"/>
              <a:ext cx="4001124" cy="4061141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TextBox 5"/>
            <p:cNvSpPr txBox="1"/>
            <p:nvPr/>
          </p:nvSpPr>
          <p:spPr>
            <a:xfrm>
              <a:off x="8324437" y="5406846"/>
              <a:ext cx="424027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11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2257671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1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30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88641"/>
            <a:ext cx="8784976" cy="108012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Kompozice s červenou, šedou, modrou, žlutou a černou, 1924</a:t>
            </a:r>
            <a:endParaRPr lang="cs-CZ" dirty="0"/>
          </a:p>
        </p:txBody>
      </p:sp>
      <p:grpSp>
        <p:nvGrpSpPr>
          <p:cNvPr id="4" name="Group 3"/>
          <p:cNvGrpSpPr/>
          <p:nvPr/>
        </p:nvGrpSpPr>
        <p:grpSpPr>
          <a:xfrm>
            <a:off x="1995500" y="1412776"/>
            <a:ext cx="5153000" cy="5153000"/>
            <a:chOff x="1995500" y="1412776"/>
            <a:chExt cx="5153000" cy="5153000"/>
          </a:xfrm>
        </p:grpSpPr>
        <p:pic>
          <p:nvPicPr>
            <p:cNvPr id="6146" name="Picture 2" descr="http://uploads8.wikipaintings.org/images/piet-mondrian/lozenge-composition-with-red-gray-blue-yellow-and-black-1925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95500" y="1412776"/>
              <a:ext cx="5153000" cy="515300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6588224" y="6176848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12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7645558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640960" cy="1080120"/>
          </a:xfrm>
        </p:spPr>
        <p:txBody>
          <a:bodyPr/>
          <a:lstStyle/>
          <a:p>
            <a:r>
              <a:rPr lang="cs-CZ" dirty="0" smtClean="0"/>
              <a:t>Kompozice A, 1923 </a:t>
            </a:r>
            <a:endParaRPr lang="cs-CZ" dirty="0"/>
          </a:p>
        </p:txBody>
      </p:sp>
      <p:grpSp>
        <p:nvGrpSpPr>
          <p:cNvPr id="4" name="Group 3"/>
          <p:cNvGrpSpPr/>
          <p:nvPr/>
        </p:nvGrpSpPr>
        <p:grpSpPr>
          <a:xfrm>
            <a:off x="1770993" y="1124744"/>
            <a:ext cx="5602014" cy="5457081"/>
            <a:chOff x="1770993" y="1124744"/>
            <a:chExt cx="5602014" cy="5457081"/>
          </a:xfrm>
        </p:grpSpPr>
        <p:pic>
          <p:nvPicPr>
            <p:cNvPr id="8194" name="Picture 2" descr="http://uploads2.wikipaintings.org/images/piet-mondrian/composition-a-1923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770993" y="1124744"/>
              <a:ext cx="5602014" cy="5457081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190500" cap="rnd">
              <a:solidFill>
                <a:srgbClr val="FFFFFF"/>
              </a:solidFill>
            </a:ln>
            <a:effectLst>
              <a:outerShdw blurRad="50000" algn="tl" rotWithShape="0">
                <a:srgbClr val="000000">
                  <a:alpha val="41000"/>
                </a:srgbClr>
              </a:outerShdw>
            </a:effectLst>
            <a:scene3d>
              <a:camera prst="orthographicFront"/>
              <a:lightRig rig="twoPt" dir="t">
                <a:rot lat="0" lon="0" rev="7800000"/>
              </a:lightRig>
            </a:scene3d>
            <a:sp3d contourW="6350">
              <a:bevelT w="50800" h="16510"/>
              <a:contourClr>
                <a:srgbClr val="C0C0C0"/>
              </a:contourClr>
            </a:sp3d>
            <a:extLst/>
          </p:spPr>
        </p:pic>
        <p:sp>
          <p:nvSpPr>
            <p:cNvPr id="3" name="TextBox 2"/>
            <p:cNvSpPr txBox="1"/>
            <p:nvPr/>
          </p:nvSpPr>
          <p:spPr>
            <a:xfrm>
              <a:off x="6804248" y="6021288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13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4227437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Kompozice s červenou, modrou a žlutou, </a:t>
            </a:r>
            <a:r>
              <a:rPr lang="en-US" dirty="0" smtClean="0"/>
              <a:t>1930</a:t>
            </a:r>
            <a:endParaRPr lang="cs-CZ" dirty="0"/>
          </a:p>
        </p:txBody>
      </p:sp>
      <p:grpSp>
        <p:nvGrpSpPr>
          <p:cNvPr id="6" name="Group 5"/>
          <p:cNvGrpSpPr/>
          <p:nvPr/>
        </p:nvGrpSpPr>
        <p:grpSpPr>
          <a:xfrm>
            <a:off x="2029792" y="1412776"/>
            <a:ext cx="5575642" cy="5328592"/>
            <a:chOff x="2029792" y="1412776"/>
            <a:chExt cx="5575642" cy="5328592"/>
          </a:xfrm>
        </p:grpSpPr>
        <p:pic>
          <p:nvPicPr>
            <p:cNvPr id="9218" name="Picture 2" descr="http://uploads7.wikipaintings.org/images/piet-mondrian/composition-with-red-blue-and-yellow-1930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29792" y="1412776"/>
              <a:ext cx="5084416" cy="5134657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190500" cap="rnd">
              <a:solidFill>
                <a:srgbClr val="FFFFFF"/>
              </a:solidFill>
            </a:ln>
            <a:effectLst>
              <a:outerShdw blurRad="50000" algn="tl" rotWithShape="0">
                <a:srgbClr val="000000">
                  <a:alpha val="41000"/>
                </a:srgbClr>
              </a:outerShdw>
            </a:effectLst>
            <a:scene3d>
              <a:camera prst="orthographicFront"/>
              <a:lightRig rig="twoPt" dir="t">
                <a:rot lat="0" lon="0" rev="7800000"/>
              </a:lightRig>
            </a:scene3d>
            <a:sp3d contourW="6350">
              <a:bevelT w="50800" h="16510"/>
              <a:contourClr>
                <a:srgbClr val="C0C0C0"/>
              </a:contourClr>
            </a:sp3d>
            <a:extLst/>
          </p:spPr>
        </p:pic>
        <p:sp>
          <p:nvSpPr>
            <p:cNvPr id="5" name="TextBox 4"/>
            <p:cNvSpPr txBox="1"/>
            <p:nvPr/>
          </p:nvSpPr>
          <p:spPr>
            <a:xfrm>
              <a:off x="7164288" y="6372036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14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7866046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88641"/>
            <a:ext cx="9144000" cy="108012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Kompozice se žlutou, modrou a červenou</a:t>
            </a:r>
            <a:r>
              <a:rPr lang="en-US" dirty="0" smtClean="0"/>
              <a:t>, 1937–42</a:t>
            </a:r>
            <a:endParaRPr lang="cs-CZ" dirty="0"/>
          </a:p>
        </p:txBody>
      </p:sp>
      <p:grpSp>
        <p:nvGrpSpPr>
          <p:cNvPr id="6" name="Group 5"/>
          <p:cNvGrpSpPr/>
          <p:nvPr/>
        </p:nvGrpSpPr>
        <p:grpSpPr>
          <a:xfrm>
            <a:off x="2195736" y="1412776"/>
            <a:ext cx="5337690" cy="5259547"/>
            <a:chOff x="2195736" y="1412776"/>
            <a:chExt cx="5337690" cy="5259547"/>
          </a:xfrm>
        </p:grpSpPr>
        <p:pic>
          <p:nvPicPr>
            <p:cNvPr id="10242" name="Picture 2" descr="http://uploads7.wikipaintings.org/images/piet-mondrian/composition-with-red-yellow-and-blue-1942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195736" y="1412776"/>
              <a:ext cx="4813032" cy="5074881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190500" cap="rnd">
              <a:solidFill>
                <a:srgbClr val="FFFFFF"/>
              </a:solidFill>
            </a:ln>
            <a:effectLst>
              <a:outerShdw blurRad="50000" algn="tl" rotWithShape="0">
                <a:srgbClr val="000000">
                  <a:alpha val="41000"/>
                </a:srgbClr>
              </a:outerShdw>
            </a:effectLst>
            <a:scene3d>
              <a:camera prst="orthographicFront"/>
              <a:lightRig rig="twoPt" dir="t">
                <a:rot lat="0" lon="0" rev="7800000"/>
              </a:lightRig>
            </a:scene3d>
            <a:sp3d contourW="6350">
              <a:bevelT w="50800" h="16510"/>
              <a:contourClr>
                <a:srgbClr val="C0C0C0"/>
              </a:contourClr>
            </a:sp3d>
            <a:extLst/>
          </p:spPr>
        </p:pic>
        <p:sp>
          <p:nvSpPr>
            <p:cNvPr id="5" name="TextBox 4"/>
            <p:cNvSpPr txBox="1"/>
            <p:nvPr/>
          </p:nvSpPr>
          <p:spPr>
            <a:xfrm>
              <a:off x="7092280" y="6302991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15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2536232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New York City </a:t>
            </a:r>
            <a:r>
              <a:rPr lang="cs-CZ" dirty="0" smtClean="0"/>
              <a:t>I, 1942</a:t>
            </a:r>
            <a:endParaRPr lang="cs-CZ" dirty="0"/>
          </a:p>
        </p:txBody>
      </p:sp>
      <p:grpSp>
        <p:nvGrpSpPr>
          <p:cNvPr id="4" name="Group 3"/>
          <p:cNvGrpSpPr/>
          <p:nvPr/>
        </p:nvGrpSpPr>
        <p:grpSpPr>
          <a:xfrm>
            <a:off x="2051720" y="1124744"/>
            <a:ext cx="5481706" cy="5337884"/>
            <a:chOff x="2051720" y="1124744"/>
            <a:chExt cx="5481706" cy="5337884"/>
          </a:xfrm>
        </p:grpSpPr>
        <p:pic>
          <p:nvPicPr>
            <p:cNvPr id="11266" name="Picture 2" descr="http://uploads4.wikipaintings.org/images/piet-mondrian/new-york-city-i-1942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51720" y="1124744"/>
              <a:ext cx="5040560" cy="523774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7092280" y="6093296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16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8557317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332656"/>
            <a:ext cx="8892480" cy="1008112"/>
          </a:xfrm>
          <a:noFill/>
        </p:spPr>
        <p:txBody>
          <a:bodyPr>
            <a:normAutofit fontScale="90000"/>
          </a:bodyPr>
          <a:lstStyle/>
          <a:p>
            <a:r>
              <a:rPr lang="cs-CZ" dirty="0" smtClean="0"/>
              <a:t>Broadwayské </a:t>
            </a:r>
            <a:r>
              <a:rPr lang="cs-CZ" dirty="0" err="1"/>
              <a:t>Boogie</a:t>
            </a:r>
            <a:r>
              <a:rPr lang="cs-CZ" dirty="0"/>
              <a:t> </a:t>
            </a:r>
            <a:r>
              <a:rPr lang="cs-CZ" dirty="0" err="1" smtClean="0"/>
              <a:t>Woogie</a:t>
            </a:r>
            <a:r>
              <a:rPr lang="cs-CZ" dirty="0"/>
              <a:t>, </a:t>
            </a:r>
            <a:r>
              <a:rPr lang="cs-CZ" dirty="0" smtClean="0"/>
              <a:t>1942 - 43</a:t>
            </a:r>
            <a:endParaRPr lang="cs-CZ" dirty="0"/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251520" y="1867616"/>
            <a:ext cx="3754760" cy="3793632"/>
          </a:xfrm>
        </p:spPr>
        <p:txBody>
          <a:bodyPr/>
          <a:lstStyle/>
          <a:p>
            <a:r>
              <a:rPr lang="cs-CZ" dirty="0" smtClean="0"/>
              <a:t>obraz byl namalován krátce po malířově přestěhování do </a:t>
            </a:r>
            <a:r>
              <a:rPr lang="en-US" dirty="0" smtClean="0"/>
              <a:t>New York</a:t>
            </a:r>
            <a:r>
              <a:rPr lang="cs-CZ" dirty="0" smtClean="0"/>
              <a:t>u</a:t>
            </a:r>
            <a:r>
              <a:rPr lang="en-US" dirty="0" smtClean="0"/>
              <a:t> </a:t>
            </a:r>
            <a:r>
              <a:rPr lang="cs-CZ" dirty="0" smtClean="0"/>
              <a:t>v roce</a:t>
            </a:r>
            <a:r>
              <a:rPr lang="en-US" dirty="0" smtClean="0"/>
              <a:t> 1940</a:t>
            </a:r>
            <a:endParaRPr lang="cs-CZ" dirty="0" smtClean="0"/>
          </a:p>
          <a:p>
            <a:r>
              <a:rPr lang="cs-CZ" dirty="0" smtClean="0"/>
              <a:t>je inspirovaný reálnou sítí ulic </a:t>
            </a:r>
            <a:r>
              <a:rPr lang="en-US" dirty="0" smtClean="0"/>
              <a:t>Manhattan</a:t>
            </a:r>
            <a:r>
              <a:rPr lang="cs-CZ" dirty="0" smtClean="0"/>
              <a:t>u</a:t>
            </a:r>
            <a:r>
              <a:rPr lang="en-US" dirty="0" smtClean="0"/>
              <a:t>, </a:t>
            </a:r>
            <a:r>
              <a:rPr lang="cs-CZ" dirty="0" smtClean="0"/>
              <a:t>a </a:t>
            </a:r>
            <a:r>
              <a:rPr lang="en-US" dirty="0" smtClean="0"/>
              <a:t>boogie </a:t>
            </a:r>
            <a:r>
              <a:rPr lang="en-US" dirty="0" err="1"/>
              <a:t>woogie</a:t>
            </a:r>
            <a:r>
              <a:rPr lang="en-US" dirty="0"/>
              <a:t> </a:t>
            </a:r>
            <a:r>
              <a:rPr lang="cs-CZ" dirty="0" smtClean="0"/>
              <a:t>hudbou, kterou Mondrian rád tančil</a:t>
            </a:r>
          </a:p>
        </p:txBody>
      </p:sp>
      <p:grpSp>
        <p:nvGrpSpPr>
          <p:cNvPr id="7" name="Group 6"/>
          <p:cNvGrpSpPr/>
          <p:nvPr/>
        </p:nvGrpSpPr>
        <p:grpSpPr>
          <a:xfrm>
            <a:off x="3635896" y="1772816"/>
            <a:ext cx="4982332" cy="4680520"/>
            <a:chOff x="3635896" y="1772816"/>
            <a:chExt cx="4982332" cy="4680520"/>
          </a:xfrm>
        </p:grpSpPr>
        <p:pic>
          <p:nvPicPr>
            <p:cNvPr id="12290" name="Picture 2" descr="http://uploads2.wikipaintings.org/images/piet-mondrian/broadway-boogie-woogie-1943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39952" y="1772816"/>
              <a:ext cx="4478276" cy="4543837"/>
            </a:xfrm>
            <a:prstGeom prst="rect">
              <a:avLst/>
            </a:prstGeom>
            <a:solidFill>
              <a:srgbClr val="FFFFFF">
                <a:shade val="85000"/>
              </a:srgbClr>
            </a:solidFill>
            <a:ln w="190500" cap="rnd">
              <a:solidFill>
                <a:srgbClr val="FFFFFF"/>
              </a:solidFill>
            </a:ln>
            <a:effectLst>
              <a:outerShdw blurRad="50000" algn="tl" rotWithShape="0">
                <a:srgbClr val="000000">
                  <a:alpha val="41000"/>
                </a:srgbClr>
              </a:outerShdw>
            </a:effectLst>
            <a:scene3d>
              <a:camera prst="orthographicFront"/>
              <a:lightRig rig="twoPt" dir="t">
                <a:rot lat="0" lon="0" rev="7800000"/>
              </a:lightRig>
            </a:scene3d>
            <a:sp3d contourW="6350">
              <a:bevelT w="50800" h="16510"/>
              <a:contourClr>
                <a:srgbClr val="C0C0C0"/>
              </a:contourClr>
            </a:sp3d>
            <a:extLst/>
          </p:spPr>
        </p:pic>
        <p:sp>
          <p:nvSpPr>
            <p:cNvPr id="6" name="TextBox 5"/>
            <p:cNvSpPr txBox="1"/>
            <p:nvPr/>
          </p:nvSpPr>
          <p:spPr>
            <a:xfrm>
              <a:off x="3635896" y="6084004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17</a:t>
              </a:r>
              <a:endParaRPr lang="cs-CZ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88640"/>
            <a:ext cx="864096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Vítězné </a:t>
            </a:r>
            <a:r>
              <a:rPr lang="cs-CZ" dirty="0" err="1" smtClean="0"/>
              <a:t>Boogie-Woogie</a:t>
            </a:r>
            <a:r>
              <a:rPr lang="cs-CZ" dirty="0" smtClean="0"/>
              <a:t>, 1942-1944</a:t>
            </a:r>
            <a:endParaRPr lang="cs-CZ" dirty="0"/>
          </a:p>
        </p:txBody>
      </p:sp>
      <p:grpSp>
        <p:nvGrpSpPr>
          <p:cNvPr id="6" name="Group 5"/>
          <p:cNvGrpSpPr/>
          <p:nvPr/>
        </p:nvGrpSpPr>
        <p:grpSpPr>
          <a:xfrm>
            <a:off x="1839645" y="1268760"/>
            <a:ext cx="5464709" cy="5390589"/>
            <a:chOff x="1839645" y="1268760"/>
            <a:chExt cx="5464709" cy="5390589"/>
          </a:xfrm>
        </p:grpSpPr>
        <p:pic>
          <p:nvPicPr>
            <p:cNvPr id="13314" name="Picture 2" descr="http://uploads1.wikipaintings.org/images/piet-mondrian/victory-boogie-woogie-1944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839645" y="1268760"/>
              <a:ext cx="5464709" cy="5390589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Box 4"/>
            <p:cNvSpPr txBox="1"/>
            <p:nvPr/>
          </p:nvSpPr>
          <p:spPr>
            <a:xfrm>
              <a:off x="6804248" y="6237312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18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6334680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Yves Saint </a:t>
            </a:r>
            <a:r>
              <a:rPr lang="cs-CZ" dirty="0" err="1" smtClean="0"/>
              <a:t>Laurent</a:t>
            </a:r>
            <a:r>
              <a:rPr lang="cs-CZ" dirty="0" smtClean="0"/>
              <a:t> - šaty</a:t>
            </a:r>
            <a:endParaRPr lang="cs-CZ" dirty="0"/>
          </a:p>
        </p:txBody>
      </p:sp>
      <p:grpSp>
        <p:nvGrpSpPr>
          <p:cNvPr id="5" name="Group 4"/>
          <p:cNvGrpSpPr/>
          <p:nvPr/>
        </p:nvGrpSpPr>
        <p:grpSpPr>
          <a:xfrm>
            <a:off x="1394595" y="1196752"/>
            <a:ext cx="7362967" cy="5265876"/>
            <a:chOff x="1394595" y="1196752"/>
            <a:chExt cx="7362967" cy="5265876"/>
          </a:xfrm>
        </p:grpSpPr>
        <p:pic>
          <p:nvPicPr>
            <p:cNvPr id="30722" name="Picture 2" descr="http://adrianasassoon.files.wordpress.com/2012/05/piet-mondrian-design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394595" y="1196752"/>
              <a:ext cx="6354809" cy="4752528"/>
            </a:xfrm>
            <a:prstGeom prst="roundRect">
              <a:avLst>
                <a:gd name="adj" fmla="val 8594"/>
              </a:avLst>
            </a:prstGeom>
            <a:solidFill>
              <a:srgbClr val="FFFFFF">
                <a:shade val="85000"/>
              </a:srgbClr>
            </a:solidFill>
            <a:ln>
              <a:noFill/>
            </a:ln>
            <a:effectLst>
              <a:reflection blurRad="12700" stA="38000" endPos="28000" dist="5000" dir="5400000" sy="-100000" algn="bl" rotWithShape="0"/>
            </a:effectLst>
            <a:extLst/>
          </p:spPr>
        </p:pic>
        <p:sp>
          <p:nvSpPr>
            <p:cNvPr id="4" name="TextBox 3"/>
            <p:cNvSpPr txBox="1"/>
            <p:nvPr/>
          </p:nvSpPr>
          <p:spPr>
            <a:xfrm>
              <a:off x="8316416" y="6093296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19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4649430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303237"/>
            <a:ext cx="8496944" cy="1325563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EA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Theo van Doesburg </a:t>
            </a:r>
            <a:br>
              <a:rPr lang="cs-CZ" sz="4800" dirty="0" smtClean="0">
                <a:solidFill>
                  <a:srgbClr val="EA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3200" b="0" dirty="0" smtClean="0"/>
              <a:t>(1883 – 1931)</a:t>
            </a:r>
            <a:endParaRPr lang="cs-CZ" sz="3200" b="0" dirty="0"/>
          </a:p>
        </p:txBody>
      </p:sp>
      <p:sp>
        <p:nvSpPr>
          <p:cNvPr id="40962" name="Zástupný symbol pro obsah 2"/>
          <p:cNvSpPr>
            <a:spLocks noGrp="1"/>
          </p:cNvSpPr>
          <p:nvPr>
            <p:ph idx="1"/>
          </p:nvPr>
        </p:nvSpPr>
        <p:spPr>
          <a:xfrm>
            <a:off x="395536" y="1825624"/>
            <a:ext cx="5040560" cy="4843735"/>
          </a:xfrm>
        </p:spPr>
        <p:txBody>
          <a:bodyPr>
            <a:normAutofit fontScale="92500" lnSpcReduction="10000"/>
          </a:bodyPr>
          <a:lstStyle/>
          <a:p>
            <a:r>
              <a:rPr lang="cs-CZ" dirty="0"/>
              <a:t>h</a:t>
            </a:r>
            <a:r>
              <a:rPr lang="cs-CZ" dirty="0" smtClean="0"/>
              <a:t>olandský malíř, architekt a sochař</a:t>
            </a:r>
          </a:p>
          <a:p>
            <a:r>
              <a:rPr lang="cs-CZ" dirty="0" smtClean="0"/>
              <a:t>zakladatel časopisu De Stijl</a:t>
            </a:r>
          </a:p>
          <a:p>
            <a:r>
              <a:rPr lang="cs-CZ" dirty="0" smtClean="0"/>
              <a:t>1924 - zavedl </a:t>
            </a:r>
            <a:r>
              <a:rPr lang="cs-CZ" b="1" dirty="0" smtClean="0"/>
              <a:t>diagonálu</a:t>
            </a:r>
            <a:endParaRPr lang="cs-CZ" dirty="0" smtClean="0"/>
          </a:p>
          <a:p>
            <a:r>
              <a:rPr lang="cs-CZ" dirty="0" smtClean="0"/>
              <a:t>cyklus </a:t>
            </a:r>
            <a:r>
              <a:rPr lang="cs-CZ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Kontrakompozice</a:t>
            </a:r>
            <a:endParaRPr lang="cs-CZ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dirty="0" smtClean="0"/>
              <a:t>člen a iniciátor skupin </a:t>
            </a:r>
            <a:r>
              <a:rPr lang="fr-FR" b="1" dirty="0" smtClean="0"/>
              <a:t>Cercle </a:t>
            </a:r>
            <a:r>
              <a:rPr lang="fr-FR" b="1" dirty="0"/>
              <a:t>et Carré, Art </a:t>
            </a:r>
            <a:r>
              <a:rPr lang="fr-FR" b="1" dirty="0" smtClean="0"/>
              <a:t>Concret</a:t>
            </a:r>
            <a:endParaRPr lang="cs-CZ" b="1" dirty="0" smtClean="0"/>
          </a:p>
          <a:p>
            <a:r>
              <a:rPr lang="cs-CZ" dirty="0" smtClean="0"/>
              <a:t>roku 1931 – založil </a:t>
            </a:r>
            <a:r>
              <a:rPr lang="fr-FR" b="1" dirty="0" smtClean="0"/>
              <a:t>Abstraction-</a:t>
            </a:r>
            <a:r>
              <a:rPr lang="fr-FR" b="1" dirty="0" err="1" smtClean="0"/>
              <a:t>Créatio</a:t>
            </a:r>
            <a:r>
              <a:rPr lang="cs-CZ" b="1" dirty="0" smtClean="0"/>
              <a:t>n</a:t>
            </a:r>
          </a:p>
          <a:p>
            <a:pPr lvl="1"/>
            <a:r>
              <a:rPr lang="cs-CZ" dirty="0" smtClean="0"/>
              <a:t>mezinárodní skupina abstraktního umění</a:t>
            </a:r>
          </a:p>
          <a:p>
            <a:pPr lvl="1"/>
            <a:r>
              <a:rPr lang="cs-CZ" dirty="0" smtClean="0"/>
              <a:t>v témže roce zemřel na srdeční infarkt</a:t>
            </a:r>
          </a:p>
          <a:p>
            <a:endParaRPr lang="cs-CZ" dirty="0" smtClean="0"/>
          </a:p>
        </p:txBody>
      </p:sp>
      <p:grpSp>
        <p:nvGrpSpPr>
          <p:cNvPr id="6" name="Group 5"/>
          <p:cNvGrpSpPr/>
          <p:nvPr/>
        </p:nvGrpSpPr>
        <p:grpSpPr>
          <a:xfrm>
            <a:off x="5580112" y="2175585"/>
            <a:ext cx="3022089" cy="4143811"/>
            <a:chOff x="5659922" y="1901825"/>
            <a:chExt cx="3022089" cy="4143811"/>
          </a:xfrm>
        </p:grpSpPr>
        <p:pic>
          <p:nvPicPr>
            <p:cNvPr id="4098" name="Picture 2" descr="File:Theo van Doesburg in military service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59922" y="1901825"/>
              <a:ext cx="3022089" cy="3612059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6059123" y="5676304"/>
              <a:ext cx="222368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20. foto z roku 1925</a:t>
              </a:r>
              <a:endParaRPr lang="cs-CZ" dirty="0"/>
            </a:p>
          </p:txBody>
        </p:sp>
      </p:grp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096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75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4096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4096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25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4096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4096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75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4096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4096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9250"/>
                            </p:stCondLst>
                            <p:childTnLst>
                              <p:par>
                                <p:cTn id="37" presetID="22" presetClass="entr" presetSubtype="4" fill="hold" grpId="0" nodeType="after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9" dur="500"/>
                                        <p:tgtEl>
                                          <p:spTgt spid="4096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2" grpId="0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Vitrážová kompozice III, 1917</a:t>
            </a:r>
            <a:endParaRPr lang="cs-CZ" dirty="0"/>
          </a:p>
        </p:txBody>
      </p:sp>
      <p:grpSp>
        <p:nvGrpSpPr>
          <p:cNvPr id="5" name="Group 4"/>
          <p:cNvGrpSpPr/>
          <p:nvPr/>
        </p:nvGrpSpPr>
        <p:grpSpPr>
          <a:xfrm>
            <a:off x="1907704" y="1124744"/>
            <a:ext cx="5817428" cy="5472608"/>
            <a:chOff x="1907704" y="1124744"/>
            <a:chExt cx="5817428" cy="5472608"/>
          </a:xfrm>
        </p:grpSpPr>
        <p:pic>
          <p:nvPicPr>
            <p:cNvPr id="15362" name="Picture 2" descr="http://upload.wikimedia.org/wikipedia/commons/a/ae/Theo_van_Doesburg_-_Composition_with_window_with_coloured_glass_III.JPG?uselang=cs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907704" y="1124744"/>
              <a:ext cx="5377368" cy="5372853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7283986" y="6228020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21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5432665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Kontrakompozice V, </a:t>
            </a:r>
            <a:r>
              <a:rPr lang="cs-CZ" dirty="0"/>
              <a:t>1924</a:t>
            </a:r>
          </a:p>
        </p:txBody>
      </p:sp>
      <p:grpSp>
        <p:nvGrpSpPr>
          <p:cNvPr id="5" name="Group 4"/>
          <p:cNvGrpSpPr/>
          <p:nvPr/>
        </p:nvGrpSpPr>
        <p:grpSpPr>
          <a:xfrm>
            <a:off x="2009403" y="1294781"/>
            <a:ext cx="5566340" cy="5167847"/>
            <a:chOff x="2009403" y="1294781"/>
            <a:chExt cx="5566340" cy="5167847"/>
          </a:xfrm>
        </p:grpSpPr>
        <p:pic>
          <p:nvPicPr>
            <p:cNvPr id="6146" name="Picture 2" descr="File:Theo van Doesburg 082 version 02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09403" y="1294781"/>
              <a:ext cx="5125194" cy="5099696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7134597" y="6093296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22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33429308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Kontrakompozice V, 1924</a:t>
            </a:r>
          </a:p>
        </p:txBody>
      </p:sp>
      <p:grpSp>
        <p:nvGrpSpPr>
          <p:cNvPr id="6" name="Group 5"/>
          <p:cNvGrpSpPr/>
          <p:nvPr/>
        </p:nvGrpSpPr>
        <p:grpSpPr>
          <a:xfrm>
            <a:off x="2038902" y="1268761"/>
            <a:ext cx="5566532" cy="5193867"/>
            <a:chOff x="2038902" y="1268761"/>
            <a:chExt cx="5566532" cy="5193867"/>
          </a:xfrm>
        </p:grpSpPr>
        <p:pic>
          <p:nvPicPr>
            <p:cNvPr id="7170" name="Picture 2" descr="File:Theo van Doesburg Contra-Compositie V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038902" y="1268761"/>
              <a:ext cx="5066196" cy="506619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Box 4"/>
            <p:cNvSpPr txBox="1"/>
            <p:nvPr/>
          </p:nvSpPr>
          <p:spPr>
            <a:xfrm>
              <a:off x="7164288" y="6093296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23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971954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</a:t>
            </a:r>
            <a:r>
              <a:rPr lang="nl-NL" dirty="0" smtClean="0"/>
              <a:t>ompo</a:t>
            </a:r>
            <a:r>
              <a:rPr lang="cs-CZ" dirty="0" err="1" smtClean="0"/>
              <a:t>zice</a:t>
            </a:r>
            <a:r>
              <a:rPr lang="cs-CZ" dirty="0"/>
              <a:t> </a:t>
            </a:r>
            <a:r>
              <a:rPr lang="nl-NL" dirty="0" smtClean="0"/>
              <a:t>VIII (</a:t>
            </a:r>
            <a:r>
              <a:rPr lang="cs-CZ" dirty="0" smtClean="0"/>
              <a:t>Kráva</a:t>
            </a:r>
            <a:r>
              <a:rPr lang="nl-NL" dirty="0" smtClean="0"/>
              <a:t>)</a:t>
            </a:r>
            <a:r>
              <a:rPr lang="cs-CZ" dirty="0" smtClean="0"/>
              <a:t>, asi </a:t>
            </a:r>
            <a:r>
              <a:rPr lang="nl-NL" dirty="0" smtClean="0"/>
              <a:t>1918</a:t>
            </a:r>
            <a:endParaRPr lang="cs-CZ" dirty="0"/>
          </a:p>
        </p:txBody>
      </p:sp>
      <p:grpSp>
        <p:nvGrpSpPr>
          <p:cNvPr id="5" name="Group 4"/>
          <p:cNvGrpSpPr/>
          <p:nvPr/>
        </p:nvGrpSpPr>
        <p:grpSpPr>
          <a:xfrm>
            <a:off x="774138" y="1484784"/>
            <a:ext cx="7983424" cy="4987963"/>
            <a:chOff x="774138" y="1484784"/>
            <a:chExt cx="7983424" cy="4987963"/>
          </a:xfrm>
        </p:grpSpPr>
        <p:pic>
          <p:nvPicPr>
            <p:cNvPr id="8194" name="Picture 2" descr="File:Theo van doesburg de koe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4138" y="1484784"/>
              <a:ext cx="7664745" cy="439248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8316416" y="6103415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30</a:t>
              </a:r>
              <a:endParaRPr lang="cs-CZ" dirty="0"/>
            </a:p>
          </p:txBody>
        </p:sp>
      </p:grpSp>
      <p:sp>
        <p:nvSpPr>
          <p:cNvPr id="6" name="TextBox 5"/>
          <p:cNvSpPr txBox="1"/>
          <p:nvPr/>
        </p:nvSpPr>
        <p:spPr>
          <a:xfrm>
            <a:off x="4087732" y="-86907"/>
            <a:ext cx="968535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0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cs-CZ" sz="100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61008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6" presetClass="emph" presetSubtype="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14" dur="1000" tmFilter="0, 0; .2, .5; .8, .5; 1, 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Scale>
                                      <p:cBhvr>
                                        <p:cTn id="15" dur="500" autoRev="1" fill="hold"/>
                                        <p:tgtEl>
                                          <p:spTgt spid="6"/>
                                        </p:tgtEl>
                                      </p:cBhvr>
                                      <p:by x="105000" y="105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" presetClass="exit" presetSubtype="0" fill="hold" grpId="2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/>
      <p:bldP spid="6" grpId="1"/>
      <p:bldP spid="6" grpId="2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"/>
          <p:cNvGrpSpPr/>
          <p:nvPr/>
        </p:nvGrpSpPr>
        <p:grpSpPr>
          <a:xfrm>
            <a:off x="413792" y="400288"/>
            <a:ext cx="3754028" cy="2749972"/>
            <a:chOff x="413792" y="260648"/>
            <a:chExt cx="3754028" cy="2749972"/>
          </a:xfrm>
        </p:grpSpPr>
        <p:pic>
          <p:nvPicPr>
            <p:cNvPr id="9218" name="Picture 2" descr="http://upload.wikimedia.org/wikipedia/commons/1/1b/Theo_van_Doesburg_005.jpg?uselang=cs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13792" y="260648"/>
              <a:ext cx="3744416" cy="272623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3726674" y="2641288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24</a:t>
              </a:r>
              <a:endParaRPr lang="cs-CZ" dirty="0"/>
            </a:p>
          </p:txBody>
        </p:sp>
      </p:grpSp>
      <p:grpSp>
        <p:nvGrpSpPr>
          <p:cNvPr id="8" name="Group 7"/>
          <p:cNvGrpSpPr/>
          <p:nvPr/>
        </p:nvGrpSpPr>
        <p:grpSpPr>
          <a:xfrm>
            <a:off x="4932040" y="400288"/>
            <a:ext cx="3681506" cy="2740680"/>
            <a:chOff x="4564112" y="260648"/>
            <a:chExt cx="3681506" cy="2740680"/>
          </a:xfrm>
        </p:grpSpPr>
        <p:pic>
          <p:nvPicPr>
            <p:cNvPr id="6" name="Picture 5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564112" y="260648"/>
              <a:ext cx="3680986" cy="272623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7" name="TextBox 6"/>
            <p:cNvSpPr txBox="1"/>
            <p:nvPr/>
          </p:nvSpPr>
          <p:spPr>
            <a:xfrm>
              <a:off x="7804472" y="2631996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25</a:t>
              </a:r>
              <a:endParaRPr lang="cs-CZ" dirty="0"/>
            </a:p>
          </p:txBody>
        </p:sp>
      </p:grpSp>
      <p:grpSp>
        <p:nvGrpSpPr>
          <p:cNvPr id="11" name="Group 10"/>
          <p:cNvGrpSpPr/>
          <p:nvPr/>
        </p:nvGrpSpPr>
        <p:grpSpPr>
          <a:xfrm>
            <a:off x="332241" y="3396208"/>
            <a:ext cx="3951727" cy="2922404"/>
            <a:chOff x="281796" y="3212977"/>
            <a:chExt cx="3951727" cy="2922404"/>
          </a:xfrm>
        </p:grpSpPr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281796" y="3212977"/>
              <a:ext cx="3907518" cy="288032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0" name="TextBox 9"/>
            <p:cNvSpPr txBox="1"/>
            <p:nvPr/>
          </p:nvSpPr>
          <p:spPr>
            <a:xfrm>
              <a:off x="3792377" y="5766049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26</a:t>
              </a:r>
              <a:endParaRPr lang="cs-CZ" dirty="0"/>
            </a:p>
          </p:txBody>
        </p:sp>
      </p:grpSp>
      <p:grpSp>
        <p:nvGrpSpPr>
          <p:cNvPr id="14" name="Group 13"/>
          <p:cNvGrpSpPr/>
          <p:nvPr/>
        </p:nvGrpSpPr>
        <p:grpSpPr>
          <a:xfrm>
            <a:off x="4932040" y="3462234"/>
            <a:ext cx="3825522" cy="2847086"/>
            <a:chOff x="4572000" y="3230241"/>
            <a:chExt cx="3825522" cy="2847086"/>
          </a:xfrm>
        </p:grpSpPr>
        <p:pic>
          <p:nvPicPr>
            <p:cNvPr id="12" name="Picture 11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4572000" y="3230241"/>
              <a:ext cx="3790089" cy="281429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13" name="TextBox 12"/>
            <p:cNvSpPr txBox="1"/>
            <p:nvPr/>
          </p:nvSpPr>
          <p:spPr>
            <a:xfrm>
              <a:off x="7956376" y="5707995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27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1300433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500"/>
                            </p:stCondLst>
                            <p:childTnLst>
                              <p:par>
                                <p:cTn id="17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3"/>
          <p:cNvGrpSpPr/>
          <p:nvPr/>
        </p:nvGrpSpPr>
        <p:grpSpPr>
          <a:xfrm>
            <a:off x="395536" y="260648"/>
            <a:ext cx="4464496" cy="3240361"/>
            <a:chOff x="539552" y="476672"/>
            <a:chExt cx="3744416" cy="2780028"/>
          </a:xfrm>
        </p:grpSpPr>
        <p:pic>
          <p:nvPicPr>
            <p:cNvPr id="13314" name="Picture 2" descr="http://upload.wikimedia.org/wikipedia/commons/d/d4/Theo_van_Doesburg_006.jpg?uselang=cs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39552" y="476672"/>
              <a:ext cx="3744416" cy="2718249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TextBox 2"/>
            <p:cNvSpPr txBox="1"/>
            <p:nvPr/>
          </p:nvSpPr>
          <p:spPr>
            <a:xfrm>
              <a:off x="539552" y="2887368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28</a:t>
              </a:r>
              <a:endParaRPr lang="cs-CZ" dirty="0"/>
            </a:p>
          </p:txBody>
        </p:sp>
      </p:grpSp>
      <p:grpSp>
        <p:nvGrpSpPr>
          <p:cNvPr id="7" name="Group 6"/>
          <p:cNvGrpSpPr/>
          <p:nvPr/>
        </p:nvGrpSpPr>
        <p:grpSpPr>
          <a:xfrm>
            <a:off x="3810962" y="3150869"/>
            <a:ext cx="4950381" cy="3374475"/>
            <a:chOff x="3842822" y="3191473"/>
            <a:chExt cx="4950381" cy="3374475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842822" y="3191473"/>
              <a:ext cx="4950381" cy="3359187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</p:spPr>
        </p:pic>
        <p:sp>
          <p:nvSpPr>
            <p:cNvPr id="6" name="TextBox 5"/>
            <p:cNvSpPr txBox="1"/>
            <p:nvPr/>
          </p:nvSpPr>
          <p:spPr>
            <a:xfrm>
              <a:off x="3842822" y="6196616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29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1726170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</a:t>
            </a:r>
            <a:r>
              <a:rPr lang="nl-NL" dirty="0" smtClean="0"/>
              <a:t>ompo</a:t>
            </a:r>
            <a:r>
              <a:rPr lang="cs-CZ" dirty="0" err="1" smtClean="0"/>
              <a:t>zice</a:t>
            </a:r>
            <a:r>
              <a:rPr lang="cs-CZ" dirty="0"/>
              <a:t> </a:t>
            </a:r>
            <a:r>
              <a:rPr lang="nl-NL" dirty="0" smtClean="0"/>
              <a:t>VIII (</a:t>
            </a:r>
            <a:r>
              <a:rPr lang="cs-CZ" dirty="0" smtClean="0"/>
              <a:t>Kráva</a:t>
            </a:r>
            <a:r>
              <a:rPr lang="nl-NL" dirty="0" smtClean="0"/>
              <a:t>)</a:t>
            </a:r>
            <a:r>
              <a:rPr lang="cs-CZ" dirty="0" smtClean="0"/>
              <a:t>, asi </a:t>
            </a:r>
            <a:r>
              <a:rPr lang="nl-NL" dirty="0" smtClean="0"/>
              <a:t>1918</a:t>
            </a:r>
            <a:endParaRPr lang="cs-CZ" dirty="0"/>
          </a:p>
        </p:txBody>
      </p:sp>
      <p:grpSp>
        <p:nvGrpSpPr>
          <p:cNvPr id="5" name="Group 4"/>
          <p:cNvGrpSpPr/>
          <p:nvPr/>
        </p:nvGrpSpPr>
        <p:grpSpPr>
          <a:xfrm>
            <a:off x="774138" y="1484784"/>
            <a:ext cx="7983424" cy="4987963"/>
            <a:chOff x="774138" y="1484784"/>
            <a:chExt cx="7983424" cy="4987963"/>
          </a:xfrm>
        </p:grpSpPr>
        <p:pic>
          <p:nvPicPr>
            <p:cNvPr id="8194" name="Picture 2" descr="File:Theo van doesburg de koe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4138" y="1484784"/>
              <a:ext cx="7664745" cy="4392488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8316416" y="6103415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30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422163782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Portrét Nelly van </a:t>
            </a:r>
            <a:r>
              <a:rPr lang="cs-CZ" dirty="0" smtClean="0"/>
              <a:t>Doesburg, 1922</a:t>
            </a:r>
            <a:endParaRPr lang="cs-CZ" dirty="0"/>
          </a:p>
        </p:txBody>
      </p:sp>
      <p:grpSp>
        <p:nvGrpSpPr>
          <p:cNvPr id="3" name="Group 2"/>
          <p:cNvGrpSpPr/>
          <p:nvPr/>
        </p:nvGrpSpPr>
        <p:grpSpPr>
          <a:xfrm>
            <a:off x="6210888" y="1400686"/>
            <a:ext cx="2753600" cy="4258821"/>
            <a:chOff x="6210888" y="1400686"/>
            <a:chExt cx="2753600" cy="4258821"/>
          </a:xfrm>
        </p:grpSpPr>
        <p:pic>
          <p:nvPicPr>
            <p:cNvPr id="18438" name="Picture 6" descr="http://upload.wikimedia.org/wikipedia/commons/e/e5/Theo_van_Doesburg_151.jpg?uselang=cs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210888" y="1400686"/>
              <a:ext cx="2625651" cy="355338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Rectangle 4"/>
            <p:cNvSpPr/>
            <p:nvPr/>
          </p:nvSpPr>
          <p:spPr>
            <a:xfrm>
              <a:off x="6319167" y="5013176"/>
              <a:ext cx="2645321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dirty="0" smtClean="0"/>
                <a:t>33. pero </a:t>
              </a:r>
              <a:r>
                <a:rPr lang="cs-CZ" dirty="0"/>
                <a:t>a akvarel na </a:t>
              </a:r>
              <a:r>
                <a:rPr lang="cs-CZ" dirty="0" smtClean="0"/>
                <a:t>transparentním papíru1</a:t>
              </a:r>
              <a:endParaRPr lang="cs-CZ" dirty="0"/>
            </a:p>
          </p:txBody>
        </p:sp>
      </p:grpSp>
      <p:grpSp>
        <p:nvGrpSpPr>
          <p:cNvPr id="8" name="Group 7"/>
          <p:cNvGrpSpPr/>
          <p:nvPr/>
        </p:nvGrpSpPr>
        <p:grpSpPr>
          <a:xfrm>
            <a:off x="251520" y="1494373"/>
            <a:ext cx="2825089" cy="4362124"/>
            <a:chOff x="340114" y="1432604"/>
            <a:chExt cx="2825089" cy="4362124"/>
          </a:xfrm>
        </p:grpSpPr>
        <p:pic>
          <p:nvPicPr>
            <p:cNvPr id="18434" name="Picture 2" descr="http://upload.wikimedia.org/wikipedia/commons/3/39/Theo_van_Doesburg_047.jpg?uselang=cs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40114" y="1432604"/>
              <a:ext cx="2825089" cy="399279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Box 6"/>
            <p:cNvSpPr txBox="1"/>
            <p:nvPr/>
          </p:nvSpPr>
          <p:spPr>
            <a:xfrm>
              <a:off x="340114" y="5425396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31</a:t>
              </a:r>
              <a:endParaRPr lang="cs-CZ" dirty="0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3220728" y="2420888"/>
            <a:ext cx="2846040" cy="4179518"/>
            <a:chOff x="3245565" y="2348880"/>
            <a:chExt cx="2878880" cy="4251321"/>
          </a:xfrm>
        </p:grpSpPr>
        <p:pic>
          <p:nvPicPr>
            <p:cNvPr id="18436" name="Picture 4" descr="http://upload.wikimedia.org/wikipedia/commons/b/b2/Theo_van_Doesburg_043.jpg?uselang=cs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250377" y="2348880"/>
              <a:ext cx="2874068" cy="389436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9" name="TextBox 8"/>
            <p:cNvSpPr txBox="1"/>
            <p:nvPr/>
          </p:nvSpPr>
          <p:spPr>
            <a:xfrm>
              <a:off x="3245565" y="6230869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32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345014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4402832" cy="1930226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Velká pastorála, 1922</a:t>
            </a:r>
            <a:endParaRPr lang="cs-CZ" dirty="0"/>
          </a:p>
        </p:txBody>
      </p:sp>
      <p:grpSp>
        <p:nvGrpSpPr>
          <p:cNvPr id="5" name="Group 4"/>
          <p:cNvGrpSpPr/>
          <p:nvPr/>
        </p:nvGrpSpPr>
        <p:grpSpPr>
          <a:xfrm>
            <a:off x="288032" y="501501"/>
            <a:ext cx="8365061" cy="5913934"/>
            <a:chOff x="288032" y="501501"/>
            <a:chExt cx="8365061" cy="5913934"/>
          </a:xfrm>
        </p:grpSpPr>
        <p:pic>
          <p:nvPicPr>
            <p:cNvPr id="17410" name="Picture 2" descr="http://upload.wikimedia.org/wikipedia/commons/8/83/Theo_van_Doesburg_154.jpg?uselang=cs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827116" y="501501"/>
              <a:ext cx="3825977" cy="5913934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Rectangle 3"/>
            <p:cNvSpPr/>
            <p:nvPr/>
          </p:nvSpPr>
          <p:spPr>
            <a:xfrm>
              <a:off x="288032" y="5769104"/>
              <a:ext cx="4572000" cy="646331"/>
            </a:xfrm>
            <a:prstGeom prst="rect">
              <a:avLst/>
            </a:prstGeom>
          </p:spPr>
          <p:txBody>
            <a:bodyPr>
              <a:spAutoFit/>
            </a:bodyPr>
            <a:lstStyle/>
            <a:p>
              <a:r>
                <a:rPr lang="cs-CZ" dirty="0" smtClean="0"/>
                <a:t>34. </a:t>
              </a:r>
              <a:r>
                <a:rPr lang="cs-CZ" dirty="0"/>
                <a:t>V</a:t>
              </a:r>
              <a:r>
                <a:rPr lang="nl-NL" dirty="0" smtClean="0"/>
                <a:t>itráž </a:t>
              </a:r>
              <a:r>
                <a:rPr lang="nl-NL" dirty="0"/>
                <a:t>(300 × 70 cm)</a:t>
              </a:r>
              <a:br>
                <a:rPr lang="nl-NL" dirty="0"/>
              </a:br>
              <a:r>
                <a:rPr lang="nl-NL" dirty="0"/>
                <a:t>Drachten, bývalá Landbouwwinterschool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40163470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Kontrakompozice XV, 1925</a:t>
            </a:r>
            <a:endParaRPr lang="cs-CZ" dirty="0"/>
          </a:p>
        </p:txBody>
      </p:sp>
      <p:grpSp>
        <p:nvGrpSpPr>
          <p:cNvPr id="6" name="Group 5"/>
          <p:cNvGrpSpPr/>
          <p:nvPr/>
        </p:nvGrpSpPr>
        <p:grpSpPr>
          <a:xfrm>
            <a:off x="899592" y="1412776"/>
            <a:ext cx="2441756" cy="5155741"/>
            <a:chOff x="1006736" y="1556792"/>
            <a:chExt cx="1902768" cy="4941332"/>
          </a:xfrm>
        </p:grpSpPr>
        <p:pic>
          <p:nvPicPr>
            <p:cNvPr id="19460" name="Picture 4" descr="File:Theo van Doesburg 024.jpg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06736" y="1556792"/>
              <a:ext cx="1819275" cy="4572000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5" name="TextBox 4"/>
            <p:cNvSpPr txBox="1"/>
            <p:nvPr/>
          </p:nvSpPr>
          <p:spPr>
            <a:xfrm>
              <a:off x="2468358" y="6128792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35</a:t>
              </a:r>
              <a:endParaRPr lang="cs-CZ" dirty="0"/>
            </a:p>
          </p:txBody>
        </p:sp>
      </p:grpSp>
      <p:grpSp>
        <p:nvGrpSpPr>
          <p:cNvPr id="8" name="Group 7"/>
          <p:cNvGrpSpPr/>
          <p:nvPr/>
        </p:nvGrpSpPr>
        <p:grpSpPr>
          <a:xfrm>
            <a:off x="3851920" y="1400200"/>
            <a:ext cx="4845075" cy="5028501"/>
            <a:chOff x="3851920" y="1400200"/>
            <a:chExt cx="4845075" cy="5028501"/>
          </a:xfrm>
        </p:grpSpPr>
        <p:pic>
          <p:nvPicPr>
            <p:cNvPr id="19458" name="Picture 2" descr="File:Theo van Doesburg 021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851920" y="1400200"/>
              <a:ext cx="4624502" cy="4649865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7" name="TextBox 6"/>
            <p:cNvSpPr txBox="1"/>
            <p:nvPr/>
          </p:nvSpPr>
          <p:spPr>
            <a:xfrm>
              <a:off x="8255849" y="6059369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36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841132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Kontrakompozice XVI, 1925</a:t>
            </a:r>
            <a:endParaRPr lang="cs-CZ" dirty="0"/>
          </a:p>
        </p:txBody>
      </p:sp>
      <p:grpSp>
        <p:nvGrpSpPr>
          <p:cNvPr id="5" name="Group 4"/>
          <p:cNvGrpSpPr/>
          <p:nvPr/>
        </p:nvGrpSpPr>
        <p:grpSpPr>
          <a:xfrm>
            <a:off x="381902" y="1484784"/>
            <a:ext cx="8438570" cy="5112568"/>
            <a:chOff x="352715" y="1556792"/>
            <a:chExt cx="8438570" cy="5112568"/>
          </a:xfrm>
        </p:grpSpPr>
        <p:pic>
          <p:nvPicPr>
            <p:cNvPr id="20482" name="Picture 2" descr="http://upload.wikimedia.org/wikipedia/commons/7/70/Theo_van_Doesburg_Contra-Composition_XVI.jpg?uselang=cs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 flipH="1">
              <a:off x="352715" y="1556792"/>
              <a:ext cx="8438570" cy="4637659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TextBox 3"/>
            <p:cNvSpPr txBox="1"/>
            <p:nvPr/>
          </p:nvSpPr>
          <p:spPr>
            <a:xfrm>
              <a:off x="8316416" y="6300028"/>
              <a:ext cx="44114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37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69728856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558588"/>
            <a:ext cx="4320480" cy="1430252"/>
          </a:xfrm>
        </p:spPr>
        <p:txBody>
          <a:bodyPr>
            <a:normAutofit/>
          </a:bodyPr>
          <a:lstStyle/>
          <a:p>
            <a:pPr algn="l"/>
            <a:r>
              <a:rPr lang="cs-CZ" dirty="0"/>
              <a:t>Van Doesburg a </a:t>
            </a:r>
            <a:r>
              <a:rPr lang="cs-CZ" dirty="0" smtClean="0"/>
              <a:t>Gerrit Rietveld</a:t>
            </a:r>
            <a:endParaRPr lang="cs-CZ" dirty="0"/>
          </a:p>
        </p:txBody>
      </p:sp>
      <p:grpSp>
        <p:nvGrpSpPr>
          <p:cNvPr id="5" name="Group 4"/>
          <p:cNvGrpSpPr/>
          <p:nvPr/>
        </p:nvGrpSpPr>
        <p:grpSpPr>
          <a:xfrm>
            <a:off x="467544" y="426484"/>
            <a:ext cx="8131320" cy="6137136"/>
            <a:chOff x="467544" y="426484"/>
            <a:chExt cx="8131320" cy="6137136"/>
          </a:xfrm>
        </p:grpSpPr>
        <p:pic>
          <p:nvPicPr>
            <p:cNvPr id="3074" name="Picture 2" descr="http://upload.wikimedia.org/wikipedia/commons/7/71/Van_Doesburg_and_Rietveld_interior_1919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572000" y="426484"/>
              <a:ext cx="4026864" cy="6005032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4" name="Rectangle 3"/>
            <p:cNvSpPr/>
            <p:nvPr/>
          </p:nvSpPr>
          <p:spPr>
            <a:xfrm>
              <a:off x="467544" y="5917289"/>
              <a:ext cx="4248472" cy="646331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pl-PL" dirty="0" smtClean="0"/>
                <a:t>38. Návrh </a:t>
              </a:r>
              <a:r>
                <a:rPr lang="pl-PL" smtClean="0"/>
                <a:t>na </a:t>
              </a:r>
              <a:r>
                <a:rPr lang="pl-PL" smtClean="0"/>
                <a:t>interiér</a:t>
              </a:r>
              <a:r>
                <a:rPr lang="pl-PL" dirty="0" smtClean="0"/>
                <a:t>, koláž </a:t>
              </a:r>
              <a:r>
                <a:rPr lang="pl-PL" dirty="0"/>
                <a:t>asi z roku 1925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1472305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291967"/>
            <a:ext cx="8640960" cy="1080120"/>
          </a:xfrm>
        </p:spPr>
        <p:txBody>
          <a:bodyPr/>
          <a:lstStyle/>
          <a:p>
            <a:r>
              <a:rPr lang="cs-CZ" dirty="0" smtClean="0"/>
              <a:t>Ciné-dancing Aubette</a:t>
            </a:r>
            <a:r>
              <a:rPr lang="cs-CZ" dirty="0"/>
              <a:t>, </a:t>
            </a:r>
            <a:r>
              <a:rPr lang="cs-CZ" dirty="0" err="1"/>
              <a:t>Strasbourg</a:t>
            </a:r>
            <a:endParaRPr lang="cs-CZ" dirty="0"/>
          </a:p>
        </p:txBody>
      </p:sp>
      <p:grpSp>
        <p:nvGrpSpPr>
          <p:cNvPr id="5" name="Group 4"/>
          <p:cNvGrpSpPr/>
          <p:nvPr/>
        </p:nvGrpSpPr>
        <p:grpSpPr>
          <a:xfrm>
            <a:off x="251520" y="1712903"/>
            <a:ext cx="8892480" cy="4881384"/>
            <a:chOff x="251520" y="1712903"/>
            <a:chExt cx="8892480" cy="4881384"/>
          </a:xfrm>
        </p:grpSpPr>
        <p:pic>
          <p:nvPicPr>
            <p:cNvPr id="21506" name="Picture 2" descr="File:Ciné-dancing Strasbourg - Theo van Doesburg060611 006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35896" y="1712903"/>
              <a:ext cx="5019092" cy="3764319"/>
            </a:xfrm>
            <a:prstGeom prst="rect">
              <a:avLst/>
            </a:prstGeom>
            <a:ln>
              <a:noFill/>
            </a:ln>
            <a:effectLst>
              <a:outerShdw blurRad="292100" dist="139700" dir="2700000" algn="tl" rotWithShape="0">
                <a:srgbClr val="333333">
                  <a:alpha val="65000"/>
                </a:srgbClr>
              </a:outerShdw>
            </a:effectLst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3" name="Rectangle 2"/>
            <p:cNvSpPr/>
            <p:nvPr/>
          </p:nvSpPr>
          <p:spPr>
            <a:xfrm>
              <a:off x="251520" y="5670957"/>
              <a:ext cx="8892480" cy="923330"/>
            </a:xfrm>
            <a:prstGeom prst="rect">
              <a:avLst/>
            </a:prstGeom>
          </p:spPr>
          <p:txBody>
            <a:bodyPr wrap="square">
              <a:spAutoFit/>
            </a:bodyPr>
            <a:lstStyle/>
            <a:p>
              <a:r>
                <a:rPr lang="cs-CZ" dirty="0" smtClean="0"/>
                <a:t>39. Ciné-dancing (filmový taneční sál) v </a:t>
              </a:r>
              <a:r>
                <a:rPr lang="cs-CZ" dirty="0"/>
                <a:t>L'Aubette, </a:t>
              </a:r>
              <a:r>
                <a:rPr lang="cs-CZ" dirty="0" err="1" smtClean="0"/>
                <a:t>Strasbourg</a:t>
              </a:r>
              <a:r>
                <a:rPr lang="cs-CZ" dirty="0"/>
                <a:t>, </a:t>
              </a:r>
              <a:r>
                <a:rPr lang="cs-CZ" dirty="0" smtClean="0"/>
                <a:t>postavený v letech1927-1928</a:t>
              </a:r>
              <a:r>
                <a:rPr lang="cs-CZ" dirty="0"/>
                <a:t>, </a:t>
              </a:r>
              <a:r>
                <a:rPr lang="cs-CZ" dirty="0" smtClean="0"/>
                <a:t>zbořený r. </a:t>
              </a:r>
              <a:r>
                <a:rPr lang="cs-CZ" dirty="0"/>
                <a:t>1938 </a:t>
              </a:r>
              <a:r>
                <a:rPr lang="cs-CZ" dirty="0" smtClean="0"/>
                <a:t>a znovu postavený v letech1989-1994</a:t>
              </a:r>
              <a:r>
                <a:rPr lang="cs-CZ" dirty="0"/>
                <a:t>. </a:t>
              </a:r>
              <a:endParaRPr lang="cs-CZ" dirty="0" smtClean="0"/>
            </a:p>
            <a:p>
              <a:r>
                <a:rPr lang="cs-CZ" dirty="0" smtClean="0"/>
                <a:t>Foto Jean-Claude </a:t>
              </a:r>
              <a:r>
                <a:rPr lang="cs-CZ" dirty="0" err="1"/>
                <a:t>Hatterer</a:t>
              </a:r>
              <a:r>
                <a:rPr lang="cs-CZ" dirty="0"/>
                <a:t>.</a:t>
              </a:r>
            </a:p>
          </p:txBody>
        </p:sp>
      </p:grpSp>
      <p:sp>
        <p:nvSpPr>
          <p:cNvPr id="6" name="Content Placeholder 3"/>
          <p:cNvSpPr txBox="1">
            <a:spLocks/>
          </p:cNvSpPr>
          <p:nvPr/>
        </p:nvSpPr>
        <p:spPr>
          <a:xfrm>
            <a:off x="251520" y="1592796"/>
            <a:ext cx="3240360" cy="3672407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buBlip>
                <a:blip r:embed="rId4"/>
              </a:buBlip>
            </a:pPr>
            <a:r>
              <a:rPr lang="cs-CZ" dirty="0" smtClean="0"/>
              <a:t>v letech 1926 – 1928 spolupráce s Hansem </a:t>
            </a:r>
            <a:r>
              <a:rPr lang="cs-CZ" dirty="0" err="1" smtClean="0"/>
              <a:t>Arpem</a:t>
            </a:r>
            <a:r>
              <a:rPr lang="cs-CZ" dirty="0" smtClean="0"/>
              <a:t> a Sofií Tauber-</a:t>
            </a:r>
            <a:r>
              <a:rPr lang="cs-CZ" dirty="0" err="1" smtClean="0"/>
              <a:t>Arp</a:t>
            </a:r>
            <a:r>
              <a:rPr lang="cs-CZ" dirty="0" smtClean="0"/>
              <a:t> na přestavbě noční restaurace s tanečním sálem </a:t>
            </a:r>
            <a:r>
              <a:rPr lang="cs-CZ" dirty="0" err="1" smtClean="0"/>
              <a:t>L'Aubette</a:t>
            </a:r>
            <a:r>
              <a:rPr lang="cs-CZ" dirty="0" smtClean="0"/>
              <a:t> ve </a:t>
            </a:r>
            <a:r>
              <a:rPr lang="cs-CZ" dirty="0" err="1" smtClean="0"/>
              <a:t>Strasbourgu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603594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707449" y="2276872"/>
            <a:ext cx="3864551" cy="4372059"/>
            <a:chOff x="707449" y="2485941"/>
            <a:chExt cx="3493264" cy="4372059"/>
          </a:xfrm>
        </p:grpSpPr>
        <p:pic>
          <p:nvPicPr>
            <p:cNvPr id="29700" name="Picture 4" descr="http://upload.wikimedia.org/wikipedia/commons/0/00/Rietveld_chair_1.JPG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092073" y="2485941"/>
              <a:ext cx="2724017" cy="4069483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6" name="Rectangle 5"/>
            <p:cNvSpPr/>
            <p:nvPr/>
          </p:nvSpPr>
          <p:spPr>
            <a:xfrm>
              <a:off x="707449" y="6488668"/>
              <a:ext cx="3493264" cy="369332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cs-CZ" dirty="0" smtClean="0"/>
                <a:t>41. Červeno-modré křeslo, 1918</a:t>
              </a:r>
              <a:endParaRPr lang="cs-CZ" dirty="0"/>
            </a:p>
          </p:txBody>
        </p:sp>
      </p:grpSp>
      <p:sp>
        <p:nvSpPr>
          <p:cNvPr id="3" name="Title 2"/>
          <p:cNvSpPr>
            <a:spLocks noGrp="1"/>
          </p:cNvSpPr>
          <p:nvPr>
            <p:ph type="title"/>
          </p:nvPr>
        </p:nvSpPr>
        <p:spPr>
          <a:xfrm>
            <a:off x="395536" y="332656"/>
            <a:ext cx="8496944" cy="1325563"/>
          </a:xfrm>
        </p:spPr>
        <p:txBody>
          <a:bodyPr>
            <a:normAutofit/>
          </a:bodyPr>
          <a:lstStyle/>
          <a:p>
            <a:r>
              <a:rPr lang="cs-CZ" sz="5300" dirty="0">
                <a:solidFill>
                  <a:srgbClr val="EA0000"/>
                </a:solidFill>
              </a:rPr>
              <a:t>Gerrit </a:t>
            </a:r>
            <a:r>
              <a:rPr lang="cs-CZ" sz="5300" dirty="0" smtClean="0">
                <a:solidFill>
                  <a:srgbClr val="EA0000"/>
                </a:solidFill>
              </a:rPr>
              <a:t>Rietveld</a:t>
            </a:r>
            <a:br>
              <a:rPr lang="cs-CZ" sz="5300" dirty="0" smtClean="0">
                <a:solidFill>
                  <a:srgbClr val="EA0000"/>
                </a:solidFill>
              </a:rPr>
            </a:br>
            <a:r>
              <a:rPr lang="cs-CZ" sz="3600" dirty="0" smtClean="0"/>
              <a:t>(1888 – 1964)</a:t>
            </a:r>
            <a:endParaRPr lang="cs-CZ" sz="3600" dirty="0"/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57200" y="1672208"/>
            <a:ext cx="4690864" cy="964704"/>
          </a:xfrm>
        </p:spPr>
        <p:txBody>
          <a:bodyPr/>
          <a:lstStyle/>
          <a:p>
            <a:r>
              <a:rPr lang="cs-CZ" dirty="0" smtClean="0"/>
              <a:t>holandský architekt a designer</a:t>
            </a:r>
            <a:endParaRPr lang="cs-CZ" dirty="0"/>
          </a:p>
        </p:txBody>
      </p:sp>
      <p:grpSp>
        <p:nvGrpSpPr>
          <p:cNvPr id="2" name="Group 1"/>
          <p:cNvGrpSpPr/>
          <p:nvPr/>
        </p:nvGrpSpPr>
        <p:grpSpPr>
          <a:xfrm>
            <a:off x="5364088" y="2082676"/>
            <a:ext cx="2746329" cy="3922805"/>
            <a:chOff x="5602409" y="1979390"/>
            <a:chExt cx="2746329" cy="3922805"/>
          </a:xfrm>
        </p:grpSpPr>
        <p:pic>
          <p:nvPicPr>
            <p:cNvPr id="29702" name="Picture 6" descr="File:Gerrit Rietveld 1.jpg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02409" y="1979390"/>
              <a:ext cx="2746329" cy="3449438"/>
            </a:xfrm>
            <a:prstGeom prst="rect">
              <a:avLst/>
            </a:prstGeom>
            <a:ln w="190500" cap="sq">
              <a:solidFill>
                <a:srgbClr val="C8C6BD"/>
              </a:solidFill>
              <a:prstDash val="solid"/>
              <a:miter lim="800000"/>
            </a:ln>
            <a:effectLst>
              <a:outerShdw blurRad="254000" algn="bl" rotWithShape="0">
                <a:srgbClr val="000000">
                  <a:alpha val="43000"/>
                </a:srgbClr>
              </a:outerShdw>
            </a:effectLst>
            <a:scene3d>
              <a:camera prst="perspectiveFront" fov="5400000"/>
              <a:lightRig rig="threePt" dir="t">
                <a:rot lat="0" lon="0" rev="2100000"/>
              </a:lightRig>
            </a:scene3d>
            <a:sp3d extrusionH="25400">
              <a:bevelT w="304800" h="152400" prst="hardEdge"/>
              <a:extrusionClr>
                <a:srgbClr val="000000"/>
              </a:extrusionClr>
            </a:sp3d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sp>
          <p:nvSpPr>
            <p:cNvPr id="8" name="TextBox 7"/>
            <p:cNvSpPr txBox="1"/>
            <p:nvPr/>
          </p:nvSpPr>
          <p:spPr>
            <a:xfrm>
              <a:off x="5825258" y="5532863"/>
              <a:ext cx="230063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/>
                <a:t>40. Foto z roku 1927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2017419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500"/>
                            </p:stCondLst>
                            <p:childTnLst>
                              <p:par>
                                <p:cTn id="13" presetID="22" presetClass="entr" presetSubtype="4" fill="hold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/>
              <a:t>Rietveld-Schröderův </a:t>
            </a:r>
            <a:r>
              <a:rPr lang="cs-CZ" dirty="0" smtClean="0"/>
              <a:t>dům, Utrecht</a:t>
            </a:r>
            <a:endParaRPr lang="cs-CZ" dirty="0"/>
          </a:p>
        </p:txBody>
      </p:sp>
      <p:sp>
        <p:nvSpPr>
          <p:cNvPr id="3" name="Rectangle 2"/>
          <p:cNvSpPr/>
          <p:nvPr/>
        </p:nvSpPr>
        <p:spPr>
          <a:xfrm>
            <a:off x="413792" y="5877272"/>
            <a:ext cx="8316416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42. Dnes </a:t>
            </a:r>
            <a:r>
              <a:rPr lang="cs-CZ" dirty="0"/>
              <a:t>kulturní </a:t>
            </a:r>
            <a:r>
              <a:rPr lang="cs-CZ" dirty="0" smtClean="0"/>
              <a:t>dědictví </a:t>
            </a:r>
            <a:r>
              <a:rPr lang="cs-CZ" dirty="0"/>
              <a:t>UNESCO): je téměř bez vnitřních stěn a v podstatě jediný skutečný </a:t>
            </a:r>
            <a:r>
              <a:rPr lang="cs-CZ" dirty="0" err="1"/>
              <a:t>neoplastický</a:t>
            </a:r>
            <a:r>
              <a:rPr lang="cs-CZ" dirty="0"/>
              <a:t> </a:t>
            </a:r>
            <a:r>
              <a:rPr lang="cs-CZ" dirty="0" smtClean="0"/>
              <a:t>dům.</a:t>
            </a:r>
            <a:endParaRPr lang="cs-CZ" dirty="0"/>
          </a:p>
        </p:txBody>
      </p:sp>
      <p:pic>
        <p:nvPicPr>
          <p:cNvPr id="28674" name="Picture 2" descr="http://upload.wikimedia.org/wikipedia/commons/a/a7/Rietveld_Schr%C3%B6derhuis_HayKranen-20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01172" y="1268761"/>
            <a:ext cx="6741655" cy="449443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447662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File:Mondrianlike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853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itle 1"/>
          <p:cNvSpPr txBox="1">
            <a:spLocks/>
          </p:cNvSpPr>
          <p:nvPr/>
        </p:nvSpPr>
        <p:spPr>
          <a:xfrm>
            <a:off x="628650" y="4049415"/>
            <a:ext cx="7886700" cy="2852737"/>
          </a:xfrm>
          <a:prstGeom prst="rect">
            <a:avLst/>
          </a:prstGeom>
        </p:spPr>
        <p:txBody>
          <a:bodyPr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 fontAlgn="auto">
              <a:spcAft>
                <a:spcPts val="0"/>
              </a:spcAft>
            </a:pPr>
            <a:r>
              <a:rPr lang="cs-CZ" sz="199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</a:t>
            </a:r>
            <a:r>
              <a:rPr lang="cs-CZ" sz="19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</a:t>
            </a:r>
            <a:r>
              <a:rPr lang="cs-CZ" sz="19900" dirty="0" smtClean="0">
                <a:solidFill>
                  <a:srgbClr val="00359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19900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</a:t>
            </a:r>
            <a:r>
              <a:rPr lang="cs-CZ" sz="19900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endParaRPr lang="cs-CZ" sz="19900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Box 1"/>
          <p:cNvSpPr txBox="1"/>
          <p:nvPr/>
        </p:nvSpPr>
        <p:spPr>
          <a:xfrm>
            <a:off x="8702854" y="6455168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918687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Poznámka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Neoplasticismus byl do jisté míry ovlivněn kubismem a </a:t>
            </a:r>
            <a:r>
              <a:rPr lang="cs-CZ" dirty="0" err="1"/>
              <a:t>neoplatónskou</a:t>
            </a:r>
            <a:r>
              <a:rPr lang="cs-CZ" dirty="0"/>
              <a:t> mystickou filosofií pojednávající o ideálních geometrických formách a dokonalé linii matematika a filosofa M. H. J. </a:t>
            </a:r>
            <a:r>
              <a:rPr lang="cs-CZ" dirty="0" err="1"/>
              <a:t>Schoenmaekerse</a:t>
            </a:r>
            <a:r>
              <a:rPr lang="cs-CZ" dirty="0"/>
              <a:t> a jeho knih </a:t>
            </a:r>
            <a:r>
              <a:rPr lang="cs-CZ" dirty="0" smtClean="0"/>
              <a:t>Nová </a:t>
            </a:r>
            <a:r>
              <a:rPr lang="cs-CZ" dirty="0"/>
              <a:t>podoba </a:t>
            </a:r>
            <a:r>
              <a:rPr lang="cs-CZ" dirty="0" smtClean="0"/>
              <a:t>světa (1915) </a:t>
            </a:r>
            <a:r>
              <a:rPr lang="cs-CZ" dirty="0"/>
              <a:t>a Principy plastické matematiky (</a:t>
            </a:r>
            <a:r>
              <a:rPr lang="cs-CZ" dirty="0" smtClean="0"/>
              <a:t>1916).</a:t>
            </a:r>
          </a:p>
          <a:p>
            <a:r>
              <a:rPr lang="cs-CZ" dirty="0" smtClean="0"/>
              <a:t>Styl </a:t>
            </a:r>
            <a:r>
              <a:rPr lang="cs-CZ" dirty="0"/>
              <a:t>neoplasticismu ovlivnil tvorbu umělců </a:t>
            </a:r>
            <a:r>
              <a:rPr lang="cs-CZ" dirty="0" err="1"/>
              <a:t>Bauhausu</a:t>
            </a:r>
            <a:r>
              <a:rPr lang="cs-CZ" dirty="0"/>
              <a:t>, v architektuře silně ovlivnil mezinárodní styl i interiérový design. </a:t>
            </a:r>
          </a:p>
        </p:txBody>
      </p:sp>
    </p:spTree>
    <p:extLst>
      <p:ext uri="{BB962C8B-B14F-4D97-AF65-F5344CB8AC3E}">
        <p14:creationId xmlns:p14="http://schemas.microsoft.com/office/powerpoint/2010/main" val="9200284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427984" y="365126"/>
            <a:ext cx="4464496" cy="1325563"/>
          </a:xfrm>
        </p:spPr>
        <p:txBody>
          <a:bodyPr>
            <a:normAutofit fontScale="90000"/>
          </a:bodyPr>
          <a:lstStyle/>
          <a:p>
            <a:pPr algn="l"/>
            <a:r>
              <a:rPr lang="cs-CZ" dirty="0" smtClean="0"/>
              <a:t>Kompozice v </a:t>
            </a:r>
            <a:r>
              <a:rPr lang="cs-CZ" dirty="0"/>
              <a:t>šedé, (</a:t>
            </a:r>
            <a:r>
              <a:rPr lang="cs-CZ" dirty="0" err="1"/>
              <a:t>Rag-Time</a:t>
            </a:r>
            <a:r>
              <a:rPr lang="cs-CZ" dirty="0" smtClean="0"/>
              <a:t>), </a:t>
            </a:r>
            <a:r>
              <a:rPr lang="cs-CZ" dirty="0"/>
              <a:t>1919 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>
          <a:xfrm>
            <a:off x="4427984" y="1825624"/>
            <a:ext cx="4392488" cy="4699719"/>
          </a:xfrm>
        </p:spPr>
        <p:txBody>
          <a:bodyPr/>
          <a:lstStyle/>
          <a:p>
            <a:r>
              <a:rPr lang="cs-CZ" dirty="0" smtClean="0"/>
              <a:t>Úkol:</a:t>
            </a:r>
          </a:p>
          <a:p>
            <a:pPr lvl="1"/>
            <a:r>
              <a:rPr lang="cs-CZ" dirty="0" smtClean="0"/>
              <a:t>prohlédněte si kompozici v šedé od P. </a:t>
            </a:r>
            <a:r>
              <a:rPr lang="cs-CZ" dirty="0" err="1" smtClean="0"/>
              <a:t>Mondriana</a:t>
            </a:r>
            <a:endParaRPr lang="cs-CZ" dirty="0"/>
          </a:p>
          <a:p>
            <a:pPr lvl="1"/>
            <a:r>
              <a:rPr lang="cs-CZ" dirty="0" smtClean="0"/>
              <a:t>namalujte monochromní kompozici s využitím horizontálních a vertikálních linií</a:t>
            </a:r>
          </a:p>
          <a:p>
            <a:pPr lvl="1"/>
            <a:r>
              <a:rPr lang="cs-CZ" dirty="0" smtClean="0"/>
              <a:t>pokuste se vyjádřit segmenty ploch plasticky</a:t>
            </a:r>
          </a:p>
          <a:p>
            <a:pPr lvl="1"/>
            <a:r>
              <a:rPr lang="cs-CZ" dirty="0" smtClean="0"/>
              <a:t>formát A3, temperové barvy</a:t>
            </a:r>
            <a:endParaRPr lang="cs-CZ" dirty="0"/>
          </a:p>
        </p:txBody>
      </p:sp>
      <p:pic>
        <p:nvPicPr>
          <p:cNvPr id="16386" name="Picture 2" descr="File:Theo van Doesburg Composition in Gray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04664"/>
            <a:ext cx="3799706" cy="62925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Box 2"/>
          <p:cNvSpPr txBox="1"/>
          <p:nvPr/>
        </p:nvSpPr>
        <p:spPr>
          <a:xfrm>
            <a:off x="4351427" y="6373430"/>
            <a:ext cx="44114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845204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88640"/>
            <a:ext cx="8496944" cy="648072"/>
          </a:xfrm>
        </p:spPr>
        <p:txBody>
          <a:bodyPr/>
          <a:lstStyle/>
          <a:p>
            <a:r>
              <a:rPr lang="cs-CZ" dirty="0" smtClean="0"/>
              <a:t>Citace k opakování geometrické abstrakce: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80728"/>
            <a:ext cx="8640960" cy="5688632"/>
          </a:xfrm>
        </p:spPr>
        <p:txBody>
          <a:bodyPr>
            <a:normAutofit lnSpcReduction="10000"/>
          </a:bodyPr>
          <a:lstStyle/>
          <a:p>
            <a:pPr>
              <a:buFont typeface="+mj-lt"/>
              <a:buAutoNum type="alphaUcPeriod"/>
            </a:pPr>
            <a:r>
              <a:rPr lang="cs-CZ" b="1" dirty="0">
                <a:solidFill>
                  <a:srgbClr val="FF0000"/>
                </a:solidFill>
              </a:rPr>
              <a:t>R. Delaunay – Nekonečný rytmus: </a:t>
            </a:r>
            <a:r>
              <a:rPr lang="cs-CZ" dirty="0"/>
              <a:t>MARLEY, Ras. </a:t>
            </a:r>
            <a:r>
              <a:rPr lang="cs-CZ" i="1" dirty="0"/>
              <a:t>http://www.flickr.com</a:t>
            </a:r>
            <a:r>
              <a:rPr lang="cs-CZ" dirty="0"/>
              <a:t> [online]. [cit. 28.3.2013]. Dostupný pod licencí Creative Commons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www.flickr.com/photos/32357038@N08/5178539972/sizes/l/in/photostream/</a:t>
            </a:r>
            <a:endParaRPr lang="cs-CZ" dirty="0" smtClean="0"/>
          </a:p>
          <a:p>
            <a:pPr>
              <a:buFont typeface="+mj-lt"/>
              <a:buAutoNum type="alphaUcPeriod"/>
            </a:pPr>
            <a:r>
              <a:rPr lang="cs-CZ" b="1" dirty="0" smtClean="0">
                <a:solidFill>
                  <a:srgbClr val="FF0000"/>
                </a:solidFill>
              </a:rPr>
              <a:t>F</a:t>
            </a:r>
            <a:r>
              <a:rPr lang="cs-CZ" b="1" dirty="0">
                <a:solidFill>
                  <a:srgbClr val="FF0000"/>
                </a:solidFill>
              </a:rPr>
              <a:t>. Kupka - Jezero, klávesy piana: </a:t>
            </a:r>
            <a:r>
              <a:rPr lang="cs-CZ" dirty="0"/>
              <a:t>AUTOR NEUVEDEN. http://www.wikipaintings.org [online]. [cit. 13.2.2013]. Dostupný pod licencí public domain na WWW: </a:t>
            </a:r>
            <a:r>
              <a:rPr lang="cs-CZ" dirty="0">
                <a:hlinkClick r:id="rId3"/>
              </a:rPr>
              <a:t>http://www.wikipaintings.org/en/frantisek-kupka/piano-keys-lake-1905</a:t>
            </a:r>
            <a:endParaRPr lang="cs-CZ" dirty="0"/>
          </a:p>
          <a:p>
            <a:pPr>
              <a:buFont typeface="+mj-lt"/>
              <a:buAutoNum type="alphaUcPeriod"/>
            </a:pPr>
            <a:r>
              <a:rPr lang="cs-CZ" b="1" dirty="0">
                <a:solidFill>
                  <a:srgbClr val="FF0000"/>
                </a:solidFill>
              </a:rPr>
              <a:t>F. Kupka – Amorfa: </a:t>
            </a:r>
            <a:r>
              <a:rPr lang="cs-CZ" dirty="0"/>
              <a:t>AUTOR NEUVEDEN. http://en.wikipedia.org [online]. [cit. 13.2.2013]. Dostupný pod licencí public domain na WWW: </a:t>
            </a:r>
            <a:r>
              <a:rPr lang="cs-CZ" dirty="0">
                <a:hlinkClick r:id="rId4"/>
              </a:rPr>
              <a:t>http://en.wikipedia.org/wiki/File:Franti%C5%A1ek_Kupka,_1912,_Amorpha,_fugue_en_deux_couleurs_(Fugue_in_Two_Colors),_210_x_200_cm,_Narodni_Galerie,_Prague.jpg</a:t>
            </a:r>
            <a:endParaRPr lang="cs-CZ" dirty="0"/>
          </a:p>
          <a:p>
            <a:pPr>
              <a:buFont typeface="+mj-lt"/>
              <a:buAutoNum type="alphaUcPeriod"/>
            </a:pPr>
            <a:r>
              <a:rPr lang="cs-CZ" b="1" dirty="0">
                <a:solidFill>
                  <a:srgbClr val="FF0000"/>
                </a:solidFill>
              </a:rPr>
              <a:t>K. </a:t>
            </a:r>
            <a:r>
              <a:rPr lang="cs-CZ" b="1" dirty="0" err="1">
                <a:solidFill>
                  <a:srgbClr val="FF0000"/>
                </a:solidFill>
              </a:rPr>
              <a:t>Malevič</a:t>
            </a:r>
            <a:r>
              <a:rPr lang="cs-CZ" b="1" dirty="0">
                <a:solidFill>
                  <a:srgbClr val="FF0000"/>
                </a:solidFill>
              </a:rPr>
              <a:t> – Černý čtverec: </a:t>
            </a:r>
            <a:r>
              <a:rPr lang="pt-BR" dirty="0"/>
              <a:t>AUTOR NEUVEDEN. http://commons.wikimedia.org [online]. [cit. 16.2.2013]. Dostupný pod licencí public domain na WWW: </a:t>
            </a:r>
            <a:r>
              <a:rPr lang="pt-BR" dirty="0">
                <a:hlinkClick r:id="rId5"/>
              </a:rPr>
              <a:t>http://commons.wikimedia.org/wiki/File:SchwarzesQuadrat.jpeg</a:t>
            </a:r>
            <a:endParaRPr lang="cs-CZ" dirty="0"/>
          </a:p>
          <a:p>
            <a:pPr>
              <a:buFont typeface="+mj-lt"/>
              <a:buAutoNum type="alphaUcPeriod"/>
            </a:pPr>
            <a:r>
              <a:rPr lang="cs-CZ" b="1" dirty="0">
                <a:solidFill>
                  <a:srgbClr val="FF0000"/>
                </a:solidFill>
              </a:rPr>
              <a:t>K. Malevič – </a:t>
            </a:r>
            <a:r>
              <a:rPr lang="cs-CZ" b="1" dirty="0" smtClean="0">
                <a:solidFill>
                  <a:srgbClr val="FF0000"/>
                </a:solidFill>
              </a:rPr>
              <a:t>Suprematismus: </a:t>
            </a:r>
            <a:r>
              <a:rPr lang="cs-CZ" dirty="0"/>
              <a:t>AUTOR NEUVEDEN. http://www.wikipaintings.org [online]. [cit. 16.2.2013]. Dostupný na WWW: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www.wikipaintings.org/en/kazimir-malevich/suprematism-1927</a:t>
            </a:r>
            <a:endParaRPr lang="cs-CZ" dirty="0" smtClean="0"/>
          </a:p>
          <a:p>
            <a:pPr>
              <a:buFont typeface="+mj-lt"/>
              <a:buAutoNum type="alphaUcPeriod"/>
            </a:pPr>
            <a:r>
              <a:rPr lang="cs-CZ" b="1" dirty="0">
                <a:solidFill>
                  <a:srgbClr val="FF0000"/>
                </a:solidFill>
              </a:rPr>
              <a:t>K. Malevič – Autoportrét: </a:t>
            </a:r>
            <a:r>
              <a:rPr lang="cs-CZ" dirty="0"/>
              <a:t>AUTOR NEUVEDEN. http://commons.wikimedia.org [online]. [cit. 16.2.2013]. Dostupný pod licencí public domain na WWW: </a:t>
            </a:r>
            <a:r>
              <a:rPr lang="cs-CZ" dirty="0">
                <a:hlinkClick r:id="rId7"/>
              </a:rPr>
              <a:t>http://commons.wikimedia.org/wiki/File:Kazimir_Malevich_-_</a:t>
            </a:r>
            <a:r>
              <a:rPr lang="cs-CZ" dirty="0" smtClean="0">
                <a:hlinkClick r:id="rId7"/>
              </a:rPr>
              <a:t>Self-Portrait.jpg</a:t>
            </a:r>
            <a:endParaRPr lang="cs-CZ" dirty="0" smtClean="0"/>
          </a:p>
          <a:p>
            <a:pPr>
              <a:buFont typeface="+mj-lt"/>
              <a:buAutoNum type="alphaUcPeriod"/>
            </a:pPr>
            <a:r>
              <a:rPr lang="cs-CZ" b="1" dirty="0" smtClean="0">
                <a:solidFill>
                  <a:srgbClr val="FF0000"/>
                </a:solidFill>
              </a:rPr>
              <a:t>Tatlin – Autoportrét: </a:t>
            </a:r>
            <a:r>
              <a:rPr lang="cs-CZ" dirty="0" smtClean="0"/>
              <a:t>AUTOR NEUVEDEN a kol. http://commons.wikimedia.org [online]. [cit. 27.2.2013]. Dostupný pod licencí public domain na WWW: </a:t>
            </a:r>
            <a:r>
              <a:rPr lang="cs-CZ" dirty="0" smtClean="0">
                <a:hlinkClick r:id="rId8"/>
              </a:rPr>
              <a:t>http://commons.wikimedia.org/wiki/File:%D0%A2%D0%90%D0%A2%D0%9B%D0%98%D0%9D_%D0%92%D0%BB%D0%B0%D0%B4%D0%B8%D0%BC%D0%B8%D1%80_%D0%95%D0%B2%D0%B3%D1%80%D0%B0%D1%84%D0%BE%D0%B2%D0%B8%D1%87.jpg?uselang=ru</a:t>
            </a:r>
            <a:endParaRPr lang="cs-CZ" dirty="0" smtClean="0"/>
          </a:p>
          <a:p>
            <a:pPr>
              <a:buFont typeface="+mj-lt"/>
              <a:buAutoNum type="alphaUcPeriod"/>
            </a:pPr>
            <a:r>
              <a:rPr lang="cs-CZ" b="1" dirty="0" smtClean="0">
                <a:solidFill>
                  <a:srgbClr val="FF0000"/>
                </a:solidFill>
              </a:rPr>
              <a:t>Tatlin - Věž </a:t>
            </a:r>
            <a:r>
              <a:rPr lang="cs-CZ" b="1" dirty="0">
                <a:solidFill>
                  <a:srgbClr val="FF0000"/>
                </a:solidFill>
              </a:rPr>
              <a:t>třetí internacionály: </a:t>
            </a:r>
            <a:r>
              <a:rPr lang="cs-CZ" dirty="0"/>
              <a:t>AUTOR NEUVEDEN a kol. http://www.wikipaintings.org [online]. [cit. 27.2.2013]. Dostupný pod licencí public domain na WWW: </a:t>
            </a:r>
            <a:r>
              <a:rPr lang="cs-CZ" dirty="0">
                <a:solidFill>
                  <a:srgbClr val="FFC000"/>
                </a:solidFill>
                <a:hlinkClick r:id="rId9"/>
              </a:rPr>
              <a:t>http://www.wikipaintings.org/en/vladimir-tatlin/model-of-the-monument-iii-international-1920</a:t>
            </a:r>
            <a:endParaRPr lang="cs-CZ" dirty="0">
              <a:solidFill>
                <a:srgbClr val="FFC000"/>
              </a:solidFill>
            </a:endParaRP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12798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</a:t>
            </a:r>
            <a:r>
              <a:rPr lang="cs-CZ" dirty="0" smtClean="0"/>
              <a:t>dkaz na stránku s ukázkami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opaline.pise.cz/279-avantgarda-ii-de-stijl-neoplasticismus.html</a:t>
            </a: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Piet Mondrian</a:t>
            </a:r>
            <a:r>
              <a:rPr lang="cs-CZ" dirty="0"/>
              <a:t>: Výjev 2, </a:t>
            </a:r>
            <a:r>
              <a:rPr lang="cs-CZ" dirty="0" smtClean="0"/>
              <a:t>1922, </a:t>
            </a:r>
            <a:r>
              <a:rPr lang="pt-BR" dirty="0"/>
              <a:t>Kompozice s červenou, žlutou a modrou, </a:t>
            </a:r>
            <a:r>
              <a:rPr lang="pt-BR" dirty="0" smtClean="0"/>
              <a:t>1921</a:t>
            </a:r>
            <a:r>
              <a:rPr lang="cs-CZ" dirty="0"/>
              <a:t>, Kompozice A: Kompozice s černou, červenou, šedou, žlutou a modrou, </a:t>
            </a:r>
            <a:r>
              <a:rPr lang="cs-CZ" dirty="0" smtClean="0"/>
              <a:t>1920, 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/>
              <a:t>Theo van </a:t>
            </a:r>
            <a:r>
              <a:rPr lang="cs-CZ" dirty="0" smtClean="0"/>
              <a:t>Doesburg: Kontrakompozice</a:t>
            </a:r>
            <a:r>
              <a:rPr lang="cs-CZ" dirty="0"/>
              <a:t>, 1924, Kontrakompozice VIII, 1925, Interiér, navržený van </a:t>
            </a:r>
            <a:r>
              <a:rPr lang="cs-CZ" dirty="0" err="1" smtClean="0"/>
              <a:t>Doesburgem</a:t>
            </a:r>
            <a:r>
              <a:rPr lang="cs-CZ" dirty="0" smtClean="0"/>
              <a:t>, 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/>
              <a:t>Gerrit </a:t>
            </a:r>
            <a:r>
              <a:rPr lang="cs-CZ" dirty="0" smtClean="0"/>
              <a:t>Rietveld</a:t>
            </a:r>
            <a:r>
              <a:rPr lang="cs-CZ" dirty="0"/>
              <a:t>: </a:t>
            </a:r>
            <a:r>
              <a:rPr lang="cs-CZ" dirty="0" smtClean="0"/>
              <a:t>Červenomodrá </a:t>
            </a:r>
            <a:r>
              <a:rPr lang="cs-CZ" dirty="0"/>
              <a:t>židle (1917), Rietveld-</a:t>
            </a:r>
            <a:r>
              <a:rPr lang="cs-CZ" dirty="0" err="1"/>
              <a:t>Schröderův</a:t>
            </a:r>
            <a:r>
              <a:rPr lang="cs-CZ" dirty="0"/>
              <a:t> dům (dnes kulturní </a:t>
            </a:r>
            <a:r>
              <a:rPr lang="cs-CZ" dirty="0" smtClean="0"/>
              <a:t>dědictví </a:t>
            </a:r>
            <a:r>
              <a:rPr lang="cs-CZ" dirty="0"/>
              <a:t>UNESCO</a:t>
            </a:r>
            <a:r>
              <a:rPr lang="cs-CZ" dirty="0" smtClean="0"/>
              <a:t>), Schröderův </a:t>
            </a:r>
            <a:r>
              <a:rPr lang="cs-CZ" dirty="0"/>
              <a:t>stůl</a:t>
            </a:r>
          </a:p>
        </p:txBody>
      </p:sp>
    </p:spTree>
    <p:extLst>
      <p:ext uri="{BB962C8B-B14F-4D97-AF65-F5344CB8AC3E}">
        <p14:creationId xmlns:p14="http://schemas.microsoft.com/office/powerpoint/2010/main" val="2174153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pl-PL" b="1" dirty="0" smtClean="0">
                <a:solidFill>
                  <a:srgbClr val="000000"/>
                </a:solidFill>
              </a:rPr>
              <a:t>Obraz </a:t>
            </a:r>
            <a:r>
              <a:rPr lang="pl-PL" b="1" dirty="0">
                <a:solidFill>
                  <a:srgbClr val="000000"/>
                </a:solidFill>
              </a:rPr>
              <a:t>ve stylu Pieta </a:t>
            </a:r>
            <a:r>
              <a:rPr lang="pl-PL" b="1" dirty="0" smtClean="0">
                <a:solidFill>
                  <a:srgbClr val="000000"/>
                </a:solidFill>
              </a:rPr>
              <a:t>Mondriana: </a:t>
            </a:r>
            <a:r>
              <a:rPr lang="cs-CZ" dirty="0" smtClean="0"/>
              <a:t>KRANEN</a:t>
            </a:r>
            <a:r>
              <a:rPr lang="cs-CZ" dirty="0"/>
              <a:t>, </a:t>
            </a:r>
            <a:r>
              <a:rPr lang="cs-CZ" dirty="0" err="1"/>
              <a:t>Hay</a:t>
            </a:r>
            <a:r>
              <a:rPr lang="cs-CZ" dirty="0"/>
              <a:t>. http://commons.wikimedia.org/ [online]. [cit. 13.3.2013]. Dostupný pod licencí CC-BY-3.0; </a:t>
            </a:r>
            <a:r>
              <a:rPr lang="cs-CZ" dirty="0" err="1"/>
              <a:t>Released</a:t>
            </a:r>
            <a:r>
              <a:rPr lang="cs-CZ" dirty="0"/>
              <a:t> </a:t>
            </a:r>
            <a:r>
              <a:rPr lang="cs-CZ" dirty="0" err="1"/>
              <a:t>under</a:t>
            </a:r>
            <a:r>
              <a:rPr lang="cs-CZ" dirty="0"/>
              <a:t> </a:t>
            </a:r>
            <a:r>
              <a:rPr lang="cs-CZ" dirty="0" err="1"/>
              <a:t>the</a:t>
            </a:r>
            <a:r>
              <a:rPr lang="cs-CZ" dirty="0"/>
              <a:t> GNU Free </a:t>
            </a:r>
            <a:r>
              <a:rPr lang="cs-CZ" dirty="0" err="1"/>
              <a:t>Documentation</a:t>
            </a:r>
            <a:r>
              <a:rPr lang="cs-CZ" dirty="0"/>
              <a:t> </a:t>
            </a:r>
            <a:r>
              <a:rPr lang="cs-CZ" dirty="0" err="1"/>
              <a:t>License</a:t>
            </a:r>
            <a:r>
              <a:rPr lang="cs-CZ" dirty="0"/>
              <a:t>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commons.wikimedia.org/wiki/File:Mondrian_lookalike.svg?uselang=ru</a:t>
            </a:r>
            <a:endParaRPr lang="cs-CZ" dirty="0" smtClean="0"/>
          </a:p>
          <a:p>
            <a:r>
              <a:rPr lang="it-IT" b="1" dirty="0"/>
              <a:t>P. Mondrian v roce </a:t>
            </a:r>
            <a:r>
              <a:rPr lang="it-IT" b="1" dirty="0" smtClean="0"/>
              <a:t>1899</a:t>
            </a:r>
            <a:r>
              <a:rPr lang="cs-CZ" dirty="0" smtClean="0"/>
              <a:t>: AUTOR </a:t>
            </a:r>
            <a:r>
              <a:rPr lang="cs-CZ" dirty="0"/>
              <a:t>NEUVEDEN. http://cs.wikipedia.org [online]. [cit. 14.3.2013]. Dostupný pod licencí public domain na WWW: http://cs.wikipedia.org/wiki/Soubor:Piet_Mondriaan.jpg</a:t>
            </a:r>
          </a:p>
          <a:p>
            <a:r>
              <a:rPr lang="cs-CZ" b="1" dirty="0"/>
              <a:t>Foto z roku </a:t>
            </a:r>
            <a:r>
              <a:rPr lang="cs-CZ" b="1" dirty="0" smtClean="0"/>
              <a:t>1922: </a:t>
            </a:r>
            <a:r>
              <a:rPr lang="cs-CZ" dirty="0" smtClean="0"/>
              <a:t>AUTOR </a:t>
            </a:r>
            <a:r>
              <a:rPr lang="cs-CZ" dirty="0"/>
              <a:t>NEUVEDEN. http://commons.wikimedia.org [online]. [cit. 13.3.2013]. Dostupný pod licencí public domain na WWW: http://commons.wikimedia.org/wiki/File:Piet_Mondrian_2.jp</a:t>
            </a:r>
          </a:p>
          <a:p>
            <a:r>
              <a:rPr lang="cs-CZ" b="1" dirty="0"/>
              <a:t>P. Mondrian </a:t>
            </a:r>
            <a:r>
              <a:rPr lang="cs-CZ" b="1" dirty="0" smtClean="0"/>
              <a:t>- Autoportrét 1910: </a:t>
            </a:r>
            <a:r>
              <a:rPr lang="pt-BR" dirty="0" smtClean="0"/>
              <a:t>AUTOR </a:t>
            </a:r>
            <a:r>
              <a:rPr lang="pt-BR" dirty="0"/>
              <a:t>NEUVEDEN. http://www.wikipaintings.org [online]. [cit. 14.3.2013]. Dostupný na WWW: </a:t>
            </a:r>
            <a:r>
              <a:rPr lang="pt-BR" dirty="0">
                <a:hlinkClick r:id="rId3"/>
              </a:rPr>
              <a:t>http://</a:t>
            </a:r>
            <a:r>
              <a:rPr lang="pt-BR" dirty="0" smtClean="0">
                <a:hlinkClick r:id="rId3"/>
              </a:rPr>
              <a:t>www.wikipaintings.org/en/piet-mondrian/self-portrait-1900</a:t>
            </a:r>
            <a:endParaRPr lang="cs-CZ" dirty="0" smtClean="0"/>
          </a:p>
          <a:p>
            <a:r>
              <a:rPr lang="cs-CZ" b="1" dirty="0"/>
              <a:t>P. Mondrian </a:t>
            </a:r>
            <a:r>
              <a:rPr lang="cs-CZ" b="1" dirty="0" smtClean="0"/>
              <a:t>- Autoportrét 1918</a:t>
            </a:r>
            <a:r>
              <a:rPr lang="cs-CZ" dirty="0" smtClean="0"/>
              <a:t>: </a:t>
            </a:r>
            <a:r>
              <a:rPr lang="pt-BR" dirty="0"/>
              <a:t>AUTOR NEUVEDEN. http://www.wikipaintings.org [online]. [cit. 14.3.2013]. Dostupný na WWW: </a:t>
            </a:r>
            <a:r>
              <a:rPr lang="pt-BR" dirty="0">
                <a:hlinkClick r:id="rId4"/>
              </a:rPr>
              <a:t>http://</a:t>
            </a:r>
            <a:r>
              <a:rPr lang="pt-BR" dirty="0" smtClean="0">
                <a:hlinkClick r:id="rId4"/>
              </a:rPr>
              <a:t>www.wikipaintings.org/en/piet-mondrian/self-portrait-1918</a:t>
            </a:r>
            <a:endParaRPr lang="cs-CZ" dirty="0" smtClean="0"/>
          </a:p>
          <a:p>
            <a:r>
              <a:rPr lang="pt-BR" b="1" dirty="0"/>
              <a:t>P. Mondrian </a:t>
            </a:r>
            <a:r>
              <a:rPr lang="cs-CZ" b="1" dirty="0" smtClean="0"/>
              <a:t>- </a:t>
            </a:r>
            <a:r>
              <a:rPr lang="pt-BR" b="1" dirty="0" smtClean="0"/>
              <a:t>Větrný </a:t>
            </a:r>
            <a:r>
              <a:rPr lang="pt-BR" b="1" dirty="0"/>
              <a:t>mlýn v </a:t>
            </a:r>
            <a:r>
              <a:rPr lang="pt-BR" b="1" dirty="0" smtClean="0"/>
              <a:t>Geinu</a:t>
            </a:r>
            <a:r>
              <a:rPr lang="cs-CZ" b="1" dirty="0" smtClean="0"/>
              <a:t>: </a:t>
            </a:r>
            <a:r>
              <a:rPr lang="pt-BR" dirty="0" smtClean="0"/>
              <a:t>AUTOR </a:t>
            </a:r>
            <a:r>
              <a:rPr lang="pt-BR" dirty="0"/>
              <a:t>NEUVEDEN. http://www.wikipaintings.org [online]. [cit. 14.3.2013]. Dostupný na WWW: </a:t>
            </a:r>
            <a:r>
              <a:rPr lang="pt-BR" dirty="0">
                <a:hlinkClick r:id="rId5"/>
              </a:rPr>
              <a:t>http://</a:t>
            </a:r>
            <a:r>
              <a:rPr lang="pt-BR" dirty="0" smtClean="0">
                <a:hlinkClick r:id="rId5"/>
              </a:rPr>
              <a:t>www.wikipaintings.org/en/piet-mondrian/windmill-in-the-gein-1907</a:t>
            </a:r>
            <a:endParaRPr lang="cs-CZ" dirty="0" smtClean="0"/>
          </a:p>
          <a:p>
            <a:r>
              <a:rPr lang="cs-CZ" b="1" dirty="0"/>
              <a:t>P. Mondrian - Mlýn ve slunečním </a:t>
            </a:r>
            <a:r>
              <a:rPr lang="cs-CZ" b="1" dirty="0" smtClean="0"/>
              <a:t>světle: </a:t>
            </a:r>
            <a:r>
              <a:rPr lang="pt-BR" dirty="0"/>
              <a:t>AUTOR NEUVEDEN. http://www.wikipaintings.org [online]. [cit. 14.3.2013]. Dostupný na WWW: </a:t>
            </a:r>
            <a:r>
              <a:rPr lang="pt-BR" dirty="0">
                <a:hlinkClick r:id="rId6"/>
              </a:rPr>
              <a:t>http://</a:t>
            </a:r>
            <a:r>
              <a:rPr lang="pt-BR" dirty="0" smtClean="0">
                <a:hlinkClick r:id="rId6"/>
              </a:rPr>
              <a:t>www.wikipaintings.org/en/piet-mondrian/mill-in-sunlight-the-winkel-mill-1908</a:t>
            </a:r>
            <a:endParaRPr lang="cs-CZ" dirty="0" smtClean="0"/>
          </a:p>
          <a:p>
            <a:r>
              <a:rPr lang="cs-CZ" b="1" dirty="0" smtClean="0"/>
              <a:t>P</a:t>
            </a:r>
            <a:r>
              <a:rPr lang="cs-CZ" b="1" dirty="0"/>
              <a:t>. Mondrian </a:t>
            </a:r>
            <a:r>
              <a:rPr lang="cs-CZ" b="1" dirty="0" smtClean="0"/>
              <a:t>- Červený strom: </a:t>
            </a:r>
            <a:r>
              <a:rPr lang="pt-BR" dirty="0" smtClean="0"/>
              <a:t>AUTOR </a:t>
            </a:r>
            <a:r>
              <a:rPr lang="pt-BR" dirty="0"/>
              <a:t>NEUVEDEN. http://www.wikipaintings.org [online]. [cit. 14.3.2013]. Dostupný na WWW: </a:t>
            </a:r>
            <a:r>
              <a:rPr lang="pt-BR" dirty="0">
                <a:hlinkClick r:id="rId7"/>
              </a:rPr>
              <a:t>http://</a:t>
            </a:r>
            <a:r>
              <a:rPr lang="pt-BR" dirty="0" smtClean="0">
                <a:hlinkClick r:id="rId7"/>
              </a:rPr>
              <a:t>www.wikipaintings.org/en/piet-mondrian/avond-evening-the-red-tree-1910</a:t>
            </a:r>
            <a:endParaRPr lang="cs-CZ" dirty="0" smtClean="0"/>
          </a:p>
          <a:p>
            <a:r>
              <a:rPr lang="cs-CZ" b="1" dirty="0"/>
              <a:t>P. Mondrian </a:t>
            </a:r>
            <a:r>
              <a:rPr lang="cs-CZ" b="1" dirty="0" smtClean="0"/>
              <a:t>- Šedý strom: </a:t>
            </a:r>
            <a:r>
              <a:rPr lang="cs-CZ" dirty="0" smtClean="0"/>
              <a:t>AUTOR </a:t>
            </a:r>
            <a:r>
              <a:rPr lang="cs-CZ" dirty="0"/>
              <a:t>NEUVEDEN. http://commons.wikimedia.org [online]. [cit. 13.3.2013]. Dostupný pod licencí public domain na WWW: http://commons.wikimedia.org/wiki/File:Piet_Mondrian_2.jpg</a:t>
            </a:r>
          </a:p>
          <a:p>
            <a:r>
              <a:rPr lang="pt-BR" b="1" dirty="0"/>
              <a:t>P. Mondrian </a:t>
            </a:r>
            <a:r>
              <a:rPr lang="cs-CZ" b="1" dirty="0" smtClean="0"/>
              <a:t>– Obraz I: </a:t>
            </a:r>
            <a:r>
              <a:rPr lang="pt-BR" dirty="0" smtClean="0"/>
              <a:t>AUTOR </a:t>
            </a:r>
            <a:r>
              <a:rPr lang="pt-BR" dirty="0"/>
              <a:t>NEUVEDEN. http://www.wikipaintings.org [online]. [cit. 14.3.2013]. Dostupný na WWW: </a:t>
            </a:r>
            <a:r>
              <a:rPr lang="pt-BR" dirty="0">
                <a:hlinkClick r:id="rId8"/>
              </a:rPr>
              <a:t>http://</a:t>
            </a:r>
            <a:r>
              <a:rPr lang="pt-BR" dirty="0" smtClean="0">
                <a:hlinkClick r:id="rId8"/>
              </a:rPr>
              <a:t>www.wikipaintings.org/en/piet-mondrian/tableau-i-1921</a:t>
            </a:r>
            <a:endParaRPr lang="cs-CZ" dirty="0" smtClean="0"/>
          </a:p>
          <a:p>
            <a:r>
              <a:rPr lang="cs-CZ" b="1" dirty="0"/>
              <a:t>P. Mondrian – </a:t>
            </a:r>
            <a:r>
              <a:rPr lang="cs-CZ" b="1" dirty="0" smtClean="0"/>
              <a:t>Kompozice II: </a:t>
            </a:r>
            <a:r>
              <a:rPr lang="pt-BR" dirty="0"/>
              <a:t>AUTOR NEUVEDEN. http://www.wikipaintings.org [online]. [cit. 14.3.2013]. Dostupný na WWW: </a:t>
            </a:r>
            <a:r>
              <a:rPr lang="pt-BR" dirty="0">
                <a:hlinkClick r:id="rId9"/>
              </a:rPr>
              <a:t>http://</a:t>
            </a:r>
            <a:r>
              <a:rPr lang="pt-BR" dirty="0" smtClean="0">
                <a:hlinkClick r:id="rId9"/>
              </a:rPr>
              <a:t>www.wikipaintings.org/en/piet-mondrian/composition-2-1922</a:t>
            </a:r>
            <a:endParaRPr lang="cs-CZ" dirty="0" smtClean="0"/>
          </a:p>
          <a:p>
            <a:r>
              <a:rPr lang="cs-CZ" b="1" dirty="0" smtClean="0"/>
              <a:t>P</a:t>
            </a:r>
            <a:r>
              <a:rPr lang="cs-CZ" b="1" dirty="0"/>
              <a:t>. </a:t>
            </a:r>
            <a:r>
              <a:rPr lang="cs-CZ" b="1" dirty="0" smtClean="0"/>
              <a:t>Mondrian - </a:t>
            </a:r>
            <a:r>
              <a:rPr lang="pt-BR" b="1" dirty="0"/>
              <a:t>Kompozice s červenou, šedou, modrou, žlutou a </a:t>
            </a:r>
            <a:r>
              <a:rPr lang="pt-BR" b="1" dirty="0" smtClean="0"/>
              <a:t>černou</a:t>
            </a:r>
            <a:r>
              <a:rPr lang="cs-CZ" b="1" dirty="0" smtClean="0"/>
              <a:t>:  </a:t>
            </a:r>
            <a:r>
              <a:rPr lang="pt-BR" dirty="0"/>
              <a:t>AUTOR NEUVEDEN. http://www.wikipaintings.org [online]. [cit. 14.3.2013]. Dostupný na WWW: </a:t>
            </a:r>
            <a:r>
              <a:rPr lang="pt-BR" dirty="0">
                <a:hlinkClick r:id="rId10"/>
              </a:rPr>
              <a:t>http://www.wikipaintings.org/en/piet-mondrian/mill-in-sunhttp://</a:t>
            </a:r>
            <a:r>
              <a:rPr lang="pt-BR" dirty="0" smtClean="0">
                <a:hlinkClick r:id="rId10"/>
              </a:rPr>
              <a:t>www.wikipaintings.org/en/piet-mondrian/lozenge-composition-with-red-gray-blue-yellow-and-black-1925</a:t>
            </a:r>
            <a:endParaRPr lang="cs-CZ" dirty="0" smtClean="0"/>
          </a:p>
          <a:p>
            <a:r>
              <a:rPr lang="cs-CZ" b="1" dirty="0"/>
              <a:t>P. Mondrian </a:t>
            </a:r>
            <a:r>
              <a:rPr lang="cs-CZ" b="1" dirty="0" smtClean="0"/>
              <a:t>– Kompozice A: </a:t>
            </a:r>
            <a:r>
              <a:rPr lang="pt-BR" dirty="0"/>
              <a:t>AUTOR NEUVEDEN. http://www.wikipaintings.org [online]. [cit. 14.3.2013]. Dostupný na WWW: </a:t>
            </a:r>
            <a:r>
              <a:rPr lang="pt-BR" dirty="0">
                <a:hlinkClick r:id="rId11"/>
              </a:rPr>
              <a:t>http://</a:t>
            </a:r>
            <a:r>
              <a:rPr lang="pt-BR" dirty="0" smtClean="0">
                <a:hlinkClick r:id="rId11"/>
              </a:rPr>
              <a:t>www.wikipaintings.org/en/piet-mondrian/composition-a-1923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97798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+mj-lt"/>
              <a:buAutoNum type="arabicPeriod" startAt="14"/>
            </a:pPr>
            <a:r>
              <a:rPr lang="pt-BR" b="1" dirty="0"/>
              <a:t>P. Mondrian – </a:t>
            </a:r>
            <a:r>
              <a:rPr lang="pt-BR" b="1" dirty="0" smtClean="0"/>
              <a:t>Kompozice </a:t>
            </a:r>
            <a:r>
              <a:rPr lang="pt-BR" b="1" dirty="0"/>
              <a:t>s červenou, modrou a </a:t>
            </a:r>
            <a:r>
              <a:rPr lang="pt-BR" b="1" dirty="0" smtClean="0"/>
              <a:t>žlutou</a:t>
            </a:r>
            <a:r>
              <a:rPr lang="cs-CZ" b="1" dirty="0" smtClean="0"/>
              <a:t>: </a:t>
            </a:r>
            <a:r>
              <a:rPr lang="pt-BR" dirty="0"/>
              <a:t>AUTOR NEUVEDEN. http://www.wikipaintings.org [online]. [cit. 14.3.2013]. Dostupný na WWW: </a:t>
            </a:r>
            <a:r>
              <a:rPr lang="pt-BR" dirty="0">
                <a:hlinkClick r:id="rId2"/>
              </a:rPr>
              <a:t>http://</a:t>
            </a:r>
            <a:r>
              <a:rPr lang="pt-BR" dirty="0" smtClean="0">
                <a:hlinkClick r:id="rId2"/>
              </a:rPr>
              <a:t>www.wikipaintings.org/en/piet-mondrian/composition-with-red-blue-and-yellow-1930</a:t>
            </a:r>
            <a:endParaRPr lang="cs-CZ" dirty="0" smtClean="0"/>
          </a:p>
          <a:p>
            <a:pPr>
              <a:buFont typeface="+mj-lt"/>
              <a:buAutoNum type="arabicPeriod" startAt="14"/>
            </a:pPr>
            <a:r>
              <a:rPr lang="cs-CZ" b="1" dirty="0"/>
              <a:t>P. Mondrian – </a:t>
            </a:r>
            <a:r>
              <a:rPr lang="pt-BR" b="1" dirty="0"/>
              <a:t>Kompozice se žlutou, modrou a </a:t>
            </a:r>
            <a:r>
              <a:rPr lang="pt-BR" b="1" dirty="0" smtClean="0"/>
              <a:t>červenou</a:t>
            </a:r>
            <a:r>
              <a:rPr lang="cs-CZ" b="1" dirty="0" smtClean="0"/>
              <a:t>: </a:t>
            </a:r>
            <a:r>
              <a:rPr lang="pt-BR" dirty="0"/>
              <a:t>AUTOR NEUVEDEN. http://www.wikipaintings.org [online]. [cit. 14.3.2013]. Dostupný na WWW: </a:t>
            </a:r>
            <a:r>
              <a:rPr lang="pt-BR" dirty="0">
                <a:hlinkClick r:id="rId3"/>
              </a:rPr>
              <a:t>http://</a:t>
            </a:r>
            <a:r>
              <a:rPr lang="pt-BR" dirty="0" smtClean="0">
                <a:hlinkClick r:id="rId3"/>
              </a:rPr>
              <a:t>www.wikipaintings.org/en/piet-mondrian/composition-with-red-yellow-and-blue-1942</a:t>
            </a:r>
            <a:endParaRPr lang="cs-CZ" dirty="0" smtClean="0"/>
          </a:p>
          <a:p>
            <a:pPr>
              <a:buFont typeface="+mj-lt"/>
              <a:buAutoNum type="arabicPeriod" startAt="14"/>
            </a:pPr>
            <a:r>
              <a:rPr lang="pt-BR" b="1" dirty="0"/>
              <a:t>P. Mondrian – New York City </a:t>
            </a:r>
            <a:r>
              <a:rPr lang="pt-BR" b="1" dirty="0" smtClean="0"/>
              <a:t>I</a:t>
            </a:r>
            <a:r>
              <a:rPr lang="cs-CZ" b="1" dirty="0" smtClean="0"/>
              <a:t>: </a:t>
            </a:r>
            <a:r>
              <a:rPr lang="pt-BR" dirty="0" smtClean="0"/>
              <a:t>AUTOR </a:t>
            </a:r>
            <a:r>
              <a:rPr lang="pt-BR" dirty="0"/>
              <a:t>NEUVEDEN. http://www.wikipaintings.org [online]. [cit. 14.3.2013]. Dostupný na WWW: </a:t>
            </a:r>
            <a:r>
              <a:rPr lang="pt-BR" dirty="0">
                <a:hlinkClick r:id="rId4"/>
              </a:rPr>
              <a:t>http://</a:t>
            </a:r>
            <a:r>
              <a:rPr lang="pt-BR" dirty="0" smtClean="0">
                <a:hlinkClick r:id="rId4"/>
              </a:rPr>
              <a:t>www.wikipaintings.org/en/piet-mondrian/new-york-city-i-1942</a:t>
            </a:r>
            <a:endParaRPr lang="cs-CZ" dirty="0" smtClean="0"/>
          </a:p>
          <a:p>
            <a:pPr>
              <a:buFont typeface="+mj-lt"/>
              <a:buAutoNum type="arabicPeriod" startAt="14"/>
            </a:pPr>
            <a:r>
              <a:rPr lang="cs-CZ" b="1" dirty="0"/>
              <a:t>P. Mondrian – Broadway </a:t>
            </a:r>
            <a:r>
              <a:rPr lang="cs-CZ" b="1" dirty="0" err="1"/>
              <a:t>Boogie</a:t>
            </a:r>
            <a:r>
              <a:rPr lang="cs-CZ" b="1" dirty="0"/>
              <a:t> </a:t>
            </a:r>
            <a:r>
              <a:rPr lang="cs-CZ" b="1" dirty="0" err="1" smtClean="0"/>
              <a:t>Woogie</a:t>
            </a:r>
            <a:r>
              <a:rPr lang="cs-CZ" b="1" dirty="0" smtClean="0"/>
              <a:t>: </a:t>
            </a:r>
            <a:r>
              <a:rPr lang="pt-BR" dirty="0"/>
              <a:t>AUTOR NEUVEDEN. http://www.wikipaintings.org [online]. [cit. 14.3.2013]. Dostupný na WWW: </a:t>
            </a:r>
            <a:r>
              <a:rPr lang="pt-BR" dirty="0">
                <a:hlinkClick r:id="rId5"/>
              </a:rPr>
              <a:t>http://</a:t>
            </a:r>
            <a:r>
              <a:rPr lang="pt-BR" dirty="0" smtClean="0">
                <a:hlinkClick r:id="rId5"/>
              </a:rPr>
              <a:t>www.wikipaintings.org/en/piet-mondrian/broadway-boogie-woogie-1943</a:t>
            </a:r>
            <a:endParaRPr lang="cs-CZ" dirty="0" smtClean="0"/>
          </a:p>
          <a:p>
            <a:pPr>
              <a:buFont typeface="+mj-lt"/>
              <a:buAutoNum type="arabicPeriod" startAt="14"/>
            </a:pPr>
            <a:r>
              <a:rPr lang="cs-CZ" b="1" dirty="0"/>
              <a:t>P. Mondrian – Vítězné </a:t>
            </a:r>
            <a:r>
              <a:rPr lang="cs-CZ" b="1" dirty="0" err="1" smtClean="0"/>
              <a:t>Boogie-Woogie</a:t>
            </a:r>
            <a:r>
              <a:rPr lang="cs-CZ" b="1" dirty="0" smtClean="0"/>
              <a:t>: </a:t>
            </a:r>
            <a:r>
              <a:rPr lang="pt-BR" dirty="0"/>
              <a:t>AUTOR NEUVEDEN. http://www.wikipaintings.org [online]. [cit. 14.3.2013]. Dostupný na WWW: </a:t>
            </a:r>
            <a:r>
              <a:rPr lang="pt-BR" dirty="0">
                <a:hlinkClick r:id="rId6"/>
              </a:rPr>
              <a:t>http://</a:t>
            </a:r>
            <a:r>
              <a:rPr lang="pt-BR" dirty="0" smtClean="0">
                <a:hlinkClick r:id="rId6"/>
              </a:rPr>
              <a:t>www.wikipaintings.org/en/piet-mondrian/victory-boogie-woogie-1944</a:t>
            </a:r>
            <a:endParaRPr lang="cs-CZ" dirty="0" smtClean="0"/>
          </a:p>
          <a:p>
            <a:pPr>
              <a:buFont typeface="+mj-lt"/>
              <a:buAutoNum type="arabicPeriod" startAt="14"/>
            </a:pPr>
            <a:r>
              <a:rPr lang="pt-BR" b="1" dirty="0"/>
              <a:t>Yves Saint Laurent </a:t>
            </a:r>
            <a:r>
              <a:rPr lang="pt-BR" b="1" dirty="0" smtClean="0"/>
              <a:t>– šaty</a:t>
            </a:r>
            <a:r>
              <a:rPr lang="cs-CZ" dirty="0" smtClean="0"/>
              <a:t>: </a:t>
            </a:r>
            <a:r>
              <a:rPr lang="pt-BR" dirty="0" smtClean="0"/>
              <a:t>AUTOR </a:t>
            </a:r>
            <a:r>
              <a:rPr lang="pt-BR" dirty="0"/>
              <a:t>NEUVEDEN. http://adrianasassoon.wordpress.com [online]. [cit. 14.3.2013]. Dostupný na WWW: </a:t>
            </a:r>
            <a:r>
              <a:rPr lang="pt-BR" dirty="0">
                <a:hlinkClick r:id="rId7"/>
              </a:rPr>
              <a:t>http://adrianasassoon.wordpress.com/tag/bauhaus-mondrian</a:t>
            </a:r>
            <a:r>
              <a:rPr lang="pt-BR" dirty="0" smtClean="0">
                <a:hlinkClick r:id="rId7"/>
              </a:rPr>
              <a:t>/</a:t>
            </a:r>
            <a:endParaRPr lang="cs-CZ" dirty="0" smtClean="0"/>
          </a:p>
          <a:p>
            <a:pPr>
              <a:buFont typeface="+mj-lt"/>
              <a:buAutoNum type="arabicPeriod" startAt="14"/>
            </a:pPr>
            <a:r>
              <a:rPr lang="pt-BR" b="1" dirty="0"/>
              <a:t>Theo van Doesburg </a:t>
            </a:r>
            <a:r>
              <a:rPr lang="cs-CZ" b="1" dirty="0" smtClean="0"/>
              <a:t> - foto: </a:t>
            </a:r>
            <a:r>
              <a:rPr lang="pt-BR" dirty="0" smtClean="0"/>
              <a:t>AUTOR </a:t>
            </a:r>
            <a:r>
              <a:rPr lang="pt-BR" dirty="0"/>
              <a:t>NEUVEDEN. http://en.wikipedia.org [online]. [cit. 13.3.2013]. Dostupný pod licencí public domain na WWW: </a:t>
            </a:r>
            <a:r>
              <a:rPr lang="pt-BR" dirty="0">
                <a:hlinkClick r:id="rId8"/>
              </a:rPr>
              <a:t>http://</a:t>
            </a:r>
            <a:r>
              <a:rPr lang="pt-BR" dirty="0" smtClean="0">
                <a:hlinkClick r:id="rId8"/>
              </a:rPr>
              <a:t>en.wikipedia.org/wiki/File:Theo_van_Doesburg_in_military_service.JPG</a:t>
            </a:r>
            <a:endParaRPr lang="cs-CZ" dirty="0" smtClean="0"/>
          </a:p>
          <a:p>
            <a:pPr>
              <a:buFont typeface="+mj-lt"/>
              <a:buAutoNum type="arabicPeriod" startAt="14"/>
            </a:pPr>
            <a:r>
              <a:rPr lang="pt-BR" b="1" dirty="0"/>
              <a:t>Theo van Doesburg </a:t>
            </a:r>
            <a:r>
              <a:rPr lang="cs-CZ" b="1" dirty="0" smtClean="0"/>
              <a:t> - </a:t>
            </a:r>
            <a:r>
              <a:rPr lang="pt-BR" b="1" dirty="0" smtClean="0"/>
              <a:t>Vitrážová </a:t>
            </a:r>
            <a:r>
              <a:rPr lang="pt-BR" b="1" dirty="0"/>
              <a:t>kompozice </a:t>
            </a:r>
            <a:r>
              <a:rPr lang="pt-BR" b="1" dirty="0" smtClean="0"/>
              <a:t>III</a:t>
            </a:r>
            <a:r>
              <a:rPr lang="cs-CZ" b="1" dirty="0" smtClean="0"/>
              <a:t>: </a:t>
            </a:r>
            <a:r>
              <a:rPr lang="cs-CZ" dirty="0" smtClean="0"/>
              <a:t>AUTOR </a:t>
            </a:r>
            <a:r>
              <a:rPr lang="cs-CZ" dirty="0"/>
              <a:t>NEUVEDEN. http://commons.wikimedia.org [online]. [cit. 13.3.2013]. Dostupný pod licencí public domain na WWW: </a:t>
            </a:r>
            <a:r>
              <a:rPr lang="cs-CZ" dirty="0">
                <a:hlinkClick r:id="rId9"/>
              </a:rPr>
              <a:t>http://commons.wikimedia.org/wiki/File:Theo_van_Doesburg_-_</a:t>
            </a:r>
            <a:r>
              <a:rPr lang="cs-CZ" dirty="0" smtClean="0">
                <a:hlinkClick r:id="rId9"/>
              </a:rPr>
              <a:t>Composition_with_window_with_coloured_glass_III.JPG?uselang=cs</a:t>
            </a:r>
            <a:endParaRPr lang="cs-CZ" dirty="0"/>
          </a:p>
          <a:p>
            <a:pPr>
              <a:buFont typeface="+mj-lt"/>
              <a:buAutoNum type="arabicPeriod" startAt="14"/>
            </a:pPr>
            <a:r>
              <a:rPr lang="cs-CZ" b="1" dirty="0"/>
              <a:t>Theo van </a:t>
            </a:r>
            <a:r>
              <a:rPr lang="cs-CZ" b="1" dirty="0" smtClean="0"/>
              <a:t>Doesburg </a:t>
            </a:r>
            <a:r>
              <a:rPr lang="cs-CZ" b="1" dirty="0"/>
              <a:t>- Kontrakompozice </a:t>
            </a:r>
            <a:r>
              <a:rPr lang="cs-CZ" b="1" dirty="0" smtClean="0"/>
              <a:t>V</a:t>
            </a:r>
            <a:r>
              <a:rPr lang="cs-CZ" b="1" dirty="0"/>
              <a:t>: </a:t>
            </a:r>
            <a:r>
              <a:rPr lang="cs-CZ" dirty="0"/>
              <a:t>AUTOR NEUVEDEN. http://commons.wikimedia.org [online]. [cit. 13.3.2013]. Dostupný pod licencí public domain na WWW: </a:t>
            </a:r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commons.wikimedia.org/wiki/File:Theo_van_Doesburg_082_version_02.jpg?uselang=cs</a:t>
            </a:r>
            <a:endParaRPr lang="cs-CZ" dirty="0"/>
          </a:p>
          <a:p>
            <a:pPr>
              <a:buFont typeface="+mj-lt"/>
              <a:buAutoNum type="arabicPeriod" startAt="14"/>
            </a:pPr>
            <a:r>
              <a:rPr lang="pt-BR" b="1" dirty="0" smtClean="0"/>
              <a:t>Theo </a:t>
            </a:r>
            <a:r>
              <a:rPr lang="pt-BR" b="1" dirty="0"/>
              <a:t>van </a:t>
            </a:r>
            <a:r>
              <a:rPr lang="pt-BR" b="1" dirty="0" smtClean="0"/>
              <a:t>Doesburg</a:t>
            </a:r>
            <a:r>
              <a:rPr lang="cs-CZ" b="1" dirty="0" smtClean="0"/>
              <a:t> </a:t>
            </a:r>
            <a:r>
              <a:rPr lang="cs-CZ" b="1" dirty="0"/>
              <a:t>- Kontrakompozice V: </a:t>
            </a:r>
            <a:r>
              <a:rPr lang="cs-CZ" dirty="0"/>
              <a:t>AUTOR NEUVEDEN. http://commons.wikimedia.org [online]. [cit. 13.3.2013]. Dostupný pod licencí public domain na WWW: </a:t>
            </a:r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commons.wikimedia.org/wiki/File:Theo_van_Doesburg_Contra-Compositie_V.jpg?uselang=cs</a:t>
            </a:r>
            <a:endParaRPr lang="cs-CZ" b="1" dirty="0" smtClean="0"/>
          </a:p>
          <a:p>
            <a:pPr>
              <a:buFont typeface="+mj-lt"/>
              <a:buAutoNum type="arabicPeriod" startAt="14"/>
            </a:pPr>
            <a:r>
              <a:rPr lang="pt-BR" b="1" dirty="0"/>
              <a:t>Theo van </a:t>
            </a:r>
            <a:r>
              <a:rPr lang="pt-BR" b="1" dirty="0" smtClean="0"/>
              <a:t>Doesburg</a:t>
            </a:r>
            <a:r>
              <a:rPr lang="cs-CZ" b="1" dirty="0"/>
              <a:t> – Kráva: </a:t>
            </a:r>
            <a:r>
              <a:rPr lang="cs-CZ" dirty="0"/>
              <a:t>JAFFÉ, </a:t>
            </a:r>
            <a:r>
              <a:rPr lang="cs-CZ" dirty="0" err="1"/>
              <a:t>H.l.c</a:t>
            </a:r>
            <a:r>
              <a:rPr lang="cs-CZ" dirty="0"/>
              <a:t>.. http://commons.wikimedia.org [online]. [cit. 13.3.2013]. Dostupný pod licencí public domain na WWW: </a:t>
            </a:r>
            <a:r>
              <a:rPr lang="cs-CZ" dirty="0">
                <a:hlinkClick r:id="rId12"/>
              </a:rPr>
              <a:t>http://</a:t>
            </a:r>
            <a:r>
              <a:rPr lang="cs-CZ" dirty="0" smtClean="0">
                <a:hlinkClick r:id="rId12"/>
              </a:rPr>
              <a:t>commons.wikimedia.org/wiki/File:Theo_van_Doesburg_005.jpg?uselang=cs</a:t>
            </a:r>
            <a:endParaRPr lang="cs-CZ" dirty="0"/>
          </a:p>
          <a:p>
            <a:pPr>
              <a:buFont typeface="+mj-lt"/>
              <a:buAutoNum type="arabicPeriod" startAt="14"/>
            </a:pPr>
            <a:endParaRPr lang="pt-BR" dirty="0"/>
          </a:p>
          <a:p>
            <a:pPr>
              <a:buFont typeface="+mj-lt"/>
              <a:buAutoNum type="arabicPeriod" startAt="14"/>
            </a:pPr>
            <a:endParaRPr lang="pt-BR" dirty="0"/>
          </a:p>
          <a:p>
            <a:pPr>
              <a:buFont typeface="+mj-lt"/>
              <a:buAutoNum type="arabicPeriod" startAt="14"/>
            </a:pPr>
            <a:endParaRPr lang="cs-CZ" dirty="0" smtClean="0"/>
          </a:p>
          <a:p>
            <a:pPr>
              <a:buFont typeface="+mj-lt"/>
              <a:buAutoNum type="arabicPeriod" startAt="14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445989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1520" y="908720"/>
            <a:ext cx="8640960" cy="5904656"/>
          </a:xfrm>
        </p:spPr>
        <p:txBody>
          <a:bodyPr>
            <a:normAutofit fontScale="92500" lnSpcReduction="20000"/>
          </a:bodyPr>
          <a:lstStyle/>
          <a:p>
            <a:pPr>
              <a:buFont typeface="+mj-lt"/>
              <a:buAutoNum type="arabicPeriod" startAt="25"/>
            </a:pPr>
            <a:r>
              <a:rPr lang="pt-BR" b="1" dirty="0"/>
              <a:t>Theo van </a:t>
            </a:r>
            <a:r>
              <a:rPr lang="pt-BR" b="1" dirty="0" smtClean="0"/>
              <a:t>Doesburg</a:t>
            </a:r>
            <a:r>
              <a:rPr lang="cs-CZ" b="1" dirty="0"/>
              <a:t> – kresba: </a:t>
            </a:r>
            <a:r>
              <a:rPr lang="cs-CZ" dirty="0"/>
              <a:t>JAFFÉ, </a:t>
            </a:r>
            <a:r>
              <a:rPr lang="cs-CZ" dirty="0" err="1"/>
              <a:t>H.l.c</a:t>
            </a:r>
            <a:r>
              <a:rPr lang="cs-CZ" dirty="0"/>
              <a:t>.. http://commons.wikimedia.org [online]. [cit. 13.3.2013]. Dostupný pod licencí public domain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commons.wikimedia.org/wiki/File:Theo_van_Doesburg_042.jpg?uselang=cs</a:t>
            </a:r>
            <a:endParaRPr lang="cs-CZ" b="1" dirty="0" smtClean="0"/>
          </a:p>
          <a:p>
            <a:pPr>
              <a:buAutoNum type="arabicPeriod" startAt="25"/>
            </a:pPr>
            <a:r>
              <a:rPr lang="pt-BR" b="1" dirty="0"/>
              <a:t>Theo van </a:t>
            </a:r>
            <a:r>
              <a:rPr lang="pt-BR" b="1" dirty="0" smtClean="0"/>
              <a:t>Doesburg</a:t>
            </a:r>
            <a:r>
              <a:rPr lang="cs-CZ" b="1" dirty="0" smtClean="0"/>
              <a:t> – skica</a:t>
            </a:r>
            <a:r>
              <a:rPr lang="cs-CZ" b="1" dirty="0"/>
              <a:t>: </a:t>
            </a:r>
            <a:r>
              <a:rPr lang="cs-CZ" dirty="0"/>
              <a:t>JAFFÉ, </a:t>
            </a:r>
            <a:r>
              <a:rPr lang="cs-CZ" dirty="0" err="1"/>
              <a:t>H.l.c</a:t>
            </a:r>
            <a:r>
              <a:rPr lang="cs-CZ" dirty="0"/>
              <a:t>.. http://commons.wikimedia.org [online]. [cit. 13.3.2013]. Dostupný pod licencí public domain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commons.wikimedia.org/wiki/File:Theo_van_Doesburg_052.jpg?uselang=cs</a:t>
            </a:r>
            <a:endParaRPr lang="cs-CZ" b="1" dirty="0" smtClean="0"/>
          </a:p>
          <a:p>
            <a:pPr>
              <a:buAutoNum type="arabicPeriod" startAt="25"/>
            </a:pPr>
            <a:r>
              <a:rPr lang="pt-BR" b="1" dirty="0"/>
              <a:t>Theo van </a:t>
            </a:r>
            <a:r>
              <a:rPr lang="pt-BR" b="1" dirty="0" smtClean="0"/>
              <a:t>Doesburg</a:t>
            </a:r>
            <a:r>
              <a:rPr lang="cs-CZ" b="1" dirty="0"/>
              <a:t> – skica: </a:t>
            </a:r>
            <a:r>
              <a:rPr lang="cs-CZ" dirty="0"/>
              <a:t>JAFFÉ, </a:t>
            </a:r>
            <a:r>
              <a:rPr lang="cs-CZ" dirty="0" err="1"/>
              <a:t>H.l.c</a:t>
            </a:r>
            <a:r>
              <a:rPr lang="cs-CZ" dirty="0"/>
              <a:t>.. http://commons.wikimedia.org [online]. [cit. 13.3.2013]. Dostupný pod licencí public domain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commons.wikimedia.org/wiki/File:Theo_van_Doesburg_054.jpg?uselang=cs</a:t>
            </a:r>
            <a:endParaRPr lang="cs-CZ" b="1" dirty="0" smtClean="0"/>
          </a:p>
          <a:p>
            <a:pPr>
              <a:buAutoNum type="arabicPeriod" startAt="25"/>
            </a:pPr>
            <a:r>
              <a:rPr lang="pt-BR" b="1" dirty="0"/>
              <a:t>Theo van </a:t>
            </a:r>
            <a:r>
              <a:rPr lang="pt-BR" b="1" dirty="0" smtClean="0"/>
              <a:t>Doesburg</a:t>
            </a:r>
            <a:r>
              <a:rPr lang="cs-CZ" b="1" dirty="0" smtClean="0"/>
              <a:t> – </a:t>
            </a:r>
            <a:r>
              <a:rPr lang="cs-CZ" b="1" dirty="0"/>
              <a:t>kresba krávy: </a:t>
            </a:r>
            <a:r>
              <a:rPr lang="cs-CZ" dirty="0"/>
              <a:t>JAFFÉ, </a:t>
            </a:r>
            <a:r>
              <a:rPr lang="cs-CZ" dirty="0" err="1"/>
              <a:t>H.l.c</a:t>
            </a:r>
            <a:r>
              <a:rPr lang="cs-CZ" dirty="0"/>
              <a:t>.. http://commons.wikimedia.org [online]. [cit. 13.3.2013]. Dostupný pod licencí public domain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commons.wikimedia.org/wiki/File:Theo_van_Doesburg_006.jpg?uselang=cs</a:t>
            </a:r>
            <a:endParaRPr lang="cs-CZ" b="1" dirty="0" smtClean="0"/>
          </a:p>
          <a:p>
            <a:pPr>
              <a:buFont typeface="+mj-lt"/>
              <a:buAutoNum type="arabicPeriod" startAt="25"/>
            </a:pPr>
            <a:r>
              <a:rPr lang="pt-BR" b="1" dirty="0"/>
              <a:t>Theo van </a:t>
            </a:r>
            <a:r>
              <a:rPr lang="pt-BR" b="1" dirty="0" smtClean="0"/>
              <a:t>Doesburg</a:t>
            </a:r>
            <a:r>
              <a:rPr lang="cs-CZ" b="1" dirty="0" smtClean="0"/>
              <a:t> – malířská skica: </a:t>
            </a:r>
            <a:r>
              <a:rPr lang="cs-CZ" dirty="0"/>
              <a:t>MOMA.ORG. http://commons.wikimedia.org [online]. [cit. 13.3.2013]. Dostupný pod licencí public domain na WWW: </a:t>
            </a:r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commons.wikimedia.org/wiki/File:Theo_van_Doesburg_260.jpg?uselang=cs</a:t>
            </a:r>
            <a:endParaRPr lang="cs-CZ" b="1" dirty="0" smtClean="0"/>
          </a:p>
          <a:p>
            <a:pPr>
              <a:buFont typeface="+mj-lt"/>
              <a:buAutoNum type="arabicPeriod" startAt="25"/>
            </a:pPr>
            <a:r>
              <a:rPr lang="pt-BR" b="1" dirty="0"/>
              <a:t>Theo van </a:t>
            </a:r>
            <a:r>
              <a:rPr lang="pt-BR" b="1" dirty="0" smtClean="0"/>
              <a:t>Doesburg</a:t>
            </a:r>
            <a:r>
              <a:rPr lang="cs-CZ" b="1" dirty="0"/>
              <a:t> - Kompozice VIII (Kráva</a:t>
            </a:r>
            <a:r>
              <a:rPr lang="cs-CZ" b="1" dirty="0" smtClean="0"/>
              <a:t>): </a:t>
            </a:r>
            <a:r>
              <a:rPr lang="cs-CZ" dirty="0"/>
              <a:t>AUTOR NEUVEDEN. http://commons.wikimedia.org [online]. [cit. 13.3.2013]. Dostupný pod licencí public domain na WWW: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commons.wikimedia.org/wiki/File:Theo_van_doesburg_de_koe.jpg?uselang=cs</a:t>
            </a:r>
            <a:endParaRPr lang="cs-CZ" b="1" dirty="0" smtClean="0"/>
          </a:p>
          <a:p>
            <a:pPr>
              <a:buFont typeface="+mj-lt"/>
              <a:buAutoNum type="arabicPeriod" startAt="25"/>
            </a:pPr>
            <a:r>
              <a:rPr lang="pt-BR" b="1" dirty="0"/>
              <a:t>Theo van </a:t>
            </a:r>
            <a:r>
              <a:rPr lang="pt-BR" b="1" dirty="0" smtClean="0"/>
              <a:t>Doesburg</a:t>
            </a:r>
            <a:r>
              <a:rPr lang="cs-CZ" b="1" dirty="0"/>
              <a:t> - Portrét Nelly van </a:t>
            </a:r>
            <a:r>
              <a:rPr lang="cs-CZ" b="1" dirty="0" smtClean="0"/>
              <a:t>Doesburg (skica): </a:t>
            </a:r>
            <a:r>
              <a:rPr lang="cs-CZ" dirty="0"/>
              <a:t>AUTOR NEUVEDEN. http://commons.wikimedia.org [online]. [cit. 13.3.2013]. Dostupný pod licencí public domain na WWW: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commons.wikimedia.org/wiki/File:Theo_van_Doesburg_047.jpg?uselang=cs</a:t>
            </a:r>
            <a:endParaRPr lang="cs-CZ" b="1" dirty="0" smtClean="0"/>
          </a:p>
          <a:p>
            <a:pPr>
              <a:buFont typeface="+mj-lt"/>
              <a:buAutoNum type="arabicPeriod" startAt="32"/>
            </a:pPr>
            <a:r>
              <a:rPr lang="pt-BR" b="1" dirty="0"/>
              <a:t>Theo van </a:t>
            </a:r>
            <a:r>
              <a:rPr lang="pt-BR" b="1" dirty="0" smtClean="0"/>
              <a:t>Doesburg</a:t>
            </a:r>
            <a:r>
              <a:rPr lang="cs-CZ" b="1" dirty="0"/>
              <a:t> - Portrét Nelly van Doesburg </a:t>
            </a:r>
            <a:r>
              <a:rPr lang="cs-CZ" b="1" dirty="0" smtClean="0"/>
              <a:t>(</a:t>
            </a:r>
            <a:r>
              <a:rPr lang="cs-CZ" b="1" dirty="0" err="1" smtClean="0"/>
              <a:t>malba</a:t>
            </a:r>
            <a:r>
              <a:rPr lang="cs-CZ" dirty="0" err="1"/>
              <a:t>AUTOR</a:t>
            </a:r>
            <a:r>
              <a:rPr lang="cs-CZ" dirty="0"/>
              <a:t> NEUVEDEN. http://commons.wikimedia.org [online]. [cit. 13.3.2013]. Dostupný pod licencí public domain na WWW: </a:t>
            </a: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commons.wikimedia.org/wiki/File:Theo_van_Doesburg_043.jpg?uselang=cs</a:t>
            </a:r>
            <a:endParaRPr lang="cs-CZ" dirty="0" smtClean="0"/>
          </a:p>
          <a:p>
            <a:pPr>
              <a:buFont typeface="+mj-lt"/>
              <a:buAutoNum type="arabicPeriod" startAt="32"/>
            </a:pPr>
            <a:r>
              <a:rPr lang="pt-BR" b="1" dirty="0" smtClean="0"/>
              <a:t>Theo </a:t>
            </a:r>
            <a:r>
              <a:rPr lang="pt-BR" b="1" dirty="0"/>
              <a:t>van </a:t>
            </a:r>
            <a:r>
              <a:rPr lang="pt-BR" b="1" dirty="0" smtClean="0"/>
              <a:t>Doesburg</a:t>
            </a:r>
            <a:r>
              <a:rPr lang="cs-CZ" b="1" dirty="0" smtClean="0"/>
              <a:t> </a:t>
            </a:r>
            <a:r>
              <a:rPr lang="pt-BR" b="1" dirty="0" smtClean="0"/>
              <a:t>- </a:t>
            </a:r>
            <a:r>
              <a:rPr lang="pt-BR" b="1" dirty="0"/>
              <a:t>Portrét Nelly van </a:t>
            </a:r>
            <a:r>
              <a:rPr lang="pt-BR" b="1" dirty="0" smtClean="0"/>
              <a:t>Doesburg</a:t>
            </a:r>
            <a:r>
              <a:rPr lang="cs-CZ" b="1" dirty="0" smtClean="0"/>
              <a:t> (stylizovaný): </a:t>
            </a:r>
            <a:r>
              <a:rPr lang="cs-CZ" dirty="0"/>
              <a:t>AUTOR NEUVEDEN. http://commons.wikimedia.org [online]. [cit. 13.3.2013]. Dostupný pod licencí public domain na WWW: </a:t>
            </a:r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commons.wikimedia.org/wiki/File:Theo_van_Doesburg_151.jpg?uselang=cs</a:t>
            </a:r>
            <a:endParaRPr lang="cs-CZ" b="1" dirty="0"/>
          </a:p>
          <a:p>
            <a:pPr>
              <a:buFont typeface="+mj-lt"/>
              <a:buAutoNum type="arabicPeriod" startAt="32"/>
            </a:pPr>
            <a:r>
              <a:rPr lang="pt-BR" b="1" dirty="0" smtClean="0"/>
              <a:t>Theo </a:t>
            </a:r>
            <a:r>
              <a:rPr lang="pt-BR" b="1" dirty="0"/>
              <a:t>van </a:t>
            </a:r>
            <a:r>
              <a:rPr lang="pt-BR" b="1" dirty="0" smtClean="0"/>
              <a:t>Doesburg</a:t>
            </a:r>
            <a:r>
              <a:rPr lang="cs-CZ" b="1" dirty="0" smtClean="0"/>
              <a:t> </a:t>
            </a:r>
            <a:r>
              <a:rPr lang="cs-CZ" b="1" dirty="0"/>
              <a:t>- Velká pastorála: </a:t>
            </a:r>
            <a:r>
              <a:rPr lang="cs-CZ" dirty="0"/>
              <a:t>AUTOR NEUVEDEN. http://commons.wikimedia.org [online]. [cit. 13.3.2013]. Dostupný pod licencí public domain na WWW: </a:t>
            </a:r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commons.wikimedia.org/wiki/File:Theo_van_Doesburg_154.jpg?uselang=cs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46562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Font typeface="+mj-lt"/>
              <a:buAutoNum type="arabicPeriod" startAt="35"/>
            </a:pPr>
            <a:r>
              <a:rPr lang="cs-CZ" b="1" dirty="0"/>
              <a:t>Theo van Doesburg - </a:t>
            </a:r>
            <a:r>
              <a:rPr lang="cs-CZ" b="1" dirty="0" smtClean="0"/>
              <a:t>Kontrakompozice XV (skica): </a:t>
            </a:r>
            <a:r>
              <a:rPr lang="cs-CZ" dirty="0"/>
              <a:t>AUTOR NEUVEDEN. http://commons.wikimedia.org [online]. [cit. 13.3.2013]. Dostupný pod licencí public domain na WWW: </a:t>
            </a:r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commons.wikimedia.org/wiki/File:Theo_van_Doesburg_024.jpg?uselang=cs</a:t>
            </a:r>
            <a:endParaRPr lang="cs-CZ" dirty="0" smtClean="0"/>
          </a:p>
          <a:p>
            <a:pPr>
              <a:buFont typeface="+mj-lt"/>
              <a:buAutoNum type="arabicPeriod" startAt="35"/>
            </a:pPr>
            <a:r>
              <a:rPr lang="nl-NL" b="1" dirty="0"/>
              <a:t>Theo van Doesburg - </a:t>
            </a:r>
            <a:r>
              <a:rPr lang="nl-NL" b="1" dirty="0" smtClean="0"/>
              <a:t>Kontrakompozice XV</a:t>
            </a:r>
            <a:r>
              <a:rPr lang="cs-CZ" b="1" dirty="0" smtClean="0"/>
              <a:t>: </a:t>
            </a:r>
            <a:r>
              <a:rPr lang="cs-CZ" dirty="0" smtClean="0"/>
              <a:t>MSL.ORG.PL</a:t>
            </a:r>
            <a:r>
              <a:rPr lang="cs-CZ" dirty="0"/>
              <a:t>. http://commons.wikimedia.org [online]. [cit. 13.3.2013]. Dostupný pod licencí public domain na WWW: </a:t>
            </a:r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commons.wikimedia.org/wiki/File:Theo_van_Doesburg_021.jpg?uselang=cs</a:t>
            </a:r>
            <a:endParaRPr lang="cs-CZ" dirty="0" smtClean="0"/>
          </a:p>
          <a:p>
            <a:pPr>
              <a:buFont typeface="+mj-lt"/>
              <a:buAutoNum type="arabicPeriod" startAt="35"/>
            </a:pPr>
            <a:r>
              <a:rPr lang="cs-CZ" b="1" dirty="0"/>
              <a:t>Theo van Doesburg - Kontrakompozice </a:t>
            </a:r>
            <a:r>
              <a:rPr lang="cs-CZ" b="1" dirty="0" smtClean="0"/>
              <a:t>XVI.: </a:t>
            </a:r>
            <a:r>
              <a:rPr lang="cs-CZ" dirty="0"/>
              <a:t>AUTOR NEUVEDEN. http://commons.wikimedia.org [online]. [cit. 13.3.2013]. Dostupný pod licencí public domain na WWW: </a:t>
            </a:r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commons.wikimedia.org/wiki/File:Theo_van_Doesburg_Contra-Composition_XVI.jpg?uselang=cs</a:t>
            </a:r>
            <a:endParaRPr lang="cs-CZ" dirty="0" smtClean="0"/>
          </a:p>
          <a:p>
            <a:pPr>
              <a:buFont typeface="+mj-lt"/>
              <a:buAutoNum type="arabicPeriod" startAt="35"/>
            </a:pPr>
            <a:r>
              <a:rPr lang="cs-CZ" b="1" dirty="0" smtClean="0"/>
              <a:t>Interiér - </a:t>
            </a:r>
            <a:r>
              <a:rPr lang="nl-NL" b="1" dirty="0"/>
              <a:t>Van Doesburg a Gerrit </a:t>
            </a:r>
            <a:r>
              <a:rPr lang="nl-NL" b="1" dirty="0" smtClean="0"/>
              <a:t>Rietveld</a:t>
            </a:r>
            <a:r>
              <a:rPr lang="cs-CZ" dirty="0" smtClean="0"/>
              <a:t>: AUTOR </a:t>
            </a:r>
            <a:r>
              <a:rPr lang="cs-CZ" dirty="0"/>
              <a:t>NEUVEDEN. http://commons.wikimedia.org/ [online]. [cit. 13.3.2013]. Dostupný pod licencí public domain na WWW: </a:t>
            </a:r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commons.wikimedia.org/wiki/File:Van_Doesburg_and_Rietveld_interior_1919.jpg</a:t>
            </a:r>
            <a:endParaRPr lang="cs-CZ" dirty="0" smtClean="0"/>
          </a:p>
          <a:p>
            <a:pPr>
              <a:buFont typeface="+mj-lt"/>
              <a:buAutoNum type="arabicPeriod" startAt="35"/>
            </a:pPr>
            <a:r>
              <a:rPr lang="cs-CZ" b="1" dirty="0"/>
              <a:t>Aubette, </a:t>
            </a:r>
            <a:r>
              <a:rPr lang="cs-CZ" b="1" dirty="0" err="1" smtClean="0"/>
              <a:t>Strasbourg</a:t>
            </a:r>
            <a:r>
              <a:rPr lang="cs-CZ" b="1" dirty="0" smtClean="0"/>
              <a:t>: </a:t>
            </a:r>
            <a:r>
              <a:rPr lang="cs-CZ" dirty="0" smtClean="0"/>
              <a:t>HATTERER</a:t>
            </a:r>
            <a:r>
              <a:rPr lang="cs-CZ" dirty="0"/>
              <a:t>, Jean-Claude. http://commons.wikimedia.org [online]. [cit. 13.3.2013]. Dostupný pod licencí Creative Commons na WWW: </a:t>
            </a:r>
            <a:r>
              <a:rPr lang="cs-CZ" dirty="0">
                <a:hlinkClick r:id="rId6"/>
              </a:rPr>
              <a:t>http://commons.wikimedia.org/wiki/File:Cin%C3%A9-dancing_Strasbourg_-_</a:t>
            </a:r>
            <a:r>
              <a:rPr lang="cs-CZ" dirty="0" smtClean="0">
                <a:hlinkClick r:id="rId6"/>
              </a:rPr>
              <a:t>Theo_van_Doesburg060611_006.jpg?uselang=cs</a:t>
            </a:r>
            <a:endParaRPr lang="cs-CZ" dirty="0" smtClean="0"/>
          </a:p>
          <a:p>
            <a:pPr>
              <a:buFont typeface="+mj-lt"/>
              <a:buAutoNum type="arabicPeriod" startAt="35"/>
            </a:pPr>
            <a:r>
              <a:rPr lang="cs-CZ" b="1" dirty="0"/>
              <a:t>Gerrit </a:t>
            </a:r>
            <a:r>
              <a:rPr lang="cs-CZ" b="1" dirty="0" smtClean="0"/>
              <a:t>Rietveld – foto</a:t>
            </a:r>
            <a:r>
              <a:rPr lang="cs-CZ" b="1" dirty="0"/>
              <a:t>: </a:t>
            </a:r>
            <a:r>
              <a:rPr lang="cs-CZ" dirty="0"/>
              <a:t>AUTOR NEUVEDEN. http://commons.wikimedia.org/wiki/File:20090727_mykines34.jpg?uselang=cs [online]. [cit. 14.3.2013]. Dostupný pod licencí public domain na WWW: </a:t>
            </a:r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commons.wikimedia.org/wiki/File:Gerrit_Rietveld_1.jpg?uselang=ru</a:t>
            </a:r>
            <a:endParaRPr lang="cs-CZ" dirty="0" smtClean="0"/>
          </a:p>
          <a:p>
            <a:pPr>
              <a:buFont typeface="+mj-lt"/>
              <a:buAutoNum type="arabicPeriod" startAt="35"/>
            </a:pPr>
            <a:r>
              <a:rPr lang="cs-CZ" b="1" dirty="0"/>
              <a:t>Gerrit Rietveld </a:t>
            </a:r>
            <a:r>
              <a:rPr lang="cs-CZ" b="1" dirty="0" smtClean="0"/>
              <a:t>- Červeno-modré </a:t>
            </a:r>
            <a:r>
              <a:rPr lang="cs-CZ" b="1" dirty="0"/>
              <a:t>křeslo, </a:t>
            </a:r>
            <a:r>
              <a:rPr lang="cs-CZ" b="1" dirty="0" smtClean="0"/>
              <a:t>1918</a:t>
            </a:r>
            <a:r>
              <a:rPr lang="cs-CZ" b="1" dirty="0"/>
              <a:t>: </a:t>
            </a:r>
            <a:r>
              <a:rPr lang="cs-CZ" dirty="0"/>
              <a:t>ELLYWA. http://en.wikipedia.org [online]. [cit. 14.3.2013]. Dostupný pod licencí Creative Commons </a:t>
            </a:r>
            <a:r>
              <a:rPr lang="cs-CZ" dirty="0" err="1"/>
              <a:t>Attribution-Share</a:t>
            </a:r>
            <a:r>
              <a:rPr lang="cs-CZ" dirty="0"/>
              <a:t> </a:t>
            </a:r>
            <a:r>
              <a:rPr lang="cs-CZ" dirty="0" err="1"/>
              <a:t>Alike</a:t>
            </a:r>
            <a:r>
              <a:rPr lang="cs-CZ" dirty="0"/>
              <a:t> 3.0 na WWW: </a:t>
            </a:r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en.wikipedia.org/wiki/File:Rietveld_chair_1.JPG</a:t>
            </a:r>
            <a:endParaRPr lang="cs-CZ" dirty="0" smtClean="0"/>
          </a:p>
          <a:p>
            <a:pPr>
              <a:buFont typeface="+mj-lt"/>
              <a:buAutoNum type="arabicPeriod" startAt="35"/>
            </a:pPr>
            <a:r>
              <a:rPr lang="cs-CZ" b="1" dirty="0"/>
              <a:t>Rietveld-</a:t>
            </a:r>
            <a:r>
              <a:rPr lang="cs-CZ" b="1" dirty="0" err="1"/>
              <a:t>Schröderův</a:t>
            </a:r>
            <a:r>
              <a:rPr lang="cs-CZ" b="1" dirty="0"/>
              <a:t> </a:t>
            </a:r>
            <a:r>
              <a:rPr lang="cs-CZ" b="1" dirty="0" smtClean="0"/>
              <a:t>dům</a:t>
            </a:r>
            <a:r>
              <a:rPr lang="cs-CZ" b="1" dirty="0"/>
              <a:t>: </a:t>
            </a:r>
            <a:r>
              <a:rPr lang="cs-CZ" dirty="0"/>
              <a:t>KRANEN, </a:t>
            </a:r>
            <a:r>
              <a:rPr lang="cs-CZ" dirty="0" err="1"/>
              <a:t>Hay</a:t>
            </a:r>
            <a:r>
              <a:rPr lang="cs-CZ" dirty="0"/>
              <a:t>. http://en.wikipedia.org [online]. [cit. 14.3.2013]. Dostupný pod licencí Creative Commons </a:t>
            </a:r>
            <a:r>
              <a:rPr lang="cs-CZ" dirty="0" err="1"/>
              <a:t>Attribution</a:t>
            </a:r>
            <a:r>
              <a:rPr lang="cs-CZ" dirty="0"/>
              <a:t> 3.0 na WWW: </a:t>
            </a:r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en.wikipedia.org/wiki/File:Rietveld_Schr%C3%B6derhuis_HayKranen-20.JPG</a:t>
            </a:r>
            <a:endParaRPr lang="cs-CZ" dirty="0" smtClean="0"/>
          </a:p>
          <a:p>
            <a:pPr>
              <a:buFont typeface="+mj-lt"/>
              <a:buAutoNum type="arabicPeriod" startAt="35"/>
            </a:pPr>
            <a:r>
              <a:rPr lang="cs-CZ" b="1" dirty="0" smtClean="0"/>
              <a:t>Obraz Ve stylu neoplasticismu: </a:t>
            </a:r>
            <a:r>
              <a:rPr lang="cs-CZ" dirty="0" smtClean="0"/>
              <a:t>HENDRIKE</a:t>
            </a:r>
            <a:r>
              <a:rPr lang="cs-CZ" dirty="0"/>
              <a:t>. http://commons.wikimedia.org [online]. [cit. 13.3.2013]. Dostupný pod licencí Creative Commons </a:t>
            </a:r>
            <a:r>
              <a:rPr lang="cs-CZ" dirty="0" err="1"/>
              <a:t>Attribution-Share</a:t>
            </a:r>
            <a:r>
              <a:rPr lang="cs-CZ" dirty="0"/>
              <a:t> </a:t>
            </a:r>
            <a:r>
              <a:rPr lang="cs-CZ" dirty="0" err="1"/>
              <a:t>Alike</a:t>
            </a:r>
            <a:r>
              <a:rPr lang="cs-CZ" dirty="0"/>
              <a:t> 3.0 na WWW: </a:t>
            </a:r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commons.wikimedia.org/wiki/File:Mondrianlike.png</a:t>
            </a:r>
            <a:endParaRPr lang="cs-CZ" dirty="0" smtClean="0"/>
          </a:p>
          <a:p>
            <a:pPr>
              <a:buFont typeface="+mj-lt"/>
              <a:buAutoNum type="arabicPeriod" startAt="35"/>
            </a:pPr>
            <a:r>
              <a:rPr lang="cs-CZ" b="1" dirty="0" smtClean="0"/>
              <a:t>Mondrian - </a:t>
            </a:r>
            <a:r>
              <a:rPr lang="cs-CZ" b="1" dirty="0"/>
              <a:t>Kompozice v </a:t>
            </a:r>
            <a:r>
              <a:rPr lang="cs-CZ" b="1" dirty="0" smtClean="0"/>
              <a:t>šedé</a:t>
            </a:r>
            <a:r>
              <a:rPr lang="cs-CZ" b="1" dirty="0"/>
              <a:t>: </a:t>
            </a:r>
            <a:r>
              <a:rPr lang="cs-CZ" dirty="0"/>
              <a:t>AUTOR NEUVEDEN. http://commons.wikimedia.org [online]. [cit. 13.3.2013]. Dostupný pod licencí public domain na WWW: </a:t>
            </a:r>
            <a:r>
              <a:rPr lang="cs-CZ" dirty="0">
                <a:hlinkClick r:id="rId11"/>
              </a:rPr>
              <a:t>http://</a:t>
            </a:r>
            <a:r>
              <a:rPr lang="cs-CZ" dirty="0" smtClean="0">
                <a:hlinkClick r:id="rId11"/>
              </a:rPr>
              <a:t>commons.wikimedia.org/wiki/File:Theo_van_Doesburg_Composition_in_Gray.jpg?uselang=cs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>
              <a:buFont typeface="+mj-lt"/>
              <a:buAutoNum type="arabicPeriod" startAt="35"/>
            </a:pPr>
            <a:endParaRPr lang="cs-CZ" dirty="0"/>
          </a:p>
          <a:p>
            <a:pPr>
              <a:buFont typeface="+mj-lt"/>
              <a:buAutoNum type="arabicPeriod" startAt="35"/>
            </a:pPr>
            <a:endParaRPr lang="cs-CZ" dirty="0"/>
          </a:p>
          <a:p>
            <a:pPr>
              <a:buFont typeface="+mj-lt"/>
              <a:buAutoNum type="arabicPeriod" startAt="35"/>
            </a:pPr>
            <a:endParaRPr lang="cs-CZ" dirty="0"/>
          </a:p>
          <a:p>
            <a:pPr>
              <a:buFont typeface="+mj-lt"/>
              <a:buAutoNum type="arabicPeriod" startAt="35"/>
            </a:pPr>
            <a:endParaRPr lang="cs-CZ" dirty="0"/>
          </a:p>
          <a:p>
            <a:pPr>
              <a:buFont typeface="+mj-lt"/>
              <a:buAutoNum type="arabicPeriod" startAt="35"/>
            </a:pPr>
            <a:endParaRPr lang="cs-CZ" dirty="0"/>
          </a:p>
          <a:p>
            <a:pPr>
              <a:buFont typeface="+mj-lt"/>
              <a:buAutoNum type="arabicPeriod" startAt="35"/>
            </a:pPr>
            <a:endParaRPr lang="cs-CZ" dirty="0"/>
          </a:p>
          <a:p>
            <a:pPr>
              <a:buFont typeface="+mj-lt"/>
              <a:buAutoNum type="arabicPeriod" startAt="35"/>
            </a:pPr>
            <a:endParaRPr lang="cs-CZ" dirty="0"/>
          </a:p>
          <a:p>
            <a:pPr>
              <a:buFont typeface="+mj-lt"/>
              <a:buAutoNum type="arabicPeriod" startAt="35"/>
            </a:pPr>
            <a:endParaRPr lang="cs-CZ" dirty="0"/>
          </a:p>
          <a:p>
            <a:pPr>
              <a:buFont typeface="+mj-lt"/>
              <a:buAutoNum type="arabicPeriod" startAt="35"/>
            </a:pPr>
            <a:endParaRPr lang="cs-CZ" dirty="0" smtClean="0"/>
          </a:p>
          <a:p>
            <a:pPr>
              <a:buAutoNum type="arabicPeriod" startAt="35"/>
            </a:pPr>
            <a:endParaRPr lang="cs-CZ" dirty="0"/>
          </a:p>
          <a:p>
            <a:pPr>
              <a:buAutoNum type="arabicPeriod" startAt="35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375125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>
              <a:defRPr/>
            </a:pPr>
            <a:r>
              <a:rPr lang="cs-CZ" sz="4400" dirty="0" smtClean="0">
                <a:solidFill>
                  <a:srgbClr val="00359E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Tento materiál je určen k interaktivní výuce.</a:t>
            </a:r>
            <a:endParaRPr lang="cs-CZ" sz="4400" dirty="0">
              <a:solidFill>
                <a:srgbClr val="00359E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99105452"/>
      </p:ext>
    </p:extLst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Franklin Gothic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AE6F2518-B084-4896-AF52-66CC2144AA2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2413</TotalTime>
  <Words>2724</Words>
  <Application>Microsoft Office PowerPoint</Application>
  <PresentationFormat>Předvádění na obrazovce (4:3)</PresentationFormat>
  <Paragraphs>301</Paragraphs>
  <Slides>50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50</vt:i4>
      </vt:variant>
    </vt:vector>
  </HeadingPairs>
  <TitlesOfParts>
    <vt:vector size="51" baseType="lpstr">
      <vt:lpstr>Office Theme</vt:lpstr>
      <vt:lpstr>Prezentace aplikace PowerPoint</vt:lpstr>
      <vt:lpstr>ANOTACE</vt:lpstr>
      <vt:lpstr>Úvodní interaktivní část</vt:lpstr>
      <vt:lpstr>Prezentace aplikace PowerPoint</vt:lpstr>
      <vt:lpstr>Prohlédněte si následující animaci a uhodněte, jaké bude téma prezentace.</vt:lpstr>
      <vt:lpstr>Prezentace aplikace PowerPoint</vt:lpstr>
      <vt:lpstr>NEOPLASTICISMUS</vt:lpstr>
      <vt:lpstr>Prezentace aplikace PowerPoint</vt:lpstr>
      <vt:lpstr>Charakteristika stylu</vt:lpstr>
      <vt:lpstr>Piet Mondrian (1872 – 1944)</vt:lpstr>
      <vt:lpstr>Autoportréty</vt:lpstr>
      <vt:lpstr>Větrný mlýn v Geinu, 1907</vt:lpstr>
      <vt:lpstr>Mlýn ve slunečním světle, 1908</vt:lpstr>
      <vt:lpstr>Červený strom, 1910</vt:lpstr>
      <vt:lpstr>Šedý strom, 1912</vt:lpstr>
      <vt:lpstr>Obraz I, 1921</vt:lpstr>
      <vt:lpstr>Kompozice s červenou, šedou, modrou, žlutou a černou, 1924</vt:lpstr>
      <vt:lpstr>Kompozice A, 1923 </vt:lpstr>
      <vt:lpstr>Kompozice s červenou, modrou a žlutou, 1930</vt:lpstr>
      <vt:lpstr>Kompozice se žlutou, modrou a červenou, 1937–42</vt:lpstr>
      <vt:lpstr>New York City I, 1942</vt:lpstr>
      <vt:lpstr>Broadwayské Boogie Woogie, 1942 - 43</vt:lpstr>
      <vt:lpstr>Vítězné Boogie-Woogie, 1942-1944</vt:lpstr>
      <vt:lpstr>Yves Saint Laurent - šaty</vt:lpstr>
      <vt:lpstr>Theo van Doesburg  (1883 – 1931)</vt:lpstr>
      <vt:lpstr>Vitrážová kompozice III, 1917</vt:lpstr>
      <vt:lpstr>Kontrakompozice V, 1924</vt:lpstr>
      <vt:lpstr>Kontrakompozice V, 1924</vt:lpstr>
      <vt:lpstr>Kompozice VIII (Kráva), asi 1918</vt:lpstr>
      <vt:lpstr>Prezentace aplikace PowerPoint</vt:lpstr>
      <vt:lpstr>Prezentace aplikace PowerPoint</vt:lpstr>
      <vt:lpstr>Kompozice VIII (Kráva), asi 1918</vt:lpstr>
      <vt:lpstr>Portrét Nelly van Doesburg, 1922</vt:lpstr>
      <vt:lpstr>Velká pastorála, 1922</vt:lpstr>
      <vt:lpstr>Kontrakompozice XV, 1925</vt:lpstr>
      <vt:lpstr>Kontrakompozice XVI, 1925</vt:lpstr>
      <vt:lpstr>Van Doesburg a Gerrit Rietveld</vt:lpstr>
      <vt:lpstr>Ciné-dancing Aubette, Strasbourg</vt:lpstr>
      <vt:lpstr>Gerrit Rietveld (1888 – 1964)</vt:lpstr>
      <vt:lpstr>Rietveld-Schröderův dům, Utrecht</vt:lpstr>
      <vt:lpstr>Prezentace aplikace PowerPoint</vt:lpstr>
      <vt:lpstr>Poznámka</vt:lpstr>
      <vt:lpstr>Kompozice v šedé, (Rag-Time), 1919 </vt:lpstr>
      <vt:lpstr>Citace k opakování geometrické abstrakce:</vt:lpstr>
      <vt:lpstr>Odkaz na stránku s ukázkami</vt:lpstr>
      <vt:lpstr>Citace:</vt:lpstr>
      <vt:lpstr>Citace:</vt:lpstr>
      <vt:lpstr>Citace:</vt:lpstr>
      <vt:lpstr>Citace:</vt:lpstr>
      <vt:lpstr>Tento materiál je určen k interaktivní výuce.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Abstraktní umění </dc:title>
  <cp:lastModifiedBy>Marcela Jelínková</cp:lastModifiedBy>
  <cp:revision>102</cp:revision>
  <dcterms:modified xsi:type="dcterms:W3CDTF">2013-05-28T10:32:41Z</dcterms:modified>
</cp:coreProperties>
</file>