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2"/>
  </p:notesMasterIdLst>
  <p:handoutMasterIdLst>
    <p:handoutMasterId r:id="rId53"/>
  </p:handoutMasterIdLst>
  <p:sldIdLst>
    <p:sldId id="311" r:id="rId2"/>
    <p:sldId id="312" r:id="rId3"/>
    <p:sldId id="313" r:id="rId4"/>
    <p:sldId id="257" r:id="rId5"/>
    <p:sldId id="259" r:id="rId6"/>
    <p:sldId id="321" r:id="rId7"/>
    <p:sldId id="258" r:id="rId8"/>
    <p:sldId id="260" r:id="rId9"/>
    <p:sldId id="315" r:id="rId10"/>
    <p:sldId id="291" r:id="rId11"/>
    <p:sldId id="323" r:id="rId12"/>
    <p:sldId id="317" r:id="rId13"/>
    <p:sldId id="340" r:id="rId14"/>
    <p:sldId id="318" r:id="rId15"/>
    <p:sldId id="292" r:id="rId16"/>
    <p:sldId id="320" r:id="rId17"/>
    <p:sldId id="293" r:id="rId18"/>
    <p:sldId id="261" r:id="rId19"/>
    <p:sldId id="262" r:id="rId20"/>
    <p:sldId id="267" r:id="rId21"/>
    <p:sldId id="268" r:id="rId22"/>
    <p:sldId id="272" r:id="rId23"/>
    <p:sldId id="299" r:id="rId24"/>
    <p:sldId id="269" r:id="rId25"/>
    <p:sldId id="270" r:id="rId26"/>
    <p:sldId id="271" r:id="rId27"/>
    <p:sldId id="263" r:id="rId28"/>
    <p:sldId id="273" r:id="rId29"/>
    <p:sldId id="326" r:id="rId30"/>
    <p:sldId id="275" r:id="rId31"/>
    <p:sldId id="327" r:id="rId32"/>
    <p:sldId id="328" r:id="rId33"/>
    <p:sldId id="274" r:id="rId34"/>
    <p:sldId id="264" r:id="rId35"/>
    <p:sldId id="324" r:id="rId36"/>
    <p:sldId id="283" r:id="rId37"/>
    <p:sldId id="329" r:id="rId38"/>
    <p:sldId id="331" r:id="rId39"/>
    <p:sldId id="279" r:id="rId40"/>
    <p:sldId id="280" r:id="rId41"/>
    <p:sldId id="281" r:id="rId42"/>
    <p:sldId id="338" r:id="rId43"/>
    <p:sldId id="343" r:id="rId44"/>
    <p:sldId id="344" r:id="rId45"/>
    <p:sldId id="342" r:id="rId46"/>
    <p:sldId id="316" r:id="rId47"/>
    <p:sldId id="322" r:id="rId48"/>
    <p:sldId id="325" r:id="rId49"/>
    <p:sldId id="330" r:id="rId50"/>
    <p:sldId id="339" r:id="rId5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3E00"/>
    <a:srgbClr val="F94DD4"/>
    <a:srgbClr val="66FF33"/>
    <a:srgbClr val="EAEAEA"/>
    <a:srgbClr val="8E9046"/>
    <a:srgbClr val="436400"/>
    <a:srgbClr val="82FF5B"/>
    <a:srgbClr val="FFCD2F"/>
    <a:srgbClr val="F820CA"/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3" autoAdjust="0"/>
    <p:restoredTop sz="94660"/>
  </p:normalViewPr>
  <p:slideViewPr>
    <p:cSldViewPr>
      <p:cViewPr>
        <p:scale>
          <a:sx n="101" d="100"/>
          <a:sy n="101" d="100"/>
        </p:scale>
        <p:origin x="-90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186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7D47C7B-08AB-4B64-97BA-0FEDEBBE8AE6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05EFFB5-DDD7-4EB3-A53E-B631AC1C8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5762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44D818-E643-47CE-9BCB-7174478BBB8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2613A9-CC56-41E5-BFA6-EA7A00E18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40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93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C915D1E-52AB-4237-8D96-97BB284B83B6}" type="slidenum">
              <a:rPr lang="cs-CZ" smtClean="0"/>
              <a:pPr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2995296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04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C176893-3740-47E5-A000-CF2A9592F882}" type="slidenum">
              <a:rPr lang="cs-CZ" smtClean="0"/>
              <a:pPr/>
              <a:t>2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8023605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Terrestrial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2613A9-CC56-41E5-BFA6-EA7A00E18C0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9514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matka – Francouzka, otec – španělsko-kubánský původ, kubánský atašé v Paříži, matka</a:t>
            </a:r>
            <a:r>
              <a:rPr lang="cs-CZ" baseline="0" dirty="0" smtClean="0"/>
              <a:t> zemřela na tuberkulózu (7 let)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2613A9-CC56-41E5-BFA6-EA7A00E18C01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105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(vlastním jménem Emmanuel </a:t>
            </a:r>
            <a:r>
              <a:rPr lang="cs-CZ" dirty="0" err="1" smtClean="0"/>
              <a:t>Rudzitsky</a:t>
            </a:r>
            <a:r>
              <a:rPr lang="cs-CZ" dirty="0" smtClean="0"/>
              <a:t>, někdy také </a:t>
            </a:r>
            <a:r>
              <a:rPr lang="cs-CZ" dirty="0" err="1" smtClean="0"/>
              <a:t>Rudnitsky</a:t>
            </a:r>
            <a:r>
              <a:rPr lang="cs-CZ" dirty="0" smtClean="0"/>
              <a:t> nebo </a:t>
            </a:r>
            <a:r>
              <a:rPr lang="cs-CZ" dirty="0" err="1" smtClean="0"/>
              <a:t>Radnitzky</a:t>
            </a:r>
            <a:r>
              <a:rPr lang="cs-CZ" dirty="0" smtClean="0"/>
              <a:t>), narozen v USA v původně</a:t>
            </a:r>
            <a:r>
              <a:rPr lang="cs-CZ" baseline="0" dirty="0" smtClean="0"/>
              <a:t> ruské židovské rodině, většinu života žil ve Francii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2613A9-CC56-41E5-BFA6-EA7A00E18C01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181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hasCustomPrompt="1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sz="6000" b="1" cap="none" spc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53B86-80BC-4D51-9010-A9A5B78E8729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CF429-6506-42C9-8E3E-B29B0E641B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="1" cap="none" spc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342900" indent="-342900">
              <a:buFontTx/>
              <a:buBlip>
                <a:blip r:embed="rId2"/>
              </a:buBlip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cs-CZ" dirty="0" smtClean="0"/>
              <a:t> 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27E42-BE28-484A-B1AE-E266B675CFA6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3AFF8-D7E0-4A80-B77F-A77472E57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457200" y="188640"/>
            <a:ext cx="8229600" cy="634082"/>
          </a:xfrm>
        </p:spPr>
        <p:txBody>
          <a:bodyPr/>
          <a:lstStyle>
            <a:lvl1pPr>
              <a:defRPr sz="2800" b="1" cap="none" spc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908720"/>
            <a:ext cx="8640960" cy="5668739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cs-CZ" dirty="0" smtClean="0"/>
              <a:t> Klepnutím lze upravit styly předlohy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27E42-BE28-484A-B1AE-E266B675CFA6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3AFF8-D7E0-4A80-B77F-A77472E57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9074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D933C-816A-40AC-8D47-DC9DD0158950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8E769-ED65-4CD7-B81E-B0BAD0377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lvl1pPr>
              <a:defRPr lang="cs-CZ" b="1" dirty="0">
                <a:solidFill>
                  <a:srgbClr val="F94DD4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 hasCustomPrompt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342900" indent="-342900">
              <a:buSzPct val="110000"/>
              <a:buFontTx/>
              <a:buBlip>
                <a:blip r:embed="rId2"/>
              </a:buBlip>
              <a:defRPr sz="2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1pPr>
            <a:lvl2pPr>
              <a:defRPr sz="24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2pPr>
            <a:lvl3pPr>
              <a:defRPr sz="20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3pPr>
            <a:lvl4pPr>
              <a:defRPr sz="1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4pPr>
            <a:lvl5pPr>
              <a:defRPr sz="1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 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4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47D47-DCF7-45B5-AB06-1724FFC3F1D3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5E700-39F8-425F-A896-0A22F2D738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2CD9A-7923-48B6-9C47-373A2266F3F5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A82D7-B98A-4814-93A2-D824AF107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b="1" cap="none" spc="0">
                <a:ln>
                  <a:noFill/>
                </a:ln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80603-F388-49FA-8809-1649F1866BA8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FA637-D86E-44EB-96A8-D759FE5088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8D8B0-5634-4632-A123-581C04035708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D4363-BBDF-4B22-9AC3-87478B19C2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2D80-EDD1-4F72-AFB5-CB0E49B3ABD5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42B2A-2B17-4DB9-867D-DE903B8FF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FA731-BB52-4C87-A936-EDCFEC0327C6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2D9DD-C216-4BD1-9206-549408391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54536-E9DD-44EC-B62F-9CA612919D7E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33A3E-30F8-466A-BA8F-A0609B083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86BC6-1E1F-4CD0-B1FE-DBE3ED0F700C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3F0CF-EC5E-4758-8D88-0BF073297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ED3CD-69AC-4CE0-B08D-4DF596913A88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B4665-B849-4F5B-91BE-FEC60E5020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74DD33-4899-4C28-B193-D4EA32013B0D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A76C9DF-99D7-46DE-A823-8996480CE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61" r:id="rId2"/>
    <p:sldLayoutId id="2147483662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gi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rtic.edu/reynolds/essays/hofmann2.php" TargetMode="External"/><Relationship Id="rId13" Type="http://schemas.openxmlformats.org/officeDocument/2006/relationships/hyperlink" Target="http://www.wikipaintings.org/en/jean-arp/not_detected_242994" TargetMode="External"/><Relationship Id="rId3" Type="http://schemas.openxmlformats.org/officeDocument/2006/relationships/hyperlink" Target="http://de.wikipedia.org/w/index.php?title=Datei:Robert_Delaunay,_Tristan_Tzara,_1923.jpg&amp;filetimestamp=20130204130743" TargetMode="External"/><Relationship Id="rId7" Type="http://schemas.openxmlformats.org/officeDocument/2006/relationships/hyperlink" Target="http://en.wikipedia.org/wiki/File:Hugo_Ball_Cabaret_Voltaire.jpg" TargetMode="External"/><Relationship Id="rId12" Type="http://schemas.openxmlformats.org/officeDocument/2006/relationships/hyperlink" Target="http://www.wikipaintings.org/en/jean-arp/dance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Placa_en_Cabaret_Voltaire_retouched.jpg?uselang=cs" TargetMode="External"/><Relationship Id="rId11" Type="http://schemas.openxmlformats.org/officeDocument/2006/relationships/hyperlink" Target="http://www.wikipaintings.org/en/jean-arp/abstract-composition" TargetMode="External"/><Relationship Id="rId5" Type="http://schemas.openxmlformats.org/officeDocument/2006/relationships/hyperlink" Target="http://commons.wikimedia.org/wiki/File:Cabaret_Volaire_Eingang.jpg?uselang=cs" TargetMode="External"/><Relationship Id="rId10" Type="http://schemas.openxmlformats.org/officeDocument/2006/relationships/hyperlink" Target="http://www.wikipaintings.org/en/jean-arp/terrestrial-forest-form-1917" TargetMode="External"/><Relationship Id="rId4" Type="http://schemas.openxmlformats.org/officeDocument/2006/relationships/hyperlink" Target="http://commons.wikimedia.org/wiki/File:Tristan_Tzara_and_Rene_Crevel_cropped.jpg" TargetMode="External"/><Relationship Id="rId9" Type="http://schemas.openxmlformats.org/officeDocument/2006/relationships/hyperlink" Target="http://www.tumblr.com/tagged/hans%20arp?before=57" TargetMode="External"/><Relationship Id="rId14" Type="http://schemas.openxmlformats.org/officeDocument/2006/relationships/hyperlink" Target="http://www.wikipaintings.org/en/jean-arp/head-with-mustache" TargetMode="Externa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Duchamp_-_Nude_Descending_a_Staircase.jpg" TargetMode="External"/><Relationship Id="rId13" Type="http://schemas.openxmlformats.org/officeDocument/2006/relationships/hyperlink" Target="http://www.wikipaintings.org/en/marcel-duchamp/l-h-o-o-q-mona-lisa-with-moustache-1919" TargetMode="External"/><Relationship Id="rId3" Type="http://schemas.openxmlformats.org/officeDocument/2006/relationships/hyperlink" Target="http://www.wikipaintings.org/en/jean-arp/leafage-and-drops" TargetMode="External"/><Relationship Id="rId7" Type="http://schemas.openxmlformats.org/officeDocument/2006/relationships/hyperlink" Target="http://cs.wikipedia.org/wiki/Soubor:Beatrice_Wood_and_Marcel_Duchamp.jpg" TargetMode="External"/><Relationship Id="rId12" Type="http://schemas.openxmlformats.org/officeDocument/2006/relationships/hyperlink" Target="http://cs.wikipedia.org/wiki/Soubor:Fontaine_Duchamp.jpg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s.wikipedia.org/wiki/Soubor:Marcel_Duchamp_01.jpg" TargetMode="External"/><Relationship Id="rId11" Type="http://schemas.openxmlformats.org/officeDocument/2006/relationships/hyperlink" Target="http://www.wikipaintings.org/en/marcel-duchamp/bottlerack-1914" TargetMode="External"/><Relationship Id="rId5" Type="http://schemas.openxmlformats.org/officeDocument/2006/relationships/hyperlink" Target="http://commons.wikimedia.org/wiki/File:Pano_Manhattan2007_amk.jpg" TargetMode="External"/><Relationship Id="rId10" Type="http://schemas.openxmlformats.org/officeDocument/2006/relationships/hyperlink" Target="http://www.wikipaintings.org/en/marcel-duchamp/apolinere-enamelled-1916" TargetMode="External"/><Relationship Id="rId4" Type="http://schemas.openxmlformats.org/officeDocument/2006/relationships/hyperlink" Target="http://commons.wikimedia.org/wiki/File:KMM_Arp_02.JPG" TargetMode="External"/><Relationship Id="rId9" Type="http://schemas.openxmlformats.org/officeDocument/2006/relationships/hyperlink" Target="http://www.wikipaintings.org/en/marcel-duchamp/bicycle-wheel-1913" TargetMode="External"/><Relationship Id="rId14" Type="http://schemas.openxmlformats.org/officeDocument/2006/relationships/hyperlink" Target="http://en.wikipedia.org/wiki/File:Duchamp_LargeGlass.jpg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francis-picabia/love-parade" TargetMode="External"/><Relationship Id="rId13" Type="http://schemas.openxmlformats.org/officeDocument/2006/relationships/hyperlink" Target="http://www.wikipaintings.org/en/man-ray/self-portrait-with-gun-1922" TargetMode="External"/><Relationship Id="rId3" Type="http://schemas.openxmlformats.org/officeDocument/2006/relationships/hyperlink" Target="http://www.abcgallery.com/P/picabia/picabia.html" TargetMode="External"/><Relationship Id="rId7" Type="http://schemas.openxmlformats.org/officeDocument/2006/relationships/hyperlink" Target="http://en.wikipedia.org/wiki/File:Francis_Picabia,_1913,_Udnie_(Young_American_Girl,_The_Dance),_oil_on_canvas,_290_x_300_cm,_Mus%C3%A9e_National_d%E2%80%99Art_Moderne,_Centre_Georges_Pompidou,_Paris..jpg" TargetMode="External"/><Relationship Id="rId12" Type="http://schemas.openxmlformats.org/officeDocument/2006/relationships/hyperlink" Target="http://commons.wikimedia.org/wiki/File:Man_Ray_portrait.jpg?uselang=cs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en.wikipedia.org/wiki/File:Picabia_SelfDrawing.JPG" TargetMode="External"/><Relationship Id="rId11" Type="http://schemas.openxmlformats.org/officeDocument/2006/relationships/hyperlink" Target="http://www.flickr.com/photos/hewittschool/3110767762/sizes/o/in/photostream/" TargetMode="External"/><Relationship Id="rId5" Type="http://schemas.openxmlformats.org/officeDocument/2006/relationships/hyperlink" Target="http://www.wikipaintings.org/en/francis-picabia/self-portrait" TargetMode="External"/><Relationship Id="rId15" Type="http://schemas.openxmlformats.org/officeDocument/2006/relationships/hyperlink" Target="http://commons.wikimedia.org/wiki/File:Man_Ray_signature.svg?uselang=cs" TargetMode="External"/><Relationship Id="rId10" Type="http://schemas.openxmlformats.org/officeDocument/2006/relationships/hyperlink" Target="http://www.wikipaintings.org/en/francis-picabia/not_detected_236817" TargetMode="External"/><Relationship Id="rId4" Type="http://schemas.openxmlformats.org/officeDocument/2006/relationships/hyperlink" Target="http://commons.wikimedia.org/wiki/File:291-No1Cover.jpg" TargetMode="External"/><Relationship Id="rId9" Type="http://schemas.openxmlformats.org/officeDocument/2006/relationships/hyperlink" Target="http://en.wikipedia.org/wiki/File:Picabia_Machine_Turn.jpg" TargetMode="External"/><Relationship Id="rId14" Type="http://schemas.openxmlformats.org/officeDocument/2006/relationships/hyperlink" Target="http://www.wikipaintings.org/en/man-ray/selfportrait" TargetMode="Externa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man-ray/ingre-s-violin-1924" TargetMode="External"/><Relationship Id="rId3" Type="http://schemas.openxmlformats.org/officeDocument/2006/relationships/hyperlink" Target="http://cs.wikipedia.org/wiki/Soubor:RroseSelavy.jpg" TargetMode="External"/><Relationship Id="rId7" Type="http://schemas.openxmlformats.org/officeDocument/2006/relationships/hyperlink" Target="http://www.wikipaintings.org/en/man-ray/rayograph-the-kiss-1922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man-ray/the-gift-1921" TargetMode="External"/><Relationship Id="rId11" Type="http://schemas.openxmlformats.org/officeDocument/2006/relationships/hyperlink" Target="http://als.wikipedia.org/wiki/Datei:Baargeld.jpg" TargetMode="External"/><Relationship Id="rId5" Type="http://schemas.openxmlformats.org/officeDocument/2006/relationships/hyperlink" Target="http://commons.wikimedia.org/wiki/File:'Cadeau'_by_Man_Ray,_iron_and_nails,_Tate_Modern.JPG?uselang=cs" TargetMode="External"/><Relationship Id="rId10" Type="http://schemas.openxmlformats.org/officeDocument/2006/relationships/hyperlink" Target="http://www.wikipaintings.org/en/man-ray/larmes-tears" TargetMode="External"/><Relationship Id="rId4" Type="http://schemas.openxmlformats.org/officeDocument/2006/relationships/hyperlink" Target="http://www.flickr.com/photos/renzodionigi/5644789947/" TargetMode="External"/><Relationship Id="rId9" Type="http://schemas.openxmlformats.org/officeDocument/2006/relationships/hyperlink" Target="http://www.wikipaintings.org/en/man-ray/black-and-white" TargetMode="Externa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711438"/>
              </p:ext>
            </p:extLst>
          </p:nvPr>
        </p:nvGraphicFramePr>
        <p:xfrm>
          <a:off x="6143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VY_32_INOVACE_05C_16_Dadaismus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29.03.2013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43701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162320"/>
            <a:ext cx="8229600" cy="962424"/>
          </a:xfrm>
        </p:spPr>
        <p:txBody>
          <a:bodyPr/>
          <a:lstStyle/>
          <a:p>
            <a:r>
              <a:rPr lang="cs-CZ" sz="3600" dirty="0" smtClean="0">
                <a:latin typeface="Calibri" pitchFamily="34" charset="0"/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93512" y="1052736"/>
            <a:ext cx="8658578" cy="543324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defRPr/>
            </a:pPr>
            <a:r>
              <a:rPr lang="cs-CZ" sz="1600" b="0" dirty="0">
                <a:effectLst/>
              </a:rPr>
              <a:t>Prezentace je určena 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buNone/>
              <a:defRPr/>
            </a:pPr>
            <a:r>
              <a:rPr lang="cs-CZ" sz="1600" b="0" smtClean="0">
                <a:effectLst/>
              </a:rPr>
              <a:t>Obsahově </a:t>
            </a:r>
            <a:r>
              <a:rPr lang="cs-CZ" sz="1600" b="0" dirty="0">
                <a:effectLst/>
              </a:rPr>
              <a:t>se zaměřuje na další z avantgardních uměleckých směrů počátku 20. století </a:t>
            </a:r>
            <a:r>
              <a:rPr lang="cs-CZ" sz="1600" b="0" dirty="0" smtClean="0">
                <a:effectLst/>
              </a:rPr>
              <a:t>- dadaismus.</a:t>
            </a:r>
          </a:p>
          <a:p>
            <a:pPr marL="0" indent="0">
              <a:buNone/>
              <a:defRPr/>
            </a:pPr>
            <a:r>
              <a:rPr lang="cs-CZ" sz="1600" b="0" dirty="0" smtClean="0">
                <a:effectLst/>
              </a:rPr>
              <a:t>Vysvětluje vznik dadaismu v souvislosti s historickými podmínkami doby jako protest proti nesmyslnosti a krutosti první světové války. Charakterizuje jeho hlavní znaky a seznamuje s  představiteli curyšského dadaismu z okruhu Cabaret Voltaire a newyorské skupiny v čele s  Marcelem Duchampem. Na tuto prezentaci navazuje další část, která je věnovaná vývoji dada po skončení války mimo Švýcarsko ve Francii a v Německu.</a:t>
            </a:r>
          </a:p>
          <a:p>
            <a:pPr marL="0" indent="0">
              <a:buNone/>
              <a:defRPr/>
            </a:pPr>
            <a:r>
              <a:rPr lang="cs-CZ" sz="1600" b="0" dirty="0" smtClean="0">
                <a:effectLst/>
              </a:rPr>
              <a:t>Jako motivační prvek je na závěr do prezentace </a:t>
            </a:r>
            <a:r>
              <a:rPr lang="cs-CZ" sz="1600" b="0" dirty="0">
                <a:effectLst/>
              </a:rPr>
              <a:t>zahrnuta </a:t>
            </a:r>
            <a:r>
              <a:rPr lang="cs-CZ" sz="1600" b="0" dirty="0" smtClean="0">
                <a:effectLst/>
              </a:rPr>
              <a:t>interaktivní </a:t>
            </a:r>
            <a:r>
              <a:rPr lang="cs-CZ" sz="1600" b="0" dirty="0">
                <a:effectLst/>
              </a:rPr>
              <a:t>část </a:t>
            </a:r>
            <a:r>
              <a:rPr lang="cs-CZ" sz="1600" b="0" dirty="0" smtClean="0">
                <a:effectLst/>
              </a:rPr>
              <a:t>pro zopakování učiva. 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600" b="0" dirty="0" smtClean="0">
                <a:effectLst/>
              </a:rPr>
              <a:t>Snímek č. 43 - žáci doplňují do textu o dadaismu vynechané informace. Zapisují je do </a:t>
            </a:r>
            <a:r>
              <a:rPr lang="cs-CZ" sz="1600" b="0" dirty="0">
                <a:effectLst/>
              </a:rPr>
              <a:t>p</a:t>
            </a:r>
            <a:r>
              <a:rPr lang="cs-CZ" sz="1600" b="0" dirty="0" smtClean="0">
                <a:effectLst/>
              </a:rPr>
              <a:t>rázdných míst na tabuli s promítnutou plochou, popřípadě je doplňují ústné. Klikem na snímek se zobrazí správné odpovědi.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600" b="0" dirty="0" smtClean="0">
                <a:effectLst/>
              </a:rPr>
              <a:t>Snímek č. 44 - je variací téhož úkolu a je určen pro písemný test. Požadované informace jsou nahrazeny čísly a žáci doplňují ke každému číslu správnou informaci. Pro následnou společnou kontrolu slouží snímek č. 43 nebo 45. </a:t>
            </a:r>
          </a:p>
          <a:p>
            <a:pPr marL="0" indent="0">
              <a:buNone/>
              <a:defRPr/>
            </a:pPr>
            <a:r>
              <a:rPr lang="cs-CZ" sz="1600" b="0" dirty="0" smtClean="0">
                <a:effectLst/>
              </a:rPr>
              <a:t>Látka je určena pro studenty 2. ročníků čtyřletého a 4. ročníků šestiletého gymnázia.</a:t>
            </a:r>
          </a:p>
          <a:p>
            <a:pPr marL="0" indent="0">
              <a:buNone/>
              <a:defRPr/>
            </a:pPr>
            <a:r>
              <a:rPr lang="cs-CZ" sz="1600" b="0" dirty="0" smtClean="0">
                <a:effectLst/>
              </a:rPr>
              <a:t>Může být využita i jako podklad pro samostatné studium žáka.</a:t>
            </a:r>
          </a:p>
          <a:p>
            <a:pPr marL="0" indent="0">
              <a:buNone/>
              <a:defRPr/>
            </a:pPr>
            <a:r>
              <a:rPr lang="cs-CZ" sz="1600" b="0" dirty="0" smtClean="0">
                <a:effectLst/>
              </a:rPr>
              <a:t>Vzdělávací cíle: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600" b="0" dirty="0" smtClean="0">
                <a:effectLst/>
              </a:rPr>
              <a:t>seznámit žáky se vznikem a rozvojem dadaismu v souvislosti se společensko-politickými podmínkami v době první světové války v Curychu, jeho základními formálními znaky a dílem hlavních představitelů tohoto směru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600" b="0" dirty="0" smtClean="0">
                <a:effectLst/>
              </a:rPr>
              <a:t>motivovat žáky k propojení nových poznatků s jejich předcházejícími znalostmi o avantgardních uměleckých směrech z počátku 20. století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600" b="0" dirty="0" smtClean="0">
                <a:effectLst/>
              </a:rPr>
              <a:t>doplnit slovní zásobu studentů o nové pojmy z oboru teorie výtvarného umění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600" b="0" dirty="0" smtClean="0">
                <a:effectLst/>
              </a:rPr>
              <a:t>zopakovat a upevnit nové učivo</a:t>
            </a:r>
          </a:p>
        </p:txBody>
      </p:sp>
    </p:spTree>
    <p:extLst>
      <p:ext uri="{BB962C8B-B14F-4D97-AF65-F5344CB8AC3E}">
        <p14:creationId xmlns:p14="http://schemas.microsoft.com/office/powerpoint/2010/main" val="10090073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79512" y="1196752"/>
            <a:ext cx="8784976" cy="2852737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cs-CZ" sz="124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D</a:t>
            </a:r>
            <a:r>
              <a:rPr lang="cs-CZ" sz="12400" b="1" dirty="0" smtClean="0">
                <a:ln/>
                <a:solidFill>
                  <a:srgbClr val="C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A</a:t>
            </a:r>
            <a:r>
              <a:rPr lang="cs-CZ" sz="12400" b="1" dirty="0" smtClean="0">
                <a:ln/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D</a:t>
            </a:r>
            <a:r>
              <a:rPr lang="cs-CZ" sz="12400" b="1" dirty="0" smtClean="0">
                <a:ln/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A</a:t>
            </a:r>
            <a:r>
              <a:rPr lang="cs-CZ" sz="124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I</a:t>
            </a:r>
            <a:r>
              <a:rPr lang="cs-CZ" sz="12400" b="1" dirty="0" smtClean="0">
                <a:ln/>
                <a:solidFill>
                  <a:srgbClr val="66FF33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S</a:t>
            </a:r>
            <a:r>
              <a:rPr lang="cs-CZ" sz="12400" b="1" dirty="0" smtClean="0">
                <a:ln/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M</a:t>
            </a:r>
            <a:r>
              <a:rPr lang="cs-CZ" sz="12400" b="1" dirty="0" smtClean="0">
                <a:ln/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U</a:t>
            </a:r>
            <a:r>
              <a:rPr lang="cs-CZ" sz="124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S</a:t>
            </a:r>
            <a:endParaRPr lang="cs-CZ" sz="12400" b="1" dirty="0">
              <a:ln/>
              <a:solidFill>
                <a:srgbClr val="FFC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79512" y="3645024"/>
            <a:ext cx="4752528" cy="2520280"/>
          </a:xfrm>
          <a:prstGeom prst="rect">
            <a:avLst/>
          </a:prstGeom>
          <a:noFill/>
        </p:spPr>
        <p:txBody>
          <a:bodyPr rtlCol="0"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AVANTGARDNÍ UMĚLECKÝ SMĚR </a:t>
            </a:r>
          </a:p>
          <a:p>
            <a:pPr eaLnBrk="1" fontAlgn="auto" hangingPunct="1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VZNIKL VE ŠVÝCARSKU</a:t>
            </a:r>
          </a:p>
          <a:p>
            <a:pPr eaLnBrk="1" fontAlgn="auto" hangingPunct="1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REVOLTA SKUPINY UMĚLCŮ RŮZNÝCH NÁRODNOSTÍ PROTI VÁLEČNÝM HRŮZÁM 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1916 – 1922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172400" y="544522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11221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6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85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1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1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539552" y="265212"/>
            <a:ext cx="8229600" cy="1143000"/>
          </a:xfrm>
        </p:spPr>
        <p:txBody>
          <a:bodyPr/>
          <a:lstStyle/>
          <a:p>
            <a:pPr eaLnBrk="1" hangingPunct="1"/>
            <a:r>
              <a:rPr lang="cs-CZ" sz="6600" dirty="0" smtClean="0"/>
              <a:t>ÚVOD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384323"/>
            <a:ext cx="4896544" cy="5353235"/>
          </a:xfrm>
        </p:spPr>
        <p:txBody>
          <a:bodyPr rtlCol="0">
            <a:normAutofit fontScale="775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400" dirty="0" smtClean="0"/>
              <a:t>*1916 – švýcarský Curych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400" dirty="0">
                <a:solidFill>
                  <a:srgbClr val="FFFF00"/>
                </a:solidFill>
              </a:rPr>
              <a:t>C</a:t>
            </a:r>
            <a:r>
              <a:rPr lang="cs-CZ" sz="3400" dirty="0" smtClean="0">
                <a:solidFill>
                  <a:srgbClr val="FFFF00"/>
                </a:solidFill>
              </a:rPr>
              <a:t>abaret Voltaire</a:t>
            </a:r>
          </a:p>
          <a:p>
            <a:pPr lvl="1" eaLnBrk="1" fontAlgn="auto" hangingPunct="1">
              <a:spcAft>
                <a:spcPts val="0"/>
              </a:spcAft>
              <a:buFont typeface="Calibri" panose="020F0502020204030204" pitchFamily="34" charset="0"/>
              <a:buChar char="‒"/>
              <a:defRPr/>
            </a:pPr>
            <a:r>
              <a:rPr lang="cs-CZ" sz="3100" dirty="0" smtClean="0"/>
              <a:t>správce: Hugo Ball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400" dirty="0" smtClean="0">
                <a:solidFill>
                  <a:srgbClr val="F94DD4"/>
                </a:solidFill>
              </a:rPr>
              <a:t>Tristan Tzara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400" dirty="0" smtClean="0"/>
              <a:t>dada = fr. dětská hračka – koníček, rusky ano, ano…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cs-CZ" sz="2900" dirty="0" smtClean="0"/>
              <a:t> </a:t>
            </a:r>
            <a:r>
              <a:rPr lang="cs-CZ" sz="3100" dirty="0" smtClean="0"/>
              <a:t>vzniklo náhodným výběrem ve slovníku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400" dirty="0" smtClean="0"/>
              <a:t>dvě centra → Curych + New York</a:t>
            </a:r>
          </a:p>
          <a:p>
            <a:pPr eaLnBrk="1" fontAlgn="auto" hangingPunct="1">
              <a:spcAft>
                <a:spcPts val="0"/>
              </a:spcAft>
              <a:buFont typeface="Calibri" panose="020F0502020204030204" pitchFamily="34" charset="0"/>
              <a:buChar char="‒"/>
              <a:defRPr/>
            </a:pPr>
            <a:r>
              <a:rPr lang="cs-CZ" sz="3400" dirty="0" smtClean="0"/>
              <a:t>po válce centrum Paříž a Německo</a:t>
            </a:r>
          </a:p>
          <a:p>
            <a:pPr eaLnBrk="1" fontAlgn="auto" hangingPunct="1">
              <a:spcAft>
                <a:spcPts val="0"/>
              </a:spcAft>
              <a:buFont typeface="Calibri" panose="020F0502020204030204" pitchFamily="34" charset="0"/>
              <a:buChar char="‒"/>
              <a:defRPr/>
            </a:pPr>
            <a:r>
              <a:rPr lang="cs-CZ" sz="3400" dirty="0" smtClean="0"/>
              <a:t>hnutí ukončilo svou činnost kolem roku 1922 → surrealismus</a:t>
            </a: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5148064" y="1384323"/>
            <a:ext cx="3877087" cy="5285280"/>
            <a:chOff x="2055714" y="414359"/>
            <a:chExt cx="4945014" cy="6584975"/>
          </a:xfrm>
        </p:grpSpPr>
        <p:pic>
          <p:nvPicPr>
            <p:cNvPr id="16388" name="Picture 4" descr="C:\Documents and Settings\Jelinkova\Dokumenty\Marcela\Výtvarná výchova\5.20.století\5..Dadaismus\R.Delaunay - Tristan Tzara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571736" y="414359"/>
              <a:ext cx="4248150" cy="60864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6389" name="Obdélník 8"/>
            <p:cNvSpPr>
              <a:spLocks noChangeArrowheads="1"/>
            </p:cNvSpPr>
            <p:nvPr/>
          </p:nvSpPr>
          <p:spPr bwMode="auto">
            <a:xfrm>
              <a:off x="2055714" y="6500834"/>
              <a:ext cx="4945014" cy="4985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</a:rPr>
                <a:t>1. R. Delaunay </a:t>
              </a:r>
              <a:r>
                <a:rPr lang="cs-CZ" sz="20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</a:rPr>
                <a:t>- Tristan </a:t>
              </a: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</a:rPr>
                <a:t>Tzara, 1923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5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1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DADAISTICKÝ MANIFEST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88024" y="1700808"/>
            <a:ext cx="4165583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dirty="0" smtClean="0">
                <a:solidFill>
                  <a:srgbClr val="FFC000"/>
                </a:solidFill>
              </a:rPr>
              <a:t>1918: </a:t>
            </a:r>
            <a:r>
              <a:rPr lang="cs-CZ" dirty="0" smtClean="0"/>
              <a:t>francouzský básník rumunského původu Tristan Tzara a výtvarník Francis Picabia</a:t>
            </a:r>
          </a:p>
          <a:p>
            <a:pPr eaLnBrk="1" hangingPunct="1">
              <a:buFont typeface="Arial" charset="0"/>
              <a:buNone/>
            </a:pPr>
            <a:r>
              <a:rPr lang="cs-CZ" i="1" dirty="0" smtClean="0">
                <a:solidFill>
                  <a:srgbClr val="0070C0"/>
                </a:solidFill>
              </a:rPr>
              <a:t>	</a:t>
            </a:r>
            <a:r>
              <a:rPr lang="cs-CZ" i="1" dirty="0" smtClean="0">
                <a:solidFill>
                  <a:srgbClr val="FFFF00"/>
                </a:solidFill>
              </a:rPr>
              <a:t>„Hloupost je stejně krásná jako vznešený proslov; náhoda může vytvořit stejně krásné dílo jako umělec- génius.“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414284" y="1700808"/>
            <a:ext cx="4157716" cy="4600892"/>
            <a:chOff x="414284" y="1700808"/>
            <a:chExt cx="4157716" cy="4600892"/>
          </a:xfrm>
        </p:grpSpPr>
        <p:pic>
          <p:nvPicPr>
            <p:cNvPr id="9218" name="Picture 2" descr="http://upload.wikimedia.org/wikipedia/commons/e/ed/Tristan_Tzara_and_Rene_Crevel_cropped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4284" y="1700808"/>
              <a:ext cx="4157716" cy="413305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1280759" y="5932368"/>
              <a:ext cx="24247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2.Tristan Tzara, 1928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abaret Voltaire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35496" y="1254770"/>
            <a:ext cx="3148553" cy="4371637"/>
            <a:chOff x="35496" y="1254770"/>
            <a:chExt cx="3148553" cy="4371637"/>
          </a:xfrm>
        </p:grpSpPr>
        <p:pic>
          <p:nvPicPr>
            <p:cNvPr id="8196" name="Picture 4" descr="http://upload.wikimedia.org/wikipedia/commons/4/40/Cabaret_Volaire_Eingang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171" y="1254770"/>
              <a:ext cx="2988878" cy="398517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35496" y="5257075"/>
              <a:ext cx="30529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 Cabaret Voltaire, Curych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6147842" y="1285153"/>
            <a:ext cx="3017893" cy="4585129"/>
            <a:chOff x="6046288" y="1291307"/>
            <a:chExt cx="3017893" cy="4585129"/>
          </a:xfrm>
        </p:grpSpPr>
        <p:pic>
          <p:nvPicPr>
            <p:cNvPr id="8198" name="Picture 6" descr="File:Hugo Ball Cabaret Voltaire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46288" y="1291307"/>
              <a:ext cx="2888452" cy="393879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/>
            <p:cNvSpPr txBox="1"/>
            <p:nvPr/>
          </p:nvSpPr>
          <p:spPr>
            <a:xfrm>
              <a:off x="6196912" y="5230105"/>
              <a:ext cx="286726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</a:t>
              </a:r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Hugo Ball – fotografie z vystoupení 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062440" y="3260706"/>
            <a:ext cx="3119546" cy="3435555"/>
            <a:chOff x="3062440" y="3260706"/>
            <a:chExt cx="3119546" cy="3435555"/>
          </a:xfrm>
        </p:grpSpPr>
        <p:pic>
          <p:nvPicPr>
            <p:cNvPr id="8194" name="Picture 2" descr="http://upload.wikimedia.org/wikipedia/commons/f/fa/Placa_en_Cabaret_Voltaire_retouched.jpg?uselang=cs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62440" y="3690875"/>
              <a:ext cx="3119546" cy="300538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/>
            <p:cNvSpPr txBox="1"/>
            <p:nvPr/>
          </p:nvSpPr>
          <p:spPr>
            <a:xfrm>
              <a:off x="3660010" y="3260706"/>
              <a:ext cx="20569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4. Pamětní deska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5957050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dirty="0" smtClean="0">
                <a:ln>
                  <a:noFill/>
                </a:ln>
              </a:rPr>
              <a:t>Charakteristika</a:t>
            </a:r>
            <a:endParaRPr lang="cs-CZ" sz="48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dirty="0" smtClean="0"/>
              <a:t>negace umění → antiumění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‒"/>
              <a:defRPr/>
            </a:pPr>
            <a:r>
              <a:rPr lang="cs-CZ" dirty="0" smtClean="0"/>
              <a:t>zdůraznění nesmyslnosti života, k čemuž užívali prostředky čerpající z nesmyslu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dirty="0" smtClean="0"/>
              <a:t>využití náhody a nelogických souvislostí a nesmyslu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dirty="0" smtClean="0"/>
              <a:t>výsměch všem dosavadním hodnotám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dirty="0" smtClean="0"/>
              <a:t>provokace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dirty="0" smtClean="0"/>
              <a:t>absurdita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dirty="0" smtClean="0"/>
              <a:t>zaměření proti konzumní společnosti a měšťáctví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75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25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75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25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75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136010"/>
            <a:ext cx="8229600" cy="1143000"/>
          </a:xfrm>
        </p:spPr>
        <p:txBody>
          <a:bodyPr/>
          <a:lstStyle/>
          <a:p>
            <a:pPr eaLnBrk="1" hangingPunct="1"/>
            <a:r>
              <a:rPr lang="cs-CZ" sz="4800" dirty="0" smtClean="0">
                <a:solidFill>
                  <a:srgbClr val="FFC000"/>
                </a:solidFill>
              </a:rPr>
              <a:t>Umělci z Curychu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243534"/>
            <a:ext cx="4902696" cy="544036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cs-CZ" sz="3600" b="1" dirty="0" smtClean="0">
                <a:solidFill>
                  <a:srgbClr val="F94DD4"/>
                </a:solidFill>
              </a:rPr>
              <a:t>Tristan Tzara</a:t>
            </a:r>
            <a:r>
              <a:rPr lang="cs-CZ" sz="3600" dirty="0" smtClean="0">
                <a:solidFill>
                  <a:srgbClr val="F94DD4"/>
                </a:solidFill>
              </a:rPr>
              <a:t> </a:t>
            </a:r>
            <a:r>
              <a:rPr lang="cs-CZ" sz="3000" dirty="0" smtClean="0"/>
              <a:t>(1898 – 1963)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600" dirty="0" smtClean="0"/>
              <a:t>vydává časopis Dada (v jeho třetím čísle byl dadaistický manifest)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3600" b="1" dirty="0" smtClean="0">
                <a:solidFill>
                  <a:srgbClr val="F94DD4"/>
                </a:solidFill>
              </a:rPr>
              <a:t>Hugo Ball </a:t>
            </a:r>
            <a:r>
              <a:rPr lang="cs-CZ" b="1" dirty="0" smtClean="0"/>
              <a:t>(1886 – 1927)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600" dirty="0" smtClean="0"/>
              <a:t>německý básník, spisovatel, malíř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600" dirty="0" smtClean="0"/>
              <a:t>vedoucí osobnost curyšského dadaismu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3600" b="1" dirty="0" smtClean="0">
                <a:solidFill>
                  <a:srgbClr val="F94DD4"/>
                </a:solidFill>
              </a:rPr>
              <a:t>Hans Arp</a:t>
            </a:r>
            <a:r>
              <a:rPr lang="cs-CZ" sz="3600" dirty="0" smtClean="0">
                <a:solidFill>
                  <a:srgbClr val="F94DD4"/>
                </a:solidFill>
              </a:rPr>
              <a:t> </a:t>
            </a:r>
            <a:r>
              <a:rPr lang="cs-CZ" sz="3000" dirty="0" smtClean="0"/>
              <a:t>(1887 – 1967)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600" dirty="0" smtClean="0"/>
              <a:t>malíř, sochař, básník, koláže, abstraktní dřevěné reliéfy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3000" dirty="0" smtClean="0"/>
          </a:p>
          <a:p>
            <a:pPr eaLnBrk="1" hangingPunct="1">
              <a:lnSpc>
                <a:spcPct val="90000"/>
              </a:lnSpc>
            </a:pPr>
            <a:endParaRPr lang="cs-CZ" sz="3000" dirty="0" smtClean="0"/>
          </a:p>
        </p:txBody>
      </p:sp>
      <p:grpSp>
        <p:nvGrpSpPr>
          <p:cNvPr id="6" name="Group 5"/>
          <p:cNvGrpSpPr/>
          <p:nvPr/>
        </p:nvGrpSpPr>
        <p:grpSpPr>
          <a:xfrm>
            <a:off x="5435366" y="1605888"/>
            <a:ext cx="3258260" cy="4751130"/>
            <a:chOff x="5508104" y="1844824"/>
            <a:chExt cx="3258260" cy="4751130"/>
          </a:xfrm>
        </p:grpSpPr>
        <p:pic>
          <p:nvPicPr>
            <p:cNvPr id="4" name="Picture 2" descr="C:\Documents and Settings\Jelinkova\Dokumenty\Marcela\Výtvarná výchova\5.20.století\5..Dadaismus\Bulletin Dada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508104" y="1844824"/>
              <a:ext cx="3258260" cy="438179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TextBox 4"/>
            <p:cNvSpPr txBox="1"/>
            <p:nvPr/>
          </p:nvSpPr>
          <p:spPr>
            <a:xfrm>
              <a:off x="8373894" y="622662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94DD4"/>
                </a:solidFill>
              </a:rPr>
              <a:t>Hans Arp</a:t>
            </a:r>
            <a:r>
              <a:rPr lang="cs-CZ" sz="4800" dirty="0">
                <a:solidFill>
                  <a:srgbClr val="F94DD4"/>
                </a:solidFill>
              </a:rPr>
              <a:t/>
            </a:r>
            <a:br>
              <a:rPr lang="cs-CZ" sz="4800" dirty="0">
                <a:solidFill>
                  <a:srgbClr val="F94DD4"/>
                </a:solidFill>
              </a:rPr>
            </a:br>
            <a:r>
              <a:rPr lang="cs-CZ" sz="3200" dirty="0" smtClean="0"/>
              <a:t>(1886 – 1966)</a:t>
            </a:r>
            <a:endParaRPr lang="cs-CZ" sz="4800" dirty="0">
              <a:solidFill>
                <a:srgbClr val="F94DD4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9912" y="1756416"/>
            <a:ext cx="5148064" cy="455290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sochař, malíř a </a:t>
            </a:r>
            <a:r>
              <a:rPr lang="cs-CZ" dirty="0" smtClean="0"/>
              <a:t>básník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cs-CZ" sz="2400" dirty="0" smtClean="0"/>
              <a:t>francouzsko-německý původ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cs-CZ" sz="2400" dirty="0" smtClean="0"/>
              <a:t>r. 1916 </a:t>
            </a:r>
            <a:r>
              <a:rPr lang="cs-CZ" sz="2400" dirty="0"/>
              <a:t>se ve švýcarském Curychu stal zakladatelem hnutí </a:t>
            </a:r>
            <a:r>
              <a:rPr lang="cs-CZ" sz="2400" dirty="0" smtClean="0"/>
              <a:t>dada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cs-CZ" sz="2400" dirty="0" smtClean="0"/>
              <a:t>r. 1920 založil </a:t>
            </a:r>
            <a:r>
              <a:rPr lang="cs-CZ" sz="2400" dirty="0"/>
              <a:t>Dada v Kolíně nad </a:t>
            </a:r>
            <a:r>
              <a:rPr lang="cs-CZ" sz="2400" dirty="0" smtClean="0"/>
              <a:t>Rýnem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cs-CZ" sz="2400" dirty="0" smtClean="0"/>
              <a:t>ve 20. letech – surrealismus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cs-CZ" sz="2400" dirty="0" smtClean="0"/>
              <a:t>jeden z </a:t>
            </a:r>
            <a:r>
              <a:rPr lang="cs-CZ" sz="2400" dirty="0"/>
              <a:t>členů </a:t>
            </a:r>
            <a:r>
              <a:rPr lang="cs-CZ" sz="2400" dirty="0" smtClean="0"/>
              <a:t>skupiny Abstraction-Création </a:t>
            </a:r>
            <a:endParaRPr lang="cs-CZ" sz="2400" dirty="0"/>
          </a:p>
        </p:txBody>
      </p:sp>
      <p:grpSp>
        <p:nvGrpSpPr>
          <p:cNvPr id="6" name="Group 5"/>
          <p:cNvGrpSpPr/>
          <p:nvPr/>
        </p:nvGrpSpPr>
        <p:grpSpPr>
          <a:xfrm>
            <a:off x="539552" y="1628800"/>
            <a:ext cx="3032338" cy="4888181"/>
            <a:chOff x="755576" y="1628800"/>
            <a:chExt cx="3032338" cy="4888181"/>
          </a:xfrm>
        </p:grpSpPr>
        <p:pic>
          <p:nvPicPr>
            <p:cNvPr id="7170" name="Picture 2" descr="http://25.media.tumblr.com/tumblr_lv30vtclFQ1qa08m9o1_40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628800"/>
              <a:ext cx="3032338" cy="4492353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1563826" y="6147649"/>
              <a:ext cx="148412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7. Jean </a:t>
              </a:r>
              <a:r>
                <a:rPr lang="cs-CZ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Arp </a:t>
              </a:r>
              <a:endPara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2895978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25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5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25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318356" y="125760"/>
            <a:ext cx="8507288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66FF33"/>
                </a:solidFill>
              </a:rPr>
              <a:t>Enakovy slzy, 1917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1423317"/>
            <a:ext cx="4258816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polychromované reliéfy, geometrické koláže, koláže z trhaných papírů a tapisérie </a:t>
            </a:r>
          </a:p>
          <a:p>
            <a:pPr marL="0" indent="0">
              <a:buFont typeface="Arial" charset="0"/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– sochařství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4727092" y="1412776"/>
            <a:ext cx="3728376" cy="5415310"/>
            <a:chOff x="4727092" y="1412776"/>
            <a:chExt cx="3728376" cy="5415310"/>
          </a:xfrm>
        </p:grpSpPr>
        <p:pic>
          <p:nvPicPr>
            <p:cNvPr id="20482" name="Picture 2" descr="C:\Documents and Settings\Jelinkova\Dokumenty\Marcela\Výtvarná výchova\5.20.století\5..Dadaismus\Hans Arp (1888-1966)\Enakovy slzy.gi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727092" y="1412776"/>
              <a:ext cx="3709293" cy="50483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" name="TextBox 1"/>
            <p:cNvSpPr txBox="1"/>
            <p:nvPr/>
          </p:nvSpPr>
          <p:spPr>
            <a:xfrm>
              <a:off x="8142562" y="645875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Abstraktní kompozice, 1915</a:t>
            </a:r>
            <a:endParaRPr lang="cs-CZ" dirty="0"/>
          </a:p>
        </p:txBody>
      </p:sp>
      <p:grpSp>
        <p:nvGrpSpPr>
          <p:cNvPr id="3" name="Group 2"/>
          <p:cNvGrpSpPr/>
          <p:nvPr/>
        </p:nvGrpSpPr>
        <p:grpSpPr>
          <a:xfrm>
            <a:off x="2123728" y="1700808"/>
            <a:ext cx="5045546" cy="4680520"/>
            <a:chOff x="2123728" y="1700808"/>
            <a:chExt cx="5045546" cy="4680520"/>
          </a:xfrm>
        </p:grpSpPr>
        <p:pic>
          <p:nvPicPr>
            <p:cNvPr id="10242" name="Picture 2" descr="Abstract Composition - Jean Arp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1700808"/>
              <a:ext cx="5045546" cy="430889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821746" y="601199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880977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66FF33"/>
                </a:solidFill>
              </a:rPr>
              <a:t>Tanec, 1925</a:t>
            </a:r>
            <a:endParaRPr lang="cs-CZ" dirty="0">
              <a:solidFill>
                <a:srgbClr val="66FF33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2786062" y="1434654"/>
            <a:ext cx="3571875" cy="5165616"/>
            <a:chOff x="2850182" y="1340768"/>
            <a:chExt cx="3571875" cy="5165616"/>
          </a:xfrm>
        </p:grpSpPr>
        <p:pic>
          <p:nvPicPr>
            <p:cNvPr id="2050" name="Picture 2" descr="Dance - Jean Arp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182" y="1340768"/>
              <a:ext cx="3571875" cy="47625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Rectangle 2"/>
            <p:cNvSpPr/>
            <p:nvPr/>
          </p:nvSpPr>
          <p:spPr>
            <a:xfrm>
              <a:off x="5980911" y="6137052"/>
              <a:ext cx="4411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84579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Deska s vajíčky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1619672" y="1625167"/>
            <a:ext cx="6114266" cy="4448733"/>
            <a:chOff x="1619672" y="1625167"/>
            <a:chExt cx="6114266" cy="4448733"/>
          </a:xfrm>
        </p:grpSpPr>
        <p:sp>
          <p:nvSpPr>
            <p:cNvPr id="3" name="Rectangle 2"/>
            <p:cNvSpPr/>
            <p:nvPr/>
          </p:nvSpPr>
          <p:spPr>
            <a:xfrm>
              <a:off x="7305551" y="5704568"/>
              <a:ext cx="42838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</a:rPr>
                <a:t>11</a:t>
              </a:r>
              <a:endParaRPr lang="cs-CZ" b="1" dirty="0">
                <a:solidFill>
                  <a:srgbClr val="FFFF00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19672" y="1625167"/>
              <a:ext cx="5900073" cy="40794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27817446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Hlava s knírem, 1926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2015716" y="1844824"/>
            <a:ext cx="5125327" cy="4503722"/>
            <a:chOff x="2015716" y="1844824"/>
            <a:chExt cx="5125327" cy="4503722"/>
          </a:xfrm>
        </p:grpSpPr>
        <p:pic>
          <p:nvPicPr>
            <p:cNvPr id="3074" name="Picture 2" descr="Head with mustache - Jean Arp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15716" y="1844824"/>
              <a:ext cx="5112568" cy="406960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Rectangle 2"/>
            <p:cNvSpPr/>
            <p:nvPr/>
          </p:nvSpPr>
          <p:spPr>
            <a:xfrm>
              <a:off x="6699897" y="5979214"/>
              <a:ext cx="4411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12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520663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251520" y="260331"/>
            <a:ext cx="4032448" cy="2011362"/>
          </a:xfrm>
        </p:spPr>
        <p:txBody>
          <a:bodyPr/>
          <a:lstStyle/>
          <a:p>
            <a:pPr algn="l" eaLnBrk="1" hangingPunct="1"/>
            <a:r>
              <a:rPr lang="cs-CZ" dirty="0" smtClean="0">
                <a:solidFill>
                  <a:srgbClr val="66FF33"/>
                </a:solidFill>
              </a:rPr>
              <a:t>Listy a kapky, 1920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4211960" y="720734"/>
            <a:ext cx="4457700" cy="6068686"/>
            <a:chOff x="3491880" y="620688"/>
            <a:chExt cx="4457700" cy="6068686"/>
          </a:xfrm>
        </p:grpSpPr>
        <p:pic>
          <p:nvPicPr>
            <p:cNvPr id="21506" name="Picture 2" descr="C:\Documents and Settings\Jelinkova\Dokumenty\Marcela\Výtvarná výchova\5.20.století\5..Dadaismus\Hans Arp (1888-1966)\arpListy a kapky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491880" y="620688"/>
              <a:ext cx="4457700" cy="5715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" name="Rectangle 1"/>
            <p:cNvSpPr/>
            <p:nvPr/>
          </p:nvSpPr>
          <p:spPr>
            <a:xfrm>
              <a:off x="7508434" y="6320042"/>
              <a:ext cx="4411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13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Pastýř mraků, 1953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884" y="1654175"/>
            <a:ext cx="4258816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kolem </a:t>
            </a:r>
            <a:r>
              <a:rPr lang="cs-CZ" dirty="0"/>
              <a:t>roku 1930 začal Arp tvořit v nejznámějším okruhu svého umění – </a:t>
            </a:r>
            <a:r>
              <a:rPr lang="cs-CZ" dirty="0" smtClean="0"/>
              <a:t>sochařství</a:t>
            </a: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→ plastiky </a:t>
            </a:r>
            <a:r>
              <a:rPr lang="cs-CZ" sz="2800" dirty="0"/>
              <a:t>jako </a:t>
            </a:r>
            <a:r>
              <a:rPr lang="cs-CZ" sz="2800" dirty="0" smtClean="0"/>
              <a:t>architektonické doplňky</a:t>
            </a:r>
            <a:endParaRPr lang="cs-CZ" sz="2800" dirty="0"/>
          </a:p>
        </p:txBody>
      </p:sp>
      <p:grpSp>
        <p:nvGrpSpPr>
          <p:cNvPr id="5" name="Group 4"/>
          <p:cNvGrpSpPr/>
          <p:nvPr/>
        </p:nvGrpSpPr>
        <p:grpSpPr>
          <a:xfrm>
            <a:off x="4788024" y="1387426"/>
            <a:ext cx="3720232" cy="5302707"/>
            <a:chOff x="4788024" y="1387426"/>
            <a:chExt cx="3720232" cy="5302707"/>
          </a:xfrm>
        </p:grpSpPr>
        <p:pic>
          <p:nvPicPr>
            <p:cNvPr id="5124" name="Picture 4" descr="http://upload.wikimedia.org/wikipedia/commons/f/fd/KMM_Arp_02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8024" y="1387426"/>
              <a:ext cx="3720232" cy="496031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  <p:sp>
          <p:nvSpPr>
            <p:cNvPr id="4" name="Rectangle 3"/>
            <p:cNvSpPr/>
            <p:nvPr/>
          </p:nvSpPr>
          <p:spPr>
            <a:xfrm>
              <a:off x="8047272" y="6320801"/>
              <a:ext cx="4411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14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5431381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63"/>
          </a:xfrm>
        </p:spPr>
        <p:txBody>
          <a:bodyPr/>
          <a:lstStyle/>
          <a:p>
            <a:pPr eaLnBrk="1" hangingPunct="1"/>
            <a:r>
              <a:rPr lang="cs-CZ" smtClean="0"/>
              <a:t>Hlava a ulita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403648" y="1196752"/>
            <a:ext cx="5472608" cy="5300694"/>
            <a:chOff x="1403648" y="1196752"/>
            <a:chExt cx="5472608" cy="5300694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3648" y="1196752"/>
              <a:ext cx="5472608" cy="5300694"/>
            </a:xfrm>
            <a:prstGeom prst="rect">
              <a:avLst/>
            </a:prstGeom>
            <a:ln>
              <a:noFill/>
            </a:ln>
            <a:effectLst>
              <a:glow rad="101600">
                <a:schemeClr val="accent6">
                  <a:satMod val="175000"/>
                  <a:alpha val="40000"/>
                </a:schemeClr>
              </a:glow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7" name="Rectangle 6"/>
            <p:cNvSpPr/>
            <p:nvPr/>
          </p:nvSpPr>
          <p:spPr>
            <a:xfrm>
              <a:off x="6372200" y="6128114"/>
              <a:ext cx="4411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15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 Umělci z New Yorku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1558777" y="1844825"/>
            <a:ext cx="6048672" cy="2952328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cs-CZ" sz="4800" b="1" dirty="0" smtClean="0">
                <a:solidFill>
                  <a:srgbClr val="F94DD4"/>
                </a:solidFill>
              </a:rPr>
              <a:t>Marcel Duchamp  </a:t>
            </a:r>
          </a:p>
          <a:p>
            <a:pPr marL="0" indent="0" algn="ctr" eaLnBrk="1" hangingPunct="1">
              <a:buNone/>
            </a:pPr>
            <a:r>
              <a:rPr lang="cs-CZ" sz="4800" b="1" dirty="0" smtClean="0">
                <a:solidFill>
                  <a:srgbClr val="F94DD4"/>
                </a:solidFill>
              </a:rPr>
              <a:t>Francis </a:t>
            </a:r>
            <a:r>
              <a:rPr lang="cs-CZ" sz="4800" b="1" dirty="0" err="1" smtClean="0">
                <a:solidFill>
                  <a:srgbClr val="F94DD4"/>
                </a:solidFill>
              </a:rPr>
              <a:t>Picabia</a:t>
            </a:r>
            <a:endParaRPr lang="cs-CZ" sz="4800" b="1" dirty="0" smtClean="0">
              <a:solidFill>
                <a:srgbClr val="F94DD4"/>
              </a:solidFill>
            </a:endParaRPr>
          </a:p>
          <a:p>
            <a:pPr marL="0" indent="0" algn="ctr" eaLnBrk="1" hangingPunct="1">
              <a:buNone/>
            </a:pPr>
            <a:r>
              <a:rPr lang="cs-CZ" sz="4800" b="1" dirty="0" smtClean="0">
                <a:solidFill>
                  <a:srgbClr val="F94DD4"/>
                </a:solidFill>
              </a:rPr>
              <a:t>Man Ray</a:t>
            </a:r>
          </a:p>
          <a:p>
            <a:pPr eaLnBrk="1" hangingPunct="1"/>
            <a:endParaRPr lang="cs-CZ" dirty="0" smtClean="0">
              <a:solidFill>
                <a:srgbClr val="990099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0" y="4211401"/>
            <a:ext cx="9144000" cy="2646599"/>
            <a:chOff x="0" y="4211401"/>
            <a:chExt cx="9144000" cy="2646599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4211401"/>
              <a:ext cx="9144000" cy="2646599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8662299" y="6474675"/>
              <a:ext cx="4411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16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5400" dirty="0" smtClean="0">
                <a:solidFill>
                  <a:srgbClr val="F94DD4"/>
                </a:solidFill>
              </a:rPr>
              <a:t>Marcel Duchamp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200" dirty="0" smtClean="0"/>
              <a:t>(1887 – 1968)</a:t>
            </a:r>
            <a:br>
              <a:rPr lang="cs-CZ" sz="3200" dirty="0" smtClean="0"/>
            </a:br>
            <a:endParaRPr lang="cs-CZ" sz="40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1784839"/>
            <a:ext cx="4546848" cy="4525963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‒"/>
              <a:defRPr/>
            </a:pPr>
            <a:r>
              <a:rPr lang="cs-CZ" dirty="0"/>
              <a:t>francouzský výtvarník a </a:t>
            </a:r>
            <a:r>
              <a:rPr lang="cs-CZ" dirty="0" smtClean="0"/>
              <a:t>šachista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‒"/>
              <a:defRPr/>
            </a:pPr>
            <a:r>
              <a:rPr lang="cs-CZ" dirty="0" smtClean="0"/>
              <a:t>většinu </a:t>
            </a:r>
            <a:r>
              <a:rPr lang="cs-CZ" dirty="0"/>
              <a:t>života prožil v </a:t>
            </a:r>
            <a:r>
              <a:rPr lang="cs-CZ" dirty="0" smtClean="0"/>
              <a:t>USA v New Yorku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‒"/>
              <a:defRPr/>
            </a:pPr>
            <a:r>
              <a:rPr lang="cs-CZ" dirty="0" smtClean="0"/>
              <a:t>zde založil </a:t>
            </a:r>
            <a:r>
              <a:rPr lang="cs-CZ" dirty="0"/>
              <a:t>spolu s Man Rayem dadaistickou skupinu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‒"/>
              <a:defRPr/>
            </a:pPr>
            <a:r>
              <a:rPr lang="cs-CZ" dirty="0" smtClean="0"/>
              <a:t>1913 vytvořil svůj první </a:t>
            </a:r>
            <a:r>
              <a:rPr lang="cs-CZ" b="1" dirty="0" smtClean="0"/>
              <a:t>ready made</a:t>
            </a:r>
            <a:r>
              <a:rPr lang="cs-CZ" dirty="0" smtClean="0"/>
              <a:t> 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/>
              <a:t> = hotový objekt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/>
              <a:t>→ průmyslově </a:t>
            </a:r>
            <a:r>
              <a:rPr lang="cs-CZ" dirty="0"/>
              <a:t>vyráběné předměty Duchampem pouze </a:t>
            </a:r>
            <a:r>
              <a:rPr lang="cs-CZ" dirty="0" smtClean="0"/>
              <a:t>signované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457200" y="1660138"/>
            <a:ext cx="3096344" cy="4946224"/>
            <a:chOff x="457200" y="1600200"/>
            <a:chExt cx="3096344" cy="4946224"/>
          </a:xfrm>
        </p:grpSpPr>
        <p:pic>
          <p:nvPicPr>
            <p:cNvPr id="11266" name="Picture 2" descr="http://upload.wikimedia.org/wikipedia/commons/e/e2/Marcel_Duchamp_0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" y="1600200"/>
              <a:ext cx="3096344" cy="455800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Rectangle 1"/>
            <p:cNvSpPr/>
            <p:nvPr/>
          </p:nvSpPr>
          <p:spPr>
            <a:xfrm>
              <a:off x="797349" y="6177092"/>
              <a:ext cx="24160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17. Marcel Duchamp</a:t>
              </a:r>
              <a:endPara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441518" y="1544638"/>
            <a:ext cx="8174225" cy="5228152"/>
            <a:chOff x="395536" y="1600290"/>
            <a:chExt cx="8174225" cy="5228152"/>
          </a:xfrm>
        </p:grpSpPr>
        <p:pic>
          <p:nvPicPr>
            <p:cNvPr id="11268" name="Picture 4" descr="Soubor:Beatrice Wood and Marcel Duchamp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30000"/>
                      </a14:imgEffect>
                      <a14:imgEffect>
                        <a14:brightnessContrast bright="2000" contrast="1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637" y="1600290"/>
              <a:ext cx="3183470" cy="487946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395536" y="6459110"/>
              <a:ext cx="817422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18. </a:t>
              </a:r>
              <a:r>
                <a:rPr lang="en-US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Marcel </a:t>
              </a:r>
              <a:r>
                <a:rPr lang="en-US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Duchamp, Francis Picabia a Beatrice Wood v New </a:t>
              </a:r>
              <a:r>
                <a:rPr lang="en-US" b="1" dirty="0" err="1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Yorku</a:t>
              </a:r>
              <a:r>
                <a:rPr lang="en-US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, 1917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5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0229" y="404664"/>
            <a:ext cx="4114800" cy="1426170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82FF5B"/>
                </a:solidFill>
              </a:rPr>
              <a:t>Akt sestupující se schodů, 1912</a:t>
            </a:r>
            <a:endParaRPr lang="cs-CZ" dirty="0">
              <a:solidFill>
                <a:srgbClr val="82FF5B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067118"/>
            <a:ext cx="4762872" cy="45259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zabýval </a:t>
            </a:r>
            <a:r>
              <a:rPr lang="cs-CZ" sz="2800" dirty="0" smtClean="0"/>
              <a:t>se analýzou </a:t>
            </a:r>
            <a:r>
              <a:rPr lang="cs-CZ" sz="2800" dirty="0"/>
              <a:t>simultánního </a:t>
            </a:r>
            <a:r>
              <a:rPr lang="cs-CZ" sz="2800" dirty="0" smtClean="0"/>
              <a:t>pohybu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r. 1913 - legendární výstava </a:t>
            </a:r>
            <a:r>
              <a:rPr lang="cs-CZ" sz="2800" dirty="0"/>
              <a:t>Armory Show v New </a:t>
            </a:r>
            <a:r>
              <a:rPr lang="cs-CZ" sz="2800" dirty="0" smtClean="0"/>
              <a:t>Yorku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cs-CZ" sz="2400" dirty="0" smtClean="0"/>
              <a:t>poprvé </a:t>
            </a:r>
            <a:r>
              <a:rPr lang="cs-CZ" sz="2400" dirty="0"/>
              <a:t>ve Spojených státech prezentovala evropské </a:t>
            </a:r>
            <a:r>
              <a:rPr lang="cs-CZ" sz="2400" dirty="0" smtClean="0"/>
              <a:t>moderní umění</a:t>
            </a:r>
            <a:endParaRPr lang="cs-CZ" sz="2400" dirty="0"/>
          </a:p>
        </p:txBody>
      </p:sp>
      <p:grpSp>
        <p:nvGrpSpPr>
          <p:cNvPr id="5" name="Group 4"/>
          <p:cNvGrpSpPr/>
          <p:nvPr/>
        </p:nvGrpSpPr>
        <p:grpSpPr>
          <a:xfrm>
            <a:off x="5148064" y="620688"/>
            <a:ext cx="3609498" cy="6093857"/>
            <a:chOff x="4860032" y="634678"/>
            <a:chExt cx="3609498" cy="6093857"/>
          </a:xfrm>
        </p:grpSpPr>
        <p:pic>
          <p:nvPicPr>
            <p:cNvPr id="28674" name="Picture 2" descr="C:\Documents and Settings\Jelinkova\Dokumenty\Marcela\Výtvarná výchova\5.20.století\5..Dadaismus\Marcel Duchamp (1887-1968)\Akt sestupující se schodů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860032" y="634678"/>
              <a:ext cx="3471862" cy="57245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" name="TextBox 2"/>
            <p:cNvSpPr txBox="1"/>
            <p:nvPr/>
          </p:nvSpPr>
          <p:spPr>
            <a:xfrm>
              <a:off x="8028384" y="635920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19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82FF5B"/>
                </a:solidFill>
              </a:rPr>
              <a:t>Kolo od bicyklu, 1913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4561735" y="1417638"/>
            <a:ext cx="3826689" cy="5131832"/>
            <a:chOff x="2617519" y="1417638"/>
            <a:chExt cx="3826689" cy="5131832"/>
          </a:xfrm>
        </p:grpSpPr>
        <p:sp>
          <p:nvSpPr>
            <p:cNvPr id="2" name="Rectangle 1"/>
            <p:cNvSpPr/>
            <p:nvPr/>
          </p:nvSpPr>
          <p:spPr>
            <a:xfrm>
              <a:off x="2617519" y="6180138"/>
              <a:ext cx="382668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20. první </a:t>
              </a:r>
              <a:r>
                <a:rPr lang="cs-CZ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mobil (mobilní </a:t>
              </a:r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předmět)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6386" name="Picture 2" descr="Bicycle Wheel - Marcel Duchamp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1800" y="1417638"/>
              <a:ext cx="3429000" cy="47625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Content Placeholder 1"/>
          <p:cNvSpPr txBox="1">
            <a:spLocks/>
          </p:cNvSpPr>
          <p:nvPr/>
        </p:nvSpPr>
        <p:spPr>
          <a:xfrm>
            <a:off x="457200" y="2067118"/>
            <a:ext cx="3898776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10" name="Content Placeholder 1"/>
          <p:cNvSpPr txBox="1">
            <a:spLocks/>
          </p:cNvSpPr>
          <p:nvPr/>
        </p:nvSpPr>
        <p:spPr>
          <a:xfrm>
            <a:off x="323528" y="1632849"/>
            <a:ext cx="4762872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první ready-made (hotový umělecký předmět)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>
                <a:solidFill>
                  <a:srgbClr val="82FF5B"/>
                </a:solidFill>
              </a:rPr>
              <a:t>Apolinere </a:t>
            </a:r>
            <a:r>
              <a:rPr lang="cs-CZ" dirty="0" err="1" smtClean="0">
                <a:solidFill>
                  <a:srgbClr val="82FF5B"/>
                </a:solidFill>
              </a:rPr>
              <a:t>Enameled</a:t>
            </a:r>
            <a:r>
              <a:rPr lang="cs-CZ" dirty="0" smtClean="0">
                <a:solidFill>
                  <a:srgbClr val="82FF5B"/>
                </a:solidFill>
              </a:rPr>
              <a:t>, 1916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331640" y="1556792"/>
            <a:ext cx="6556375" cy="4941332"/>
            <a:chOff x="1331640" y="1556792"/>
            <a:chExt cx="6556375" cy="4941332"/>
          </a:xfrm>
        </p:grpSpPr>
        <p:pic>
          <p:nvPicPr>
            <p:cNvPr id="34818" name="Picture 2" descr="C:\Documents and Settings\Jelinkova\Dokumenty\Marcela\Výtvarná výchova\5.20.století\5..Dadaismus\Marcel Duchamp (1887-1968)\Apollinaire enameled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331640" y="1556792"/>
              <a:ext cx="6556375" cy="4572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Rectangle 4"/>
            <p:cNvSpPr/>
            <p:nvPr/>
          </p:nvSpPr>
          <p:spPr>
            <a:xfrm>
              <a:off x="7441225" y="6128792"/>
              <a:ext cx="4411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21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>
          <a:xfrm>
            <a:off x="431540" y="152122"/>
            <a:ext cx="8280920" cy="1143000"/>
          </a:xfrm>
        </p:spPr>
        <p:txBody>
          <a:bodyPr/>
          <a:lstStyle/>
          <a:p>
            <a:pPr eaLnBrk="1" hangingPunct="1"/>
            <a:r>
              <a:rPr lang="cs-CZ" dirty="0">
                <a:solidFill>
                  <a:srgbClr val="82FF5B"/>
                </a:solidFill>
              </a:rPr>
              <a:t>Stojan na sušení láhví, </a:t>
            </a:r>
            <a:r>
              <a:rPr lang="cs-CZ" b="1" dirty="0" smtClean="0">
                <a:solidFill>
                  <a:srgbClr val="82FF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1914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2987824" y="1264196"/>
            <a:ext cx="4113554" cy="5405164"/>
            <a:chOff x="2987824" y="1264196"/>
            <a:chExt cx="4113554" cy="5405164"/>
          </a:xfrm>
        </p:grpSpPr>
        <p:pic>
          <p:nvPicPr>
            <p:cNvPr id="18434" name="Picture 2" descr="Bottlerack - Marcel Duchamp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87824" y="1264196"/>
              <a:ext cx="3538185" cy="532859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660232" y="6300028"/>
              <a:ext cx="4411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22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82FF5B"/>
                </a:solidFill>
              </a:rPr>
              <a:t>Studánka = Fontána, 1917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195736" y="1556792"/>
            <a:ext cx="4933950" cy="4884183"/>
            <a:chOff x="2195736" y="1556792"/>
            <a:chExt cx="4933950" cy="4884183"/>
          </a:xfrm>
        </p:grpSpPr>
        <p:pic>
          <p:nvPicPr>
            <p:cNvPr id="13314" name="Picture 2" descr="Soubor:Fontaine Duchamp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736" y="1556792"/>
              <a:ext cx="4933950" cy="4514851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  <p:sp>
          <p:nvSpPr>
            <p:cNvPr id="5" name="Rectangle 4"/>
            <p:cNvSpPr/>
            <p:nvPr/>
          </p:nvSpPr>
          <p:spPr>
            <a:xfrm>
              <a:off x="6637740" y="6071643"/>
              <a:ext cx="4411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23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501774" y="764704"/>
            <a:ext cx="4070226" cy="2549500"/>
          </a:xfrm>
        </p:spPr>
        <p:txBody>
          <a:bodyPr/>
          <a:lstStyle/>
          <a:p>
            <a:pPr algn="l" eaLnBrk="1" hangingPunct="1"/>
            <a:r>
              <a:rPr lang="cs-CZ" dirty="0" smtClean="0">
                <a:solidFill>
                  <a:srgbClr val="82FF5B"/>
                </a:solidFill>
              </a:rPr>
              <a:t>L.H.O.O.Q.</a:t>
            </a:r>
            <a:br>
              <a:rPr lang="cs-CZ" dirty="0" smtClean="0">
                <a:solidFill>
                  <a:srgbClr val="82FF5B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>Mona </a:t>
            </a:r>
            <a:r>
              <a:rPr lang="cs-CZ" dirty="0">
                <a:solidFill>
                  <a:srgbClr val="FFC000"/>
                </a:solidFill>
              </a:rPr>
              <a:t>L</a:t>
            </a:r>
            <a:r>
              <a:rPr lang="cs-CZ" dirty="0" smtClean="0">
                <a:solidFill>
                  <a:srgbClr val="FFC000"/>
                </a:solidFill>
              </a:rPr>
              <a:t>isa s knírkem</a:t>
            </a:r>
            <a:r>
              <a:rPr lang="cs-CZ" dirty="0" smtClean="0">
                <a:solidFill>
                  <a:srgbClr val="82FF5B"/>
                </a:solidFill>
              </a:rPr>
              <a:t/>
            </a:r>
            <a:br>
              <a:rPr lang="cs-CZ" dirty="0" smtClean="0">
                <a:solidFill>
                  <a:srgbClr val="82FF5B"/>
                </a:solidFill>
              </a:rPr>
            </a:br>
            <a:r>
              <a:rPr lang="cs-CZ" dirty="0" smtClean="0">
                <a:solidFill>
                  <a:srgbClr val="82FF5B"/>
                </a:solidFill>
              </a:rPr>
              <a:t>1919 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3923928" y="200127"/>
            <a:ext cx="4857199" cy="6457745"/>
            <a:chOff x="3851702" y="219497"/>
            <a:chExt cx="4857199" cy="6457745"/>
          </a:xfrm>
        </p:grpSpPr>
        <p:pic>
          <p:nvPicPr>
            <p:cNvPr id="32770" name="Picture 2" descr="C:\Documents and Settings\Jelinkova\Dokumenty\Marcela\Výtvarná výchova\5.20.století\5..Dadaismus\Marcel Duchamp (1887-1968)\LHOOQ[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355976" y="219497"/>
              <a:ext cx="4352925" cy="642778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Rectangle 4"/>
            <p:cNvSpPr/>
            <p:nvPr/>
          </p:nvSpPr>
          <p:spPr>
            <a:xfrm>
              <a:off x="3851702" y="6307910"/>
              <a:ext cx="4411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24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dirty="0" smtClean="0">
                <a:solidFill>
                  <a:srgbClr val="82FF5B"/>
                </a:solidFill>
              </a:rPr>
              <a:t>Velké sklo</a:t>
            </a:r>
          </a:p>
        </p:txBody>
      </p:sp>
      <p:sp>
        <p:nvSpPr>
          <p:cNvPr id="3379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47596"/>
            <a:ext cx="41148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dirty="0" smtClean="0">
                <a:solidFill>
                  <a:srgbClr val="FFFF00"/>
                </a:solidFill>
              </a:rPr>
              <a:t>Nevěsta svlékaná svými mládenci, dokonce</a:t>
            </a:r>
          </a:p>
          <a:p>
            <a:pPr eaLnBrk="1" hangingPunct="1">
              <a:buFont typeface="Arial" panose="020B0604020202020204" pitchFamily="34" charset="0"/>
              <a:buChar char="‒"/>
            </a:pPr>
            <a:r>
              <a:rPr lang="cs-CZ" dirty="0" smtClean="0"/>
              <a:t>obsahuje rtuť, olovo,  prach z </a:t>
            </a:r>
            <a:r>
              <a:rPr lang="cs-CZ" dirty="0"/>
              <a:t>n</a:t>
            </a:r>
            <a:r>
              <a:rPr lang="cs-CZ" dirty="0" smtClean="0"/>
              <a:t>ewyorských ulic</a:t>
            </a:r>
          </a:p>
          <a:p>
            <a:pPr eaLnBrk="1" hangingPunct="1">
              <a:buFont typeface="Arial" panose="020B0604020202020204" pitchFamily="34" charset="0"/>
              <a:buChar char="‒"/>
            </a:pPr>
            <a:r>
              <a:rPr lang="cs-CZ" dirty="0" smtClean="0"/>
              <a:t>1915 -1923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545672" y="267920"/>
            <a:ext cx="4090266" cy="6617464"/>
            <a:chOff x="4586190" y="304596"/>
            <a:chExt cx="4090266" cy="6617464"/>
          </a:xfrm>
        </p:grpSpPr>
        <p:pic>
          <p:nvPicPr>
            <p:cNvPr id="15362" name="Picture 2" descr="http://upload.wikimedia.org/wikipedia/en/b/be/Duchamp_LargeGlass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6190" y="304596"/>
              <a:ext cx="4076109" cy="629064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8235310" y="6552728"/>
              <a:ext cx="4411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25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Francis Picabia </a:t>
            </a:r>
            <a:r>
              <a:rPr lang="cs-CZ" dirty="0" smtClean="0">
                <a:solidFill>
                  <a:srgbClr val="990099"/>
                </a:solidFill>
              </a:rPr>
              <a:t/>
            </a:r>
            <a:br>
              <a:rPr lang="cs-CZ" dirty="0" smtClean="0">
                <a:solidFill>
                  <a:srgbClr val="990099"/>
                </a:solidFill>
              </a:rPr>
            </a:br>
            <a:r>
              <a:rPr lang="cs-CZ" sz="3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(1879 – 1953)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082261" y="1988840"/>
            <a:ext cx="4614863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Calibri" panose="020F0502020204030204" pitchFamily="34" charset="0"/>
              <a:buChar char="‒"/>
              <a:defRPr/>
            </a:pPr>
            <a:r>
              <a:rPr lang="cs-CZ" dirty="0" smtClean="0"/>
              <a:t>francouzský malíř</a:t>
            </a:r>
          </a:p>
          <a:p>
            <a:pPr eaLnBrk="1" fontAlgn="auto" hangingPunct="1">
              <a:spcAft>
                <a:spcPts val="0"/>
              </a:spcAft>
              <a:buFont typeface="Calibri" panose="020F0502020204030204" pitchFamily="34" charset="0"/>
              <a:buChar char="‒"/>
              <a:defRPr/>
            </a:pPr>
            <a:r>
              <a:rPr lang="cs-CZ" dirty="0" smtClean="0"/>
              <a:t>první obrazy ovlivněny impresionismem (A. </a:t>
            </a:r>
            <a:r>
              <a:rPr lang="cs-CZ" dirty="0" err="1" smtClean="0"/>
              <a:t>Sisley</a:t>
            </a:r>
            <a:r>
              <a:rPr lang="cs-CZ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 typeface="Calibri" panose="020F0502020204030204" pitchFamily="34" charset="0"/>
              <a:buChar char="‒"/>
              <a:defRPr/>
            </a:pPr>
            <a:r>
              <a:rPr lang="cs-CZ" dirty="0" smtClean="0"/>
              <a:t>kubista a futurista</a:t>
            </a:r>
          </a:p>
          <a:p>
            <a:pPr eaLnBrk="1" fontAlgn="auto" hangingPunct="1">
              <a:spcAft>
                <a:spcPts val="0"/>
              </a:spcAft>
              <a:buFont typeface="Calibri" panose="020F0502020204030204" pitchFamily="34" charset="0"/>
              <a:buChar char="‒"/>
              <a:defRPr/>
            </a:pPr>
            <a:r>
              <a:rPr lang="cs-CZ" dirty="0" smtClean="0"/>
              <a:t>dada časopis „391“</a:t>
            </a:r>
          </a:p>
          <a:p>
            <a:pPr eaLnBrk="1" fontAlgn="auto" hangingPunct="1">
              <a:spcAft>
                <a:spcPts val="0"/>
              </a:spcAft>
              <a:buFont typeface="Calibri" panose="020F0502020204030204" pitchFamily="34" charset="0"/>
              <a:buChar char="‒"/>
              <a:defRPr/>
            </a:pPr>
            <a:r>
              <a:rPr lang="cs-CZ" dirty="0" smtClean="0"/>
              <a:t>prošel tzv. mechanickým obdobím </a:t>
            </a:r>
          </a:p>
          <a:p>
            <a:pPr lvl="1" eaLnBrk="1" fontAlgn="auto" hangingPunct="1">
              <a:spcAft>
                <a:spcPts val="0"/>
              </a:spcAft>
              <a:buFont typeface="Calibri" panose="020F0502020204030204" pitchFamily="34" charset="0"/>
              <a:buChar char="‒"/>
              <a:defRPr/>
            </a:pPr>
            <a:r>
              <a:rPr lang="cs-CZ" dirty="0" smtClean="0"/>
              <a:t>obtisky a malby částí různých strojků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79512" y="1067522"/>
            <a:ext cx="2529062" cy="2961620"/>
            <a:chOff x="457200" y="1628800"/>
            <a:chExt cx="2529062" cy="2961620"/>
          </a:xfrm>
        </p:grpSpPr>
        <p:pic>
          <p:nvPicPr>
            <p:cNvPr id="1026" name="Picture 2" descr="Francis Picabia Portrai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" y="1628800"/>
              <a:ext cx="2529062" cy="259228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465252" y="422108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26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1783247" y="3543111"/>
            <a:ext cx="2652102" cy="3314889"/>
            <a:chOff x="1847890" y="3501008"/>
            <a:chExt cx="2652102" cy="3314889"/>
          </a:xfrm>
        </p:grpSpPr>
        <p:pic>
          <p:nvPicPr>
            <p:cNvPr id="1028" name="Picture 4" descr="http://upload.wikimedia.org/wikipedia/commons/e/ee/291-No1Cover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47890" y="3501008"/>
              <a:ext cx="2217241" cy="313022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4058846" y="6446565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27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5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25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1" grpId="0"/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66FF33"/>
                </a:solidFill>
              </a:rPr>
              <a:t>Autoportrét, 1903 +1923</a:t>
            </a:r>
          </a:p>
        </p:txBody>
      </p:sp>
      <p:pic>
        <p:nvPicPr>
          <p:cNvPr id="36866" name="Picture 2" descr="C:\Documents and Settings\Jelinkova\Dokumenty\Marcela\Výtvarná výchova\5.20.století\5..Dadaismus\Francis Picabia (1879-1953)\Picabia - Autoportrét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948238" y="1542885"/>
            <a:ext cx="3738562" cy="4670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4" name="Group 3"/>
          <p:cNvGrpSpPr/>
          <p:nvPr/>
        </p:nvGrpSpPr>
        <p:grpSpPr>
          <a:xfrm>
            <a:off x="786104" y="1542884"/>
            <a:ext cx="3641880" cy="5054468"/>
            <a:chOff x="786104" y="1542884"/>
            <a:chExt cx="3641880" cy="5054468"/>
          </a:xfrm>
        </p:grpSpPr>
        <p:pic>
          <p:nvPicPr>
            <p:cNvPr id="24578" name="Picture 2" descr="Self Portrait - Francis Picabia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6104" y="1542884"/>
              <a:ext cx="3631677" cy="471646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3986838" y="622802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28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8285745" y="623731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29</a:t>
            </a:r>
            <a:endParaRPr lang="cs-CZ" dirty="0">
              <a:solidFill>
                <a:srgbClr val="FFFF00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4948238" y="1542884"/>
            <a:ext cx="3778653" cy="5063759"/>
            <a:chOff x="4948238" y="1542884"/>
            <a:chExt cx="3778653" cy="5063759"/>
          </a:xfrm>
        </p:grpSpPr>
        <p:pic>
          <p:nvPicPr>
            <p:cNvPr id="8" name="Picture 2" descr="C:\Documents and Settings\Jelinkova\Dokumenty\Marcela\Výtvarná výchova\5.20.století\5..Dadaismus\Francis Picabia (1879-1953)\Picabia - Autoportrét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948238" y="1542884"/>
              <a:ext cx="3738562" cy="46704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8285745" y="6237311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29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66FF33"/>
                </a:solidFill>
              </a:rPr>
              <a:t>Udnie</a:t>
            </a:r>
            <a:r>
              <a:rPr lang="cs-CZ" dirty="0" smtClean="0">
                <a:solidFill>
                  <a:srgbClr val="66FF33"/>
                </a:solidFill>
              </a:rPr>
              <a:t>,</a:t>
            </a:r>
            <a:r>
              <a:rPr lang="en-US" dirty="0" smtClean="0">
                <a:solidFill>
                  <a:srgbClr val="66FF33"/>
                </a:solidFill>
              </a:rPr>
              <a:t>1913</a:t>
            </a:r>
            <a:endParaRPr lang="cs-CZ" dirty="0">
              <a:solidFill>
                <a:srgbClr val="66FF33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3808" y="6227992"/>
            <a:ext cx="3816424" cy="441368"/>
          </a:xfrm>
        </p:spPr>
        <p:txBody>
          <a:bodyPr/>
          <a:lstStyle/>
          <a:p>
            <a:pPr marL="0" indent="0" algn="ctr">
              <a:buNone/>
            </a:pPr>
            <a:r>
              <a:rPr lang="cs-CZ" sz="1800" dirty="0" smtClean="0">
                <a:solidFill>
                  <a:srgbClr val="FFFF00"/>
                </a:solidFill>
                <a:effectLst/>
              </a:rPr>
              <a:t>30. Mladá Američanka, Tanec</a:t>
            </a:r>
          </a:p>
        </p:txBody>
      </p:sp>
      <p:pic>
        <p:nvPicPr>
          <p:cNvPr id="20482" name="Picture 2" descr="http://upload.wikimedia.org/wikipedia/en/8/82/Francis_Picabia%2C_1913%2C_Udnie_%28Young_American_Girl%2C_The_Dance%29%2C_oil_on_canvas%2C_290_x_300_cm%2C_Mus%C3%A9e_National_d%E2%80%99Art_Moderne%2C_Centre_Georges_Pompidou%2C_Paris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27441"/>
            <a:ext cx="4824536" cy="48378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946990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3"/>
          <p:cNvSpPr>
            <a:spLocks noGrp="1"/>
          </p:cNvSpPr>
          <p:nvPr>
            <p:ph type="title"/>
          </p:nvPr>
        </p:nvSpPr>
        <p:spPr>
          <a:xfrm>
            <a:off x="467544" y="820748"/>
            <a:ext cx="3598863" cy="1725612"/>
          </a:xfrm>
        </p:spPr>
        <p:txBody>
          <a:bodyPr/>
          <a:lstStyle/>
          <a:p>
            <a:pPr algn="l" eaLnBrk="1" hangingPunct="1"/>
            <a:r>
              <a:rPr lang="cs-CZ" dirty="0" smtClean="0"/>
              <a:t>Zamilovaná přehlídka, 1917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572000" y="836712"/>
            <a:ext cx="4104456" cy="5769932"/>
            <a:chOff x="4572000" y="836712"/>
            <a:chExt cx="4104456" cy="5769932"/>
          </a:xfrm>
        </p:grpSpPr>
        <p:pic>
          <p:nvPicPr>
            <p:cNvPr id="22530" name="Picture 2" descr="Love Parade - Francis Picabi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836712"/>
              <a:ext cx="3985643" cy="54006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235310" y="623731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31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404" y="260648"/>
            <a:ext cx="4306604" cy="2362274"/>
          </a:xfrm>
        </p:spPr>
        <p:txBody>
          <a:bodyPr/>
          <a:lstStyle/>
          <a:p>
            <a:pPr algn="l"/>
            <a:r>
              <a:rPr lang="cs-CZ" dirty="0" smtClean="0"/>
              <a:t>Rychle se otáčející stroj, 1917</a:t>
            </a:r>
            <a:endParaRPr lang="cs-CZ" dirty="0"/>
          </a:p>
        </p:txBody>
      </p:sp>
      <p:grpSp>
        <p:nvGrpSpPr>
          <p:cNvPr id="3" name="Group 2"/>
          <p:cNvGrpSpPr/>
          <p:nvPr/>
        </p:nvGrpSpPr>
        <p:grpSpPr>
          <a:xfrm>
            <a:off x="4568717" y="476672"/>
            <a:ext cx="3933290" cy="6364419"/>
            <a:chOff x="4568717" y="476672"/>
            <a:chExt cx="3933290" cy="6364419"/>
          </a:xfrm>
        </p:grpSpPr>
        <p:pic>
          <p:nvPicPr>
            <p:cNvPr id="21506" name="Picture 2" descr="http://upload.wikimedia.org/wikipedia/en/d/df/Picabia_Machine_Turn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68717" y="476672"/>
              <a:ext cx="3922996" cy="604867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060861" y="647175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32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478883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352" y="260648"/>
            <a:ext cx="8579296" cy="1143000"/>
          </a:xfrm>
        </p:spPr>
        <p:txBody>
          <a:bodyPr/>
          <a:lstStyle/>
          <a:p>
            <a:r>
              <a:rPr lang="cs-CZ" dirty="0" smtClean="0"/>
              <a:t>Dcera zrozená bez matky, 1917</a:t>
            </a:r>
            <a:endParaRPr lang="cs-CZ" dirty="0"/>
          </a:p>
        </p:txBody>
      </p:sp>
      <p:grpSp>
        <p:nvGrpSpPr>
          <p:cNvPr id="3" name="Group 2"/>
          <p:cNvGrpSpPr/>
          <p:nvPr/>
        </p:nvGrpSpPr>
        <p:grpSpPr>
          <a:xfrm>
            <a:off x="2567274" y="1403648"/>
            <a:ext cx="4009452" cy="5391723"/>
            <a:chOff x="2567274" y="1403648"/>
            <a:chExt cx="4009452" cy="5391723"/>
          </a:xfrm>
        </p:grpSpPr>
        <p:pic>
          <p:nvPicPr>
            <p:cNvPr id="23554" name="Picture 2" descr="Daughter Born without Mother - Francis Picabi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7274" y="1403648"/>
              <a:ext cx="4009452" cy="504968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135580" y="642603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33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030199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82FF5B"/>
                </a:solidFill>
              </a:rPr>
              <a:t>Kakodylické oko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375968" y="1259632"/>
            <a:ext cx="4588520" cy="540972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kakodyl je odporně </a:t>
            </a:r>
            <a:r>
              <a:rPr lang="cs-CZ" dirty="0"/>
              <a:t>páchnoucí jedovatá sloučenina s </a:t>
            </a:r>
            <a:r>
              <a:rPr lang="cs-CZ" dirty="0" smtClean="0"/>
              <a:t>arsenem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cs-CZ" dirty="0" smtClean="0"/>
              <a:t>koláž</a:t>
            </a:r>
            <a:r>
              <a:rPr lang="cs-CZ" dirty="0"/>
              <a:t>, jakýsi druh jídelního </a:t>
            </a:r>
            <a:r>
              <a:rPr lang="cs-CZ" dirty="0" smtClean="0"/>
              <a:t>lístku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cs-CZ" dirty="0" smtClean="0"/>
              <a:t>oko </a:t>
            </a:r>
            <a:r>
              <a:rPr lang="cs-CZ" dirty="0"/>
              <a:t>je na obraze obklopeno podpisy, útržky textů, různými </a:t>
            </a:r>
            <a:r>
              <a:rPr lang="cs-CZ" dirty="0" smtClean="0"/>
              <a:t>poznámkami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cs-CZ" dirty="0" smtClean="0"/>
              <a:t>zrcadlo doby - chaos, nejistota, strach a odpor k celkové situaci</a:t>
            </a:r>
            <a:r>
              <a:rPr lang="cs-CZ" dirty="0"/>
              <a:t> </a:t>
            </a:r>
            <a:r>
              <a:rPr lang="cs-CZ" dirty="0" smtClean="0"/>
              <a:t>-  nemůže být líbivé</a:t>
            </a:r>
            <a:endParaRPr lang="cs-CZ" dirty="0"/>
          </a:p>
        </p:txBody>
      </p:sp>
      <p:grpSp>
        <p:nvGrpSpPr>
          <p:cNvPr id="7" name="Group 6"/>
          <p:cNvGrpSpPr/>
          <p:nvPr/>
        </p:nvGrpSpPr>
        <p:grpSpPr>
          <a:xfrm>
            <a:off x="457200" y="1412776"/>
            <a:ext cx="3898776" cy="5328592"/>
            <a:chOff x="457200" y="1412776"/>
            <a:chExt cx="3898776" cy="5328592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7200" y="1412776"/>
              <a:ext cx="3848683" cy="489654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TextBox 5"/>
            <p:cNvSpPr txBox="1"/>
            <p:nvPr/>
          </p:nvSpPr>
          <p:spPr>
            <a:xfrm>
              <a:off x="3914830" y="637203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34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25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dirty="0" smtClean="0">
                <a:solidFill>
                  <a:srgbClr val="F94DD4"/>
                </a:solidFill>
              </a:rPr>
              <a:t>Man Ray </a:t>
            </a:r>
            <a:r>
              <a:rPr lang="cs-CZ" sz="4000" dirty="0" smtClean="0">
                <a:solidFill>
                  <a:srgbClr val="F94DD4"/>
                </a:solidFill>
              </a:rPr>
              <a:t/>
            </a:r>
            <a:br>
              <a:rPr lang="cs-CZ" sz="4000" dirty="0" smtClean="0">
                <a:solidFill>
                  <a:srgbClr val="F94DD4"/>
                </a:solidFill>
              </a:rPr>
            </a:br>
            <a:r>
              <a:rPr lang="cs-CZ" sz="3200" dirty="0" smtClean="0"/>
              <a:t>(1890 – 1976)</a:t>
            </a:r>
          </a:p>
        </p:txBody>
      </p:sp>
      <p:sp>
        <p:nvSpPr>
          <p:cNvPr id="44034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7638"/>
            <a:ext cx="4791378" cy="45259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</a:pPr>
            <a:r>
              <a:rPr lang="cs-CZ" sz="2800" dirty="0" smtClean="0"/>
              <a:t>americký malíř a fotograf</a:t>
            </a:r>
            <a:r>
              <a:rPr lang="cs-CZ" sz="2800" dirty="0"/>
              <a:t>, tvůrce koláží a konstruovaných objektů, sochař i filmař</a:t>
            </a:r>
            <a:endParaRPr lang="cs-CZ" sz="2800" dirty="0" smtClean="0"/>
          </a:p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rayografie</a:t>
            </a:r>
            <a:r>
              <a:rPr lang="cs-CZ" sz="2800" b="1" dirty="0" smtClean="0"/>
              <a:t> </a:t>
            </a:r>
            <a:endParaRPr lang="cs-CZ" sz="2800" dirty="0"/>
          </a:p>
          <a:p>
            <a:pPr lvl="1" eaLnBrk="1" hangingPunct="1">
              <a:buFont typeface="Arial" panose="020B0604020202020204" pitchFamily="34" charset="0"/>
              <a:buChar char="‒"/>
            </a:pPr>
            <a:r>
              <a:rPr lang="cs-CZ" sz="2400" dirty="0" smtClean="0"/>
              <a:t>originální technika, kdy se fotografuje bez fotoaparátu </a:t>
            </a:r>
          </a:p>
          <a:p>
            <a:pPr marL="914400" lvl="2" indent="0" eaLnBrk="1" hangingPunct="1">
              <a:buNone/>
            </a:pPr>
            <a:r>
              <a:rPr lang="cs-CZ" dirty="0" smtClean="0"/>
              <a:t>→ </a:t>
            </a:r>
            <a:r>
              <a:rPr lang="cs-CZ" b="1" dirty="0" smtClean="0"/>
              <a:t>rayogram </a:t>
            </a:r>
            <a:r>
              <a:rPr lang="cs-CZ" dirty="0" smtClean="0"/>
              <a:t>(otisky skutečných předmětů rozložených na fotografickém papíře</a:t>
            </a:r>
            <a:r>
              <a:rPr lang="cs-CZ" dirty="0"/>
              <a:t>)</a:t>
            </a:r>
            <a:endParaRPr lang="cs-CZ" dirty="0" smtClean="0"/>
          </a:p>
        </p:txBody>
      </p:sp>
      <p:pic>
        <p:nvPicPr>
          <p:cNvPr id="27650" name="Picture 2" descr="File:Man Ray signature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432" y="587376"/>
            <a:ext cx="2331368" cy="517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5038725" y="1662943"/>
            <a:ext cx="3709739" cy="5118656"/>
            <a:chOff x="8778179" y="1687864"/>
            <a:chExt cx="3709739" cy="5118656"/>
          </a:xfrm>
        </p:grpSpPr>
        <p:pic>
          <p:nvPicPr>
            <p:cNvPr id="27654" name="Picture 6" descr="Self-Portrait with Gun - Man Ray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78179" y="1687864"/>
              <a:ext cx="3648075" cy="476250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/>
            <p:cNvSpPr txBox="1"/>
            <p:nvPr/>
          </p:nvSpPr>
          <p:spPr>
            <a:xfrm>
              <a:off x="12046772" y="643718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37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5030953" y="1756778"/>
            <a:ext cx="3553544" cy="4740809"/>
            <a:chOff x="6096265" y="1773794"/>
            <a:chExt cx="3553544" cy="4740809"/>
          </a:xfrm>
        </p:grpSpPr>
        <p:pic>
          <p:nvPicPr>
            <p:cNvPr id="27652" name="Picture 4" descr="File:Man Ray portrait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6265" y="1773794"/>
              <a:ext cx="3553544" cy="4397879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8364518" y="6145271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35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5356049" y="1662943"/>
            <a:ext cx="3426665" cy="5118656"/>
            <a:chOff x="1238250" y="1397609"/>
            <a:chExt cx="3426665" cy="5118656"/>
          </a:xfrm>
        </p:grpSpPr>
        <p:pic>
          <p:nvPicPr>
            <p:cNvPr id="27656" name="Picture 8" descr="Self-Portrait - Man Ra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38250" y="1397609"/>
              <a:ext cx="3333750" cy="47625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4223769" y="614693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36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8376168" y="1048306"/>
            <a:ext cx="3545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38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4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75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75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3" grpId="0"/>
      <p:bldP spid="44034" grpId="0" uiExpand="1" build="p"/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Duchamp </a:t>
            </a:r>
            <a:r>
              <a:rPr lang="cs-CZ" dirty="0"/>
              <a:t>jako </a:t>
            </a:r>
            <a:r>
              <a:rPr lang="cs-CZ" dirty="0" err="1"/>
              <a:t>Rrose</a:t>
            </a:r>
            <a:r>
              <a:rPr lang="cs-CZ" dirty="0"/>
              <a:t> </a:t>
            </a:r>
            <a:r>
              <a:rPr lang="cs-CZ" dirty="0" err="1"/>
              <a:t>Sélavy</a:t>
            </a:r>
            <a:endParaRPr lang="cs-CZ" dirty="0"/>
          </a:p>
        </p:txBody>
      </p:sp>
      <p:grpSp>
        <p:nvGrpSpPr>
          <p:cNvPr id="3" name="Group 2"/>
          <p:cNvGrpSpPr/>
          <p:nvPr/>
        </p:nvGrpSpPr>
        <p:grpSpPr>
          <a:xfrm>
            <a:off x="2788171" y="1700808"/>
            <a:ext cx="3567658" cy="4919099"/>
            <a:chOff x="2788171" y="1700808"/>
            <a:chExt cx="3567658" cy="4919099"/>
          </a:xfrm>
        </p:grpSpPr>
        <p:pic>
          <p:nvPicPr>
            <p:cNvPr id="14338" name="Picture 2" descr="Soubor:RroseSelavy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88171" y="1700808"/>
              <a:ext cx="3567658" cy="454976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5914683" y="6250575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39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775089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82FF5B"/>
                </a:solidFill>
              </a:rPr>
              <a:t>Tanečnice na laně doprovázená svým stínem, 1916</a:t>
            </a:r>
            <a:endParaRPr lang="cs-CZ" dirty="0">
              <a:solidFill>
                <a:srgbClr val="82FF5B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1341233" y="1700808"/>
            <a:ext cx="6461533" cy="4970932"/>
            <a:chOff x="1341233" y="1700808"/>
            <a:chExt cx="6461533" cy="4970932"/>
          </a:xfrm>
        </p:grpSpPr>
        <p:pic>
          <p:nvPicPr>
            <p:cNvPr id="32770" name="Picture 2" descr="http://farm6.staticflickr.com/5183/5644789947_2ce801f465_b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1233" y="1700808"/>
              <a:ext cx="6461533" cy="462529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361620" y="630240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40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Dárek, 1921</a:t>
            </a:r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1187624" y="1556792"/>
            <a:ext cx="3098826" cy="5108544"/>
            <a:chOff x="1194240" y="1507519"/>
            <a:chExt cx="3098826" cy="5108544"/>
          </a:xfrm>
        </p:grpSpPr>
        <p:pic>
          <p:nvPicPr>
            <p:cNvPr id="26626" name="Picture 2" descr="http://upload.wikimedia.org/wikipedia/commons/a/aa/%27Cadeau%27_by_Man_Ray%2C_iron_and_nails%2C_Tate_Modern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4240" y="1507519"/>
              <a:ext cx="3034091" cy="476507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3851920" y="6246731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41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4932040" y="1548965"/>
            <a:ext cx="3350091" cy="5116371"/>
            <a:chOff x="4932040" y="1556792"/>
            <a:chExt cx="3350091" cy="5116371"/>
          </a:xfrm>
        </p:grpSpPr>
        <p:pic>
          <p:nvPicPr>
            <p:cNvPr id="26628" name="Picture 4" descr="The Gift - Man Ra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556792"/>
              <a:ext cx="3343275" cy="4762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7840985" y="6303831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42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180748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Rayogram – Polibek, 1922</a:t>
            </a:r>
            <a:endParaRPr lang="cs-CZ" dirty="0"/>
          </a:p>
        </p:txBody>
      </p:sp>
      <p:grpSp>
        <p:nvGrpSpPr>
          <p:cNvPr id="3" name="Group 2"/>
          <p:cNvGrpSpPr/>
          <p:nvPr/>
        </p:nvGrpSpPr>
        <p:grpSpPr>
          <a:xfrm>
            <a:off x="1715682" y="1772816"/>
            <a:ext cx="5736638" cy="4752528"/>
            <a:chOff x="1931706" y="1844824"/>
            <a:chExt cx="5298883" cy="4329772"/>
          </a:xfrm>
        </p:grpSpPr>
        <p:pic>
          <p:nvPicPr>
            <p:cNvPr id="29698" name="Picture 2" descr="Rayograph (The Kiss) - Man Ray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1706" y="1844824"/>
              <a:ext cx="5280587" cy="39604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789443" y="580526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43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713282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3"/>
          <p:cNvSpPr>
            <a:spLocks noGrp="1"/>
          </p:cNvSpPr>
          <p:nvPr>
            <p:ph type="title"/>
          </p:nvPr>
        </p:nvSpPr>
        <p:spPr>
          <a:xfrm>
            <a:off x="457200" y="-71438"/>
            <a:ext cx="8229600" cy="1143001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82FF5B"/>
                </a:solidFill>
              </a:rPr>
              <a:t>Ingresova viola, 1924 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488518" y="1074887"/>
            <a:ext cx="4675770" cy="5603765"/>
            <a:chOff x="2488518" y="1074887"/>
            <a:chExt cx="4675770" cy="5603765"/>
          </a:xfrm>
        </p:grpSpPr>
        <p:pic>
          <p:nvPicPr>
            <p:cNvPr id="30722" name="Picture 2" descr="Ingre's Violin - Man Ray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8518" y="1074887"/>
              <a:ext cx="4166964" cy="554117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723142" y="630932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44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82FF5B"/>
                </a:solidFill>
              </a:rPr>
              <a:t>Černá a bílá, 1926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766888" y="1685925"/>
            <a:ext cx="5694530" cy="4541282"/>
            <a:chOff x="1766888" y="1685925"/>
            <a:chExt cx="5694530" cy="4541282"/>
          </a:xfrm>
        </p:grpSpPr>
        <p:pic>
          <p:nvPicPr>
            <p:cNvPr id="46082" name="Picture 2" descr="C:\Documents and Settings\Jelinkova\Dokumenty\Marcela\Výtvarná výchova\5.20.století\5..Dadaismus\Man Ray (1890-1976)\Černá a bílá.gi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766888" y="1685925"/>
              <a:ext cx="5610225" cy="41719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TextBox 3"/>
            <p:cNvSpPr txBox="1"/>
            <p:nvPr/>
          </p:nvSpPr>
          <p:spPr>
            <a:xfrm>
              <a:off x="7020272" y="5857875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45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82FF5B"/>
                </a:solidFill>
              </a:rPr>
              <a:t>Slzy, 1932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123728" y="1700808"/>
            <a:ext cx="5193674" cy="4490208"/>
            <a:chOff x="2123728" y="1628800"/>
            <a:chExt cx="5193674" cy="4490208"/>
          </a:xfrm>
        </p:grpSpPr>
        <p:pic>
          <p:nvPicPr>
            <p:cNvPr id="28674" name="Picture 2" descr="Glass tears - Man Ray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1628800"/>
              <a:ext cx="5112568" cy="409005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876256" y="574967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46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79512" y="2204864"/>
            <a:ext cx="8784976" cy="2852737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cs-CZ" sz="12400" b="1" dirty="0" smtClean="0">
                <a:ln/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K</a:t>
            </a:r>
            <a:r>
              <a:rPr lang="cs-CZ" sz="124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O</a:t>
            </a:r>
            <a:r>
              <a:rPr lang="cs-CZ" sz="12400" b="1" dirty="0" smtClean="0">
                <a:ln/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N</a:t>
            </a:r>
            <a:r>
              <a:rPr lang="cs-CZ" sz="12400" b="1" dirty="0" smtClean="0">
                <a:ln/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E</a:t>
            </a:r>
            <a:r>
              <a:rPr lang="cs-CZ" sz="12400" b="1" dirty="0" smtClean="0">
                <a:ln/>
                <a:solidFill>
                  <a:srgbClr val="66FF33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C</a:t>
            </a:r>
            <a:endParaRPr lang="cs-CZ" sz="12400" b="1" dirty="0">
              <a:ln/>
              <a:solidFill>
                <a:srgbClr val="66FF33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933727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008112"/>
          </a:xfrm>
        </p:spPr>
        <p:txBody>
          <a:bodyPr/>
          <a:lstStyle/>
          <a:p>
            <a:r>
              <a:rPr lang="cs-CZ" sz="2400" dirty="0" smtClean="0">
                <a:solidFill>
                  <a:srgbClr val="002060"/>
                </a:solidFill>
                <a:effectLst/>
              </a:rPr>
              <a:t>DADADISMUS - opakování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/>
            </a:r>
            <a:br>
              <a:rPr lang="cs-CZ" sz="2000" dirty="0" smtClean="0">
                <a:solidFill>
                  <a:srgbClr val="FF0000"/>
                </a:solidFill>
                <a:effectLst/>
              </a:rPr>
            </a:br>
            <a:r>
              <a:rPr lang="cs-CZ" sz="2000" dirty="0" smtClean="0">
                <a:solidFill>
                  <a:srgbClr val="293E00"/>
                </a:solidFill>
                <a:effectLst/>
              </a:rPr>
              <a:t>Doplňte do textu vynechané informace.</a:t>
            </a:r>
            <a:endParaRPr lang="cs-CZ" sz="2000" dirty="0">
              <a:solidFill>
                <a:srgbClr val="293E00"/>
              </a:solidFill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80728"/>
            <a:ext cx="8712968" cy="5760640"/>
          </a:xfrm>
        </p:spPr>
        <p:txBody>
          <a:bodyPr/>
          <a:lstStyle/>
          <a:p>
            <a:pPr marL="0" indent="0">
              <a:buNone/>
            </a:pPr>
            <a:r>
              <a:rPr lang="cs-CZ" sz="1800" b="0" dirty="0" smtClean="0">
                <a:solidFill>
                  <a:schemeClr val="tx1"/>
                </a:solidFill>
                <a:effectLst/>
              </a:rPr>
              <a:t>Dadaismus se zrodil oficiálně roku </a:t>
            </a:r>
            <a:r>
              <a:rPr lang="cs-CZ" sz="1800" b="0" u="sng" dirty="0">
                <a:solidFill>
                  <a:schemeClr val="tx1"/>
                </a:solidFill>
                <a:effectLst/>
              </a:rPr>
              <a:t>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ve švýcarském městě </a:t>
            </a:r>
            <a:r>
              <a:rPr lang="cs-CZ" sz="1800" b="0" u="sng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 </a:t>
            </a:r>
            <a:r>
              <a:rPr lang="cs-CZ" sz="1800" b="0" u="sng" dirty="0" smtClean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</a:t>
            </a:r>
            <a:r>
              <a:rPr lang="cs-CZ" sz="1800" b="0" dirty="0" smtClean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Zde se kolem francouzského básníka rumunského původu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 sešla pestrá mezinárodní společnost umělců, kteří se scházeli v kavárně zvané 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 Ten vedl spolu se svou </a:t>
            </a:r>
            <a:r>
              <a:rPr lang="cs-CZ" sz="1800" b="0" dirty="0">
                <a:solidFill>
                  <a:schemeClr val="tx1"/>
                </a:solidFill>
                <a:effectLst/>
              </a:rPr>
              <a:t>manželkou německý básník,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spisovatel a malíř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 Náhodně vybrané slůvko „dada“ ve francouzštině znamená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 Jedním z dadaistů byl sochař francouzsko-německého původu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, který vytvářel reliéfy z polychromovaného dřeva, např.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             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 O něco dříve se prvky tohoto hnutí objevily v New Yorku v činnostech těchto třech umělců: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,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a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 Jeden z nich byl fotograf a vymyslel vlastní metodu fotografování bez fotoaparátu - tzv.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 Originálními objekty (např. „Sušák na lahve“ nebo „Kolo od bicyklu“) se proslavil další z nich. Jsou to tzv. </a:t>
            </a:r>
            <a:r>
              <a:rPr lang="cs-CZ" sz="1800" b="0" u="sng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 </a:t>
            </a:r>
            <a:r>
              <a:rPr lang="cs-CZ" sz="1800" b="0" u="sng" dirty="0" smtClean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 Velký rozruch vyvolal vystavením pánského pisoáru, když jej podepsal a pojmenoval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</a:t>
            </a:r>
            <a:r>
              <a:rPr lang="cs-CZ" sz="18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Jeho jiné slavné dílo - „Nevěsta svlékaná svými mládenci, dokonce“ je známé také pod jiným názvem: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 Pracoval na něm od roku 1915 dalších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 let. Autorem obrazů „Zamilovaná přehlídka“ nebo „Kakodylické oko“ je </a:t>
            </a:r>
            <a:r>
              <a:rPr lang="cs-CZ" sz="1800" b="0" u="sng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 </a:t>
            </a:r>
            <a:r>
              <a:rPr lang="cs-CZ" sz="1800" b="0" u="sng" dirty="0" smtClean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 Po skončení války se centrem dada stala Paříž a 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 Dadaistické hnutí ukončilo svou činnost kolem roku </a:t>
            </a:r>
            <a:r>
              <a:rPr lang="cs-CZ" sz="1800" u="sng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 </a:t>
            </a:r>
            <a:r>
              <a:rPr lang="cs-CZ" sz="1800" u="sng" dirty="0" smtClean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       </a:t>
            </a:r>
            <a:r>
              <a:rPr lang="cs-CZ" sz="1800" b="0" dirty="0">
                <a:solidFill>
                  <a:schemeClr val="tx1"/>
                </a:solidFill>
                <a:effectLst/>
              </a:rPr>
              <a:t>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a později vyústilo v jiný styl –</a:t>
            </a:r>
            <a:r>
              <a:rPr lang="cs-CZ" sz="1800" b="0" u="sng" dirty="0" smtClean="0">
                <a:solidFill>
                  <a:schemeClr val="tx1"/>
                </a:solidFill>
                <a:effectLst/>
              </a:rPr>
              <a:t>                      </a:t>
            </a:r>
            <a:r>
              <a:rPr lang="cs-CZ" sz="1800" b="0" dirty="0" smtClean="0">
                <a:solidFill>
                  <a:schemeClr val="tx1"/>
                </a:solidFill>
                <a:effectLst/>
              </a:rPr>
              <a:t>.</a:t>
            </a:r>
            <a:endParaRPr lang="cs-CZ" sz="1800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931966" y="968102"/>
            <a:ext cx="697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1916</a:t>
            </a:r>
            <a:endParaRPr lang="cs-CZ" dirty="0"/>
          </a:p>
        </p:txBody>
      </p:sp>
      <p:sp>
        <p:nvSpPr>
          <p:cNvPr id="5" name="Rectangle 4"/>
          <p:cNvSpPr/>
          <p:nvPr/>
        </p:nvSpPr>
        <p:spPr>
          <a:xfrm>
            <a:off x="6925011" y="973815"/>
            <a:ext cx="11675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Curychu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567416" y="1210952"/>
            <a:ext cx="10311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T. </a:t>
            </a:r>
            <a:r>
              <a:rPr lang="cs-CZ" dirty="0" err="1" smtClean="0">
                <a:solidFill>
                  <a:srgbClr val="FF0000"/>
                </a:solidFill>
              </a:rPr>
              <a:t>Tzary</a:t>
            </a:r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7735126" y="1804286"/>
            <a:ext cx="11849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Hugo Ball</a:t>
            </a:r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7150911" y="1529680"/>
            <a:ext cx="18390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Cabaret Voltaire</a:t>
            </a:r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>
            <a:off x="6436677" y="2072121"/>
            <a:ext cx="23006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dětská </a:t>
            </a:r>
            <a:r>
              <a:rPr lang="cs-CZ" dirty="0" smtClean="0">
                <a:solidFill>
                  <a:srgbClr val="FF0000"/>
                </a:solidFill>
              </a:rPr>
              <a:t>hračka, koník</a:t>
            </a:r>
            <a:endParaRPr lang="cs-CZ" dirty="0"/>
          </a:p>
        </p:txBody>
      </p:sp>
      <p:sp>
        <p:nvSpPr>
          <p:cNvPr id="10" name="Rectangle 9"/>
          <p:cNvSpPr/>
          <p:nvPr/>
        </p:nvSpPr>
        <p:spPr>
          <a:xfrm>
            <a:off x="6822668" y="2348880"/>
            <a:ext cx="11337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Hans Arp</a:t>
            </a:r>
            <a:endParaRPr lang="cs-CZ" dirty="0"/>
          </a:p>
        </p:txBody>
      </p:sp>
      <p:sp>
        <p:nvSpPr>
          <p:cNvPr id="11" name="Rectangle 10"/>
          <p:cNvSpPr/>
          <p:nvPr/>
        </p:nvSpPr>
        <p:spPr>
          <a:xfrm>
            <a:off x="5440786" y="2646156"/>
            <a:ext cx="32453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Deska s vajíčky, Enakovy slzy</a:t>
            </a:r>
            <a:endParaRPr lang="cs-CZ" dirty="0"/>
          </a:p>
        </p:txBody>
      </p:sp>
      <p:sp>
        <p:nvSpPr>
          <p:cNvPr id="12" name="Rectangle 11"/>
          <p:cNvSpPr/>
          <p:nvPr/>
        </p:nvSpPr>
        <p:spPr>
          <a:xfrm>
            <a:off x="1253632" y="3170659"/>
            <a:ext cx="1492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M. Duchamp</a:t>
            </a:r>
            <a:endParaRPr lang="cs-CZ" dirty="0"/>
          </a:p>
        </p:txBody>
      </p:sp>
      <p:sp>
        <p:nvSpPr>
          <p:cNvPr id="13" name="Rectangle 12"/>
          <p:cNvSpPr/>
          <p:nvPr/>
        </p:nvSpPr>
        <p:spPr>
          <a:xfrm>
            <a:off x="2878264" y="3170659"/>
            <a:ext cx="1185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F. Picabia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5106243" y="5373216"/>
            <a:ext cx="1159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Německo</a:t>
            </a:r>
            <a:endParaRPr lang="cs-CZ" dirty="0"/>
          </a:p>
        </p:txBody>
      </p:sp>
      <p:sp>
        <p:nvSpPr>
          <p:cNvPr id="15" name="Rectangle 14"/>
          <p:cNvSpPr/>
          <p:nvPr/>
        </p:nvSpPr>
        <p:spPr>
          <a:xfrm>
            <a:off x="4578242" y="3170659"/>
            <a:ext cx="11336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Ray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6618223" y="3432754"/>
            <a:ext cx="1210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rayografie</a:t>
            </a:r>
            <a:endParaRPr lang="cs-CZ" dirty="0"/>
          </a:p>
        </p:txBody>
      </p:sp>
      <p:sp>
        <p:nvSpPr>
          <p:cNvPr id="17" name="Rectangle 16"/>
          <p:cNvSpPr/>
          <p:nvPr/>
        </p:nvSpPr>
        <p:spPr>
          <a:xfrm>
            <a:off x="2878264" y="3979282"/>
            <a:ext cx="1518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ready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mades</a:t>
            </a:r>
            <a:endParaRPr lang="cs-CZ" dirty="0"/>
          </a:p>
        </p:txBody>
      </p:sp>
      <p:sp>
        <p:nvSpPr>
          <p:cNvPr id="18" name="Rectangle 17"/>
          <p:cNvSpPr/>
          <p:nvPr/>
        </p:nvSpPr>
        <p:spPr>
          <a:xfrm>
            <a:off x="5711886" y="4252528"/>
            <a:ext cx="1159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Studánka</a:t>
            </a:r>
            <a:endParaRPr lang="cs-CZ" dirty="0"/>
          </a:p>
        </p:txBody>
      </p:sp>
      <p:sp>
        <p:nvSpPr>
          <p:cNvPr id="19" name="Rectangle 18"/>
          <p:cNvSpPr/>
          <p:nvPr/>
        </p:nvSpPr>
        <p:spPr>
          <a:xfrm>
            <a:off x="1345252" y="4797152"/>
            <a:ext cx="12234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Velké sklo</a:t>
            </a:r>
            <a:endParaRPr lang="cs-CZ" dirty="0"/>
          </a:p>
        </p:txBody>
      </p:sp>
      <p:sp>
        <p:nvSpPr>
          <p:cNvPr id="20" name="Rectangle 19"/>
          <p:cNvSpPr/>
          <p:nvPr/>
        </p:nvSpPr>
        <p:spPr>
          <a:xfrm>
            <a:off x="6759202" y="4822852"/>
            <a:ext cx="3316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/>
          </a:p>
        </p:txBody>
      </p:sp>
      <p:sp>
        <p:nvSpPr>
          <p:cNvPr id="21" name="Rectangle 20"/>
          <p:cNvSpPr/>
          <p:nvPr/>
        </p:nvSpPr>
        <p:spPr>
          <a:xfrm>
            <a:off x="3780882" y="5651956"/>
            <a:ext cx="697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1922</a:t>
            </a:r>
            <a:endParaRPr lang="cs-CZ" dirty="0"/>
          </a:p>
        </p:txBody>
      </p:sp>
      <p:sp>
        <p:nvSpPr>
          <p:cNvPr id="22" name="Rectangle 21"/>
          <p:cNvSpPr/>
          <p:nvPr/>
        </p:nvSpPr>
        <p:spPr>
          <a:xfrm>
            <a:off x="7376052" y="5651956"/>
            <a:ext cx="1492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surrealismus</a:t>
            </a:r>
            <a:endParaRPr lang="cs-CZ" dirty="0"/>
          </a:p>
        </p:txBody>
      </p:sp>
      <p:sp>
        <p:nvSpPr>
          <p:cNvPr id="23" name="Rectangle 22"/>
          <p:cNvSpPr/>
          <p:nvPr/>
        </p:nvSpPr>
        <p:spPr>
          <a:xfrm>
            <a:off x="6323592" y="5087061"/>
            <a:ext cx="1185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F. Picabia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338617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4624"/>
            <a:ext cx="8435280" cy="1008112"/>
          </a:xfrm>
        </p:spPr>
        <p:txBody>
          <a:bodyPr/>
          <a:lstStyle/>
          <a:p>
            <a:r>
              <a:rPr lang="cs-CZ" sz="2400" dirty="0" smtClean="0">
                <a:solidFill>
                  <a:srgbClr val="002060"/>
                </a:solidFill>
                <a:effectLst/>
              </a:rPr>
              <a:t>DADADISMUS - opakování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/>
            </a:r>
            <a:br>
              <a:rPr lang="cs-CZ" sz="2000" b="0" dirty="0" smtClean="0">
                <a:solidFill>
                  <a:srgbClr val="FF0000"/>
                </a:solidFill>
                <a:effectLst/>
              </a:rPr>
            </a:br>
            <a:r>
              <a:rPr lang="cs-CZ" sz="2000" dirty="0" smtClean="0">
                <a:solidFill>
                  <a:srgbClr val="293E00"/>
                </a:solidFill>
                <a:effectLst/>
              </a:rPr>
              <a:t>Napište na list papíru ke každému číslu z textu správnou informaci.</a:t>
            </a:r>
            <a:endParaRPr lang="cs-CZ" sz="2000" dirty="0">
              <a:solidFill>
                <a:srgbClr val="293E00"/>
              </a:solidFill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/>
          <a:lstStyle/>
          <a:p>
            <a:pPr marL="0" indent="0">
              <a:buNone/>
            </a:pPr>
            <a:r>
              <a:rPr lang="cs-CZ" sz="2000" b="0" dirty="0" smtClean="0">
                <a:solidFill>
                  <a:schemeClr val="tx1"/>
                </a:solidFill>
                <a:effectLst/>
              </a:rPr>
              <a:t>Dadaismus se zrodil oficiálně roku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1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 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ve švýcarském městě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2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Zde se kolem francouzského básníka rumunského původu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3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 sešla pestrá mezinárodní společnost umělců, kteří se scházeli v kavárně zvané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4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Ten vedl spolu se svou </a:t>
            </a:r>
            <a:r>
              <a:rPr lang="cs-CZ" sz="2000" b="0" dirty="0">
                <a:solidFill>
                  <a:schemeClr val="tx1"/>
                </a:solidFill>
                <a:effectLst/>
              </a:rPr>
              <a:t>manželkou německý básník, 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spisovatel a malíř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5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Náhodně vybrané slůvko „dada“ ve francouzštině znamená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6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Jedním z dadaistů byl sochař francouzsko-německého původu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7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, který vytvářel reliéfy z polychromovaného dřeva, např.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8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O něco dříve se prvky tohoto hnutí objevily v New Yorku v činnostech těchto třech umělců: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9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,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10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 a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11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Jeden z nich byl fotograf a vymyslel vlastní metodu fotografování bez fotoaparátu - tzv.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12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Originálními objekty (např. „Sušák na lahve“ nebo „Kolo od bicyklu“) se proslavil další z nich. Jsou to tzv.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13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Velký rozruch vyvolal vystavením pánského pisoáru, když jej podepsal a pojmenoval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14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 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Jeho jiné slavné dílo - „Nevěsta svlékaná svými mládenci, dokonce“ je známé také pod jiným názvem: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15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Pracoval na něm od roku 1915 dalších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16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 let. Autorem obrazů „Zamilovaná přehlídka“ nebo „Kakodylické oko“ je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17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Po skončení války se centrem dada stala Paříž a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18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Dadaistické hnutí ukončilo svou činnost kolem roku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19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, kdy vyústilo v jiný styl –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Arial Black" panose="020B0A04020102020204" pitchFamily="34" charset="0"/>
              </a:rPr>
              <a:t>20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</a:t>
            </a:r>
            <a:endParaRPr lang="cs-CZ" sz="2000" b="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5200442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ŘEŠENÍ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7666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tx1"/>
                </a:solidFill>
                <a:effectLst/>
              </a:rPr>
              <a:t>1916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Curych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Tristan Tzara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Cabaret Voltaire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Hugo Ball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dřevěný koník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>
                <a:solidFill>
                  <a:schemeClr val="tx1"/>
                </a:solidFill>
                <a:effectLst/>
              </a:rPr>
              <a:t>H</a:t>
            </a:r>
            <a:r>
              <a:rPr lang="cs-CZ" sz="1600" dirty="0" smtClean="0">
                <a:solidFill>
                  <a:schemeClr val="tx1"/>
                </a:solidFill>
                <a:effectLst/>
              </a:rPr>
              <a:t>ans (Jean) Arp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Deska s vajíčky, Enakovy slzy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Marcel Duchamp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Man Ray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Francis Picabia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rayografie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ready made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Fontána, Studánka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Velké sklo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8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Francis Picabia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Německo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1922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  <a:effectLst/>
              </a:rPr>
              <a:t>Surrealismus</a:t>
            </a:r>
          </a:p>
          <a:p>
            <a:pPr marL="514350" indent="-514350">
              <a:buFont typeface="+mj-lt"/>
              <a:buAutoNum type="arabicPeriod"/>
            </a:pPr>
            <a:endParaRPr lang="cs-CZ" sz="1600" dirty="0" smtClean="0">
              <a:solidFill>
                <a:schemeClr val="tx1"/>
              </a:solidFill>
              <a:effectLst/>
            </a:endParaRPr>
          </a:p>
          <a:p>
            <a:pPr marL="514350" indent="-514350">
              <a:buFont typeface="+mj-lt"/>
              <a:buAutoNum type="arabicPeriod"/>
            </a:pPr>
            <a:endParaRPr lang="cs-CZ" sz="1600" dirty="0" smtClean="0">
              <a:solidFill>
                <a:schemeClr val="tx1"/>
              </a:solidFill>
              <a:effectLst/>
            </a:endParaRPr>
          </a:p>
          <a:p>
            <a:pPr marL="514350" indent="-514350">
              <a:buFont typeface="+mj-lt"/>
              <a:buAutoNum type="arabicPeriod"/>
            </a:pPr>
            <a:endParaRPr lang="cs-CZ" sz="1600" dirty="0" smtClean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3132856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0622"/>
            <a:ext cx="8229600" cy="634082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764704"/>
            <a:ext cx="8640960" cy="5904656"/>
          </a:xfrm>
        </p:spPr>
        <p:txBody>
          <a:bodyPr/>
          <a:lstStyle/>
          <a:p>
            <a:r>
              <a:rPr lang="cs-CZ" sz="1200" dirty="0">
                <a:solidFill>
                  <a:srgbClr val="FFFF00"/>
                </a:solidFill>
                <a:effectLst/>
              </a:rPr>
              <a:t>R. Delaunay - Tristan Tzara: </a:t>
            </a:r>
            <a:r>
              <a:rPr lang="cs-CZ" sz="1200" b="0" dirty="0">
                <a:effectLst/>
              </a:rPr>
              <a:t>AUTOR NEUVEDEN. http://de.wikipedia.org [online]. [cit. 29.3.2013]. Dostupný pod licencí public domain na WWW: </a:t>
            </a:r>
            <a:r>
              <a:rPr lang="cs-CZ" sz="1200" b="0" dirty="0">
                <a:effectLst/>
                <a:hlinkClick r:id="rId3"/>
              </a:rPr>
              <a:t>http://de.wikipedia.org/w/index.php?title=Datei:Robert_Delaunay,_Tristan_Tzara,_1923.jpg&amp;filetimestamp=20130204130743</a:t>
            </a:r>
            <a:endParaRPr lang="cs-CZ" sz="1200" b="0" dirty="0">
              <a:effectLst/>
            </a:endParaRPr>
          </a:p>
          <a:p>
            <a:r>
              <a:rPr lang="cs-CZ" dirty="0" smtClean="0">
                <a:solidFill>
                  <a:srgbClr val="FFFF00"/>
                </a:solidFill>
                <a:effectLst/>
              </a:rPr>
              <a:t>Tristan Tzara – foto: </a:t>
            </a:r>
            <a:r>
              <a:rPr lang="cs-CZ" b="0" dirty="0" smtClean="0">
                <a:effectLst/>
              </a:rPr>
              <a:t>RACASURIAGA</a:t>
            </a:r>
            <a:r>
              <a:rPr lang="cs-CZ" b="0" dirty="0">
                <a:effectLst/>
              </a:rPr>
              <a:t>, Santiago. </a:t>
            </a:r>
            <a:r>
              <a:rPr lang="cs-CZ" b="0" i="1" dirty="0">
                <a:effectLst/>
              </a:rPr>
              <a:t>http://commons.wikimedia.org</a:t>
            </a:r>
            <a:r>
              <a:rPr lang="cs-CZ" b="0" dirty="0">
                <a:effectLst/>
              </a:rPr>
              <a:t> [online]. [cit. 29.3.2013]. Dostupný pod licencí Creative Commons </a:t>
            </a:r>
            <a:r>
              <a:rPr lang="cs-CZ" b="0" dirty="0" err="1">
                <a:effectLst/>
              </a:rPr>
              <a:t>Attribution</a:t>
            </a:r>
            <a:r>
              <a:rPr lang="cs-CZ" b="0" dirty="0">
                <a:effectLst/>
              </a:rPr>
              <a:t> 2.0 </a:t>
            </a:r>
            <a:r>
              <a:rPr lang="cs-CZ" b="0" dirty="0" err="1">
                <a:effectLst/>
              </a:rPr>
              <a:t>Generic</a:t>
            </a:r>
            <a:r>
              <a:rPr lang="cs-CZ" b="0" dirty="0">
                <a:effectLst/>
              </a:rPr>
              <a:t> na WWW: </a:t>
            </a:r>
            <a:r>
              <a:rPr lang="cs-CZ" b="0" dirty="0">
                <a:effectLst/>
                <a:hlinkClick r:id="rId4"/>
              </a:rPr>
              <a:t>http://</a:t>
            </a:r>
            <a:r>
              <a:rPr lang="cs-CZ" b="0" dirty="0" smtClean="0">
                <a:effectLst/>
                <a:hlinkClick r:id="rId4"/>
              </a:rPr>
              <a:t>commons.wikimedia.org/wiki/File:Tristan_Tzara_and_Rene_Crevel_cropped.jpg</a:t>
            </a:r>
            <a:endParaRPr lang="cs-CZ" b="0" dirty="0" smtClean="0">
              <a:effectLst/>
            </a:endParaRPr>
          </a:p>
          <a:p>
            <a:r>
              <a:rPr lang="cs-CZ" sz="1200" dirty="0" smtClean="0">
                <a:solidFill>
                  <a:srgbClr val="FFFF00"/>
                </a:solidFill>
                <a:effectLst/>
              </a:rPr>
              <a:t>Cabaret Voltaire: </a:t>
            </a:r>
            <a:r>
              <a:rPr lang="cs-CZ" sz="1200" b="0" dirty="0" smtClean="0">
                <a:effectLst/>
              </a:rPr>
              <a:t>CMICHAEL</a:t>
            </a:r>
            <a:r>
              <a:rPr lang="cs-CZ" sz="1200" b="0" dirty="0">
                <a:effectLst/>
              </a:rPr>
              <a:t>, Adrian. </a:t>
            </a:r>
            <a:r>
              <a:rPr lang="cs-CZ" sz="1200" b="0" i="1" dirty="0">
                <a:effectLst/>
              </a:rPr>
              <a:t>http://commons.wikimedia.org</a:t>
            </a:r>
            <a:r>
              <a:rPr lang="cs-CZ" sz="1200" b="0" dirty="0">
                <a:effectLst/>
              </a:rPr>
              <a:t> [online]. [cit. 29.3.2013]. Dostupný pod licencí Creative Commons </a:t>
            </a:r>
            <a:r>
              <a:rPr lang="cs-CZ" sz="1200" b="0" dirty="0" err="1">
                <a:effectLst/>
              </a:rPr>
              <a:t>Attribution-Share</a:t>
            </a:r>
            <a:r>
              <a:rPr lang="cs-CZ" sz="1200" b="0" dirty="0">
                <a:effectLst/>
              </a:rPr>
              <a:t> </a:t>
            </a:r>
            <a:r>
              <a:rPr lang="cs-CZ" sz="1200" b="0" dirty="0" err="1">
                <a:effectLst/>
              </a:rPr>
              <a:t>Alike</a:t>
            </a:r>
            <a:r>
              <a:rPr lang="cs-CZ" sz="1200" b="0" dirty="0">
                <a:effectLst/>
              </a:rPr>
              <a:t> 3.0 na WWW: </a:t>
            </a:r>
            <a:r>
              <a:rPr lang="cs-CZ" sz="1200" b="0" dirty="0">
                <a:effectLst/>
                <a:hlinkClick r:id="rId5"/>
              </a:rPr>
              <a:t>http://</a:t>
            </a:r>
            <a:r>
              <a:rPr lang="cs-CZ" sz="1200" b="0" dirty="0" smtClean="0">
                <a:effectLst/>
                <a:hlinkClick r:id="rId5"/>
              </a:rPr>
              <a:t>commons.wikimedia.org/wiki/File:Cabaret_Volaire_Eingang.jpg?uselang=cs</a:t>
            </a:r>
            <a:endParaRPr lang="cs-CZ" sz="1200" b="0" dirty="0" smtClean="0">
              <a:effectLst/>
            </a:endParaRPr>
          </a:p>
          <a:p>
            <a:r>
              <a:rPr lang="cs-CZ" sz="1200" dirty="0" smtClean="0">
                <a:solidFill>
                  <a:srgbClr val="FFFF00"/>
                </a:solidFill>
                <a:effectLst/>
              </a:rPr>
              <a:t>Pamětní deska </a:t>
            </a:r>
            <a:r>
              <a:rPr lang="cs-CZ" sz="1200" dirty="0" err="1" smtClean="0">
                <a:solidFill>
                  <a:srgbClr val="FFFF00"/>
                </a:solidFill>
                <a:effectLst/>
              </a:rPr>
              <a:t>caberet</a:t>
            </a:r>
            <a:r>
              <a:rPr lang="cs-CZ" sz="1200" dirty="0" smtClean="0">
                <a:solidFill>
                  <a:srgbClr val="FFFF00"/>
                </a:solidFill>
                <a:effectLst/>
              </a:rPr>
              <a:t> Voltaire: </a:t>
            </a:r>
            <a:r>
              <a:rPr lang="cs-CZ" sz="1200" b="0" dirty="0" smtClean="0">
                <a:effectLst/>
              </a:rPr>
              <a:t>ALMARE</a:t>
            </a:r>
            <a:r>
              <a:rPr lang="cs-CZ" sz="1200" b="0" dirty="0">
                <a:effectLst/>
              </a:rPr>
              <a:t>. http://commons.wikimedia.org [online]. [cit. 29.3.2013]. Dostupný pod licencí Creative Commons </a:t>
            </a:r>
            <a:r>
              <a:rPr lang="cs-CZ" sz="1200" b="0" dirty="0" err="1">
                <a:effectLst/>
              </a:rPr>
              <a:t>Attribution-Share</a:t>
            </a:r>
            <a:r>
              <a:rPr lang="cs-CZ" sz="1200" b="0" dirty="0">
                <a:effectLst/>
              </a:rPr>
              <a:t> </a:t>
            </a:r>
            <a:r>
              <a:rPr lang="cs-CZ" sz="1200" b="0" dirty="0" err="1">
                <a:effectLst/>
              </a:rPr>
              <a:t>Alike</a:t>
            </a:r>
            <a:r>
              <a:rPr lang="cs-CZ" sz="1200" b="0" dirty="0">
                <a:effectLst/>
              </a:rPr>
              <a:t> 3.0 na WWW: </a:t>
            </a:r>
            <a:r>
              <a:rPr lang="cs-CZ" sz="1200" b="0" dirty="0">
                <a:effectLst/>
                <a:hlinkClick r:id="rId6"/>
              </a:rPr>
              <a:t>http://</a:t>
            </a:r>
            <a:r>
              <a:rPr lang="cs-CZ" sz="1200" b="0" dirty="0" smtClean="0">
                <a:effectLst/>
                <a:hlinkClick r:id="rId6"/>
              </a:rPr>
              <a:t>commons.wikimedia.org/wiki/File:Placa_en_Cabaret_Voltaire_retouched.jpg?uselang=cs</a:t>
            </a:r>
            <a:endParaRPr lang="cs-CZ" sz="1200" b="0" dirty="0" smtClean="0">
              <a:effectLst/>
            </a:endParaRPr>
          </a:p>
          <a:p>
            <a:r>
              <a:rPr lang="cs-CZ" sz="1200" dirty="0" smtClean="0">
                <a:solidFill>
                  <a:srgbClr val="FFFF00"/>
                </a:solidFill>
                <a:effectLst/>
              </a:rPr>
              <a:t>Hugo Ball na fotografii z performance v CV: </a:t>
            </a:r>
            <a:r>
              <a:rPr lang="cs-CZ" sz="1200" b="0" dirty="0" smtClean="0">
                <a:effectLst/>
              </a:rPr>
              <a:t>AUTOR </a:t>
            </a:r>
            <a:r>
              <a:rPr lang="cs-CZ" sz="1200" b="0" dirty="0">
                <a:effectLst/>
              </a:rPr>
              <a:t>NEUVEDEN. </a:t>
            </a:r>
            <a:r>
              <a:rPr lang="cs-CZ" sz="1200" b="0" i="1" dirty="0">
                <a:effectLst/>
              </a:rPr>
              <a:t>http://en.wikipedia.org</a:t>
            </a:r>
            <a:r>
              <a:rPr lang="cs-CZ" sz="1200" b="0" dirty="0">
                <a:effectLst/>
              </a:rPr>
              <a:t> [online]. [cit. 29.3.2013]. Dostupný pod licencí public domain na WWW: </a:t>
            </a:r>
            <a:r>
              <a:rPr lang="cs-CZ" sz="1200" b="0" dirty="0">
                <a:effectLst/>
                <a:hlinkClick r:id="rId7"/>
              </a:rPr>
              <a:t>http://</a:t>
            </a:r>
            <a:r>
              <a:rPr lang="cs-CZ" sz="1200" b="0" dirty="0" smtClean="0">
                <a:effectLst/>
                <a:hlinkClick r:id="rId7"/>
              </a:rPr>
              <a:t>en.wikipedia.org/wiki/File:Hugo_Ball_Cabaret_Voltaire.jpg</a:t>
            </a:r>
            <a:endParaRPr lang="cs-CZ" sz="1200" b="0" dirty="0" smtClean="0">
              <a:effectLst/>
            </a:endParaRPr>
          </a:p>
          <a:p>
            <a:r>
              <a:rPr lang="cs-CZ" sz="1200" dirty="0" smtClean="0">
                <a:solidFill>
                  <a:srgbClr val="FFFF00"/>
                </a:solidFill>
                <a:effectLst/>
              </a:rPr>
              <a:t>Bulletin Dada: </a:t>
            </a:r>
            <a:r>
              <a:rPr lang="pt-BR" sz="1200" b="0" dirty="0" smtClean="0">
                <a:effectLst/>
              </a:rPr>
              <a:t>AUTOR </a:t>
            </a:r>
            <a:r>
              <a:rPr lang="pt-BR" sz="1200" b="0" dirty="0">
                <a:effectLst/>
              </a:rPr>
              <a:t>NEUVEDEN. http://www.artic.edu [online]. [cit. 29.3.2013]. Dostupný na WWW: </a:t>
            </a:r>
            <a:r>
              <a:rPr lang="pt-BR" sz="1200" b="0" dirty="0">
                <a:effectLst/>
                <a:hlinkClick r:id="rId8"/>
              </a:rPr>
              <a:t>http://</a:t>
            </a:r>
            <a:r>
              <a:rPr lang="pt-BR" sz="1200" b="0" dirty="0" smtClean="0">
                <a:effectLst/>
                <a:hlinkClick r:id="rId8"/>
              </a:rPr>
              <a:t>www.artic.edu/reynolds/essays/hofmann2.php</a:t>
            </a:r>
            <a:endParaRPr lang="cs-CZ" sz="1200" b="0" dirty="0" smtClean="0">
              <a:effectLst/>
            </a:endParaRPr>
          </a:p>
          <a:p>
            <a:r>
              <a:rPr lang="cs-CZ" sz="1200" dirty="0" smtClean="0">
                <a:solidFill>
                  <a:srgbClr val="FFFF00"/>
                </a:solidFill>
                <a:effectLst/>
              </a:rPr>
              <a:t>Jean Arp – foto</a:t>
            </a:r>
            <a:r>
              <a:rPr lang="cs-CZ" sz="1200" b="0" dirty="0" smtClean="0">
                <a:effectLst/>
              </a:rPr>
              <a:t>: </a:t>
            </a:r>
            <a:r>
              <a:rPr lang="pt-BR" sz="1200" b="0" dirty="0" smtClean="0">
                <a:effectLst/>
              </a:rPr>
              <a:t>AUTOR </a:t>
            </a:r>
            <a:r>
              <a:rPr lang="pt-BR" sz="1200" b="0" dirty="0">
                <a:effectLst/>
              </a:rPr>
              <a:t>NEUVEDEN. http://www.tumblr.com [online]. [cit. 29.3.2013]. Dostupný na WWW: </a:t>
            </a:r>
            <a:r>
              <a:rPr lang="pt-BR" sz="1200" b="0" dirty="0" smtClean="0">
                <a:effectLst/>
                <a:hlinkClick r:id="rId9"/>
              </a:rPr>
              <a:t>http//www.tumblr.com/tagged/hans%20arp?before=57</a:t>
            </a:r>
            <a:endParaRPr lang="cs-CZ" sz="1200" b="0" dirty="0" smtClean="0">
              <a:effectLst/>
            </a:endParaRPr>
          </a:p>
          <a:p>
            <a:r>
              <a:rPr lang="cs-CZ" sz="1200" dirty="0" smtClean="0">
                <a:solidFill>
                  <a:srgbClr val="FFFF00"/>
                </a:solidFill>
                <a:effectLst/>
              </a:rPr>
              <a:t>H. Arp – Enakovy slzy: </a:t>
            </a:r>
            <a:r>
              <a:rPr lang="pt-BR" sz="1200" b="0" dirty="0" smtClean="0">
                <a:effectLst/>
              </a:rPr>
              <a:t>AUTOR </a:t>
            </a:r>
            <a:r>
              <a:rPr lang="pt-BR" sz="1200" b="0" dirty="0">
                <a:effectLst/>
              </a:rPr>
              <a:t>NEUVEDEN. </a:t>
            </a:r>
            <a:r>
              <a:rPr lang="pt-BR" sz="1200" b="0" i="1" dirty="0">
                <a:effectLst/>
              </a:rPr>
              <a:t>http://www.wikipaintings.org</a:t>
            </a:r>
            <a:r>
              <a:rPr lang="pt-BR" sz="1200" b="0" dirty="0">
                <a:effectLst/>
              </a:rPr>
              <a:t> [online]. [cit. 29.3.2013]. Dostupný na WWW: </a:t>
            </a:r>
            <a:r>
              <a:rPr lang="pt-BR" sz="1200" b="0" dirty="0">
                <a:effectLst/>
                <a:hlinkClick r:id="rId10"/>
              </a:rPr>
              <a:t>http://</a:t>
            </a:r>
            <a:r>
              <a:rPr lang="pt-BR" sz="1200" b="0" dirty="0" smtClean="0">
                <a:effectLst/>
                <a:hlinkClick r:id="rId10"/>
              </a:rPr>
              <a:t>www.wikipaintings.org/en/jean-arp/terrestrial-forest-form-1917</a:t>
            </a:r>
            <a:endParaRPr lang="cs-CZ" sz="1200" b="0" dirty="0" smtClean="0">
              <a:effectLst/>
            </a:endParaRPr>
          </a:p>
          <a:p>
            <a:r>
              <a:rPr lang="cs-CZ" dirty="0">
                <a:solidFill>
                  <a:srgbClr val="FFFF00"/>
                </a:solidFill>
                <a:effectLst/>
              </a:rPr>
              <a:t>H. Arp –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Abstraktní kompozice: </a:t>
            </a:r>
            <a:r>
              <a:rPr lang="pt-BR" b="0" dirty="0" smtClean="0">
                <a:effectLst/>
              </a:rPr>
              <a:t>AUTOR </a:t>
            </a:r>
            <a:r>
              <a:rPr lang="pt-BR" b="0" dirty="0">
                <a:effectLst/>
              </a:rPr>
              <a:t>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1"/>
              </a:rPr>
              <a:t>http://</a:t>
            </a:r>
            <a:r>
              <a:rPr lang="pt-BR" b="0" dirty="0" smtClean="0">
                <a:effectLst/>
                <a:hlinkClick r:id="rId11"/>
              </a:rPr>
              <a:t>www.wikipaintings.org/en/jean-arp/abstract-composition</a:t>
            </a:r>
            <a:endParaRPr lang="cs-CZ" b="0" dirty="0" smtClean="0">
              <a:effectLst/>
            </a:endParaRPr>
          </a:p>
          <a:p>
            <a:r>
              <a:rPr lang="cs-CZ" sz="1200" dirty="0" smtClean="0">
                <a:solidFill>
                  <a:srgbClr val="FFFF00"/>
                </a:solidFill>
                <a:effectLst/>
              </a:rPr>
              <a:t>H. Arp - Tanec: </a:t>
            </a:r>
            <a:r>
              <a:rPr lang="pt-BR" sz="1200" b="0" dirty="0">
                <a:effectLst/>
              </a:rPr>
              <a:t>AUTOR NEUVEDEN. </a:t>
            </a:r>
            <a:r>
              <a:rPr lang="pt-BR" sz="1200" b="0" i="1" dirty="0">
                <a:effectLst/>
              </a:rPr>
              <a:t>http://www.wikipaintings.org</a:t>
            </a:r>
            <a:r>
              <a:rPr lang="pt-BR" sz="1200" b="0" dirty="0">
                <a:effectLst/>
              </a:rPr>
              <a:t> [online]. [cit. 29.3.2013]. Dostupný na WWW: </a:t>
            </a:r>
            <a:r>
              <a:rPr lang="pt-BR" sz="1200" b="0" dirty="0" smtClean="0">
                <a:effectLst/>
                <a:hlinkClick r:id="rId12"/>
              </a:rPr>
              <a:t>http</a:t>
            </a:r>
            <a:r>
              <a:rPr lang="pt-BR" sz="1200" b="0" dirty="0">
                <a:effectLst/>
                <a:hlinkClick r:id="rId12"/>
              </a:rPr>
              <a:t>://</a:t>
            </a:r>
            <a:r>
              <a:rPr lang="pt-BR" sz="1200" b="0" dirty="0" smtClean="0">
                <a:effectLst/>
                <a:hlinkClick r:id="rId12"/>
              </a:rPr>
              <a:t>www.wikipaintings.org/en/jean-arp/dance</a:t>
            </a:r>
            <a:endParaRPr lang="cs-CZ" sz="1200" b="0" dirty="0" smtClean="0">
              <a:effectLst/>
            </a:endParaRPr>
          </a:p>
          <a:p>
            <a:r>
              <a:rPr lang="cs-CZ" dirty="0">
                <a:solidFill>
                  <a:srgbClr val="FFFF00"/>
                </a:solidFill>
                <a:effectLst/>
              </a:rPr>
              <a:t>H. Arp – Deska s vajíčky: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3"/>
              </a:rPr>
              <a:t>http://www.wikipaintings.org/en/jean-arp/not_detected_242994</a:t>
            </a:r>
            <a:endParaRPr lang="cs-CZ" b="0" dirty="0">
              <a:effectLst/>
            </a:endParaRPr>
          </a:p>
          <a:p>
            <a:r>
              <a:rPr lang="cs-CZ" sz="1200" dirty="0" smtClean="0">
                <a:solidFill>
                  <a:srgbClr val="FFFF00"/>
                </a:solidFill>
                <a:effectLst/>
              </a:rPr>
              <a:t>H</a:t>
            </a:r>
            <a:r>
              <a:rPr lang="cs-CZ" sz="1200" dirty="0">
                <a:solidFill>
                  <a:srgbClr val="FFFF00"/>
                </a:solidFill>
                <a:effectLst/>
              </a:rPr>
              <a:t>. Arp - </a:t>
            </a:r>
            <a:r>
              <a:rPr lang="cs-CZ" sz="1200" dirty="0" smtClean="0">
                <a:solidFill>
                  <a:srgbClr val="FFFF00"/>
                </a:solidFill>
                <a:effectLst/>
              </a:rPr>
              <a:t> Hlava s knírem: </a:t>
            </a:r>
            <a:r>
              <a:rPr lang="pt-BR" sz="1200" dirty="0" smtClean="0"/>
              <a:t>AUTOR </a:t>
            </a:r>
            <a:r>
              <a:rPr lang="pt-BR" sz="1200" dirty="0"/>
              <a:t>NEUVEDEN. http://www.wikipaintings.org [online]. [cit. 29.3.2013]. Dostupný na WWW: </a:t>
            </a:r>
            <a:r>
              <a:rPr lang="pt-BR" sz="1200" b="0" dirty="0">
                <a:effectLst/>
                <a:hlinkClick r:id="rId14"/>
              </a:rPr>
              <a:t>http://</a:t>
            </a:r>
            <a:r>
              <a:rPr lang="pt-BR" sz="1200" b="0" dirty="0" smtClean="0">
                <a:effectLst/>
                <a:hlinkClick r:id="rId14"/>
              </a:rPr>
              <a:t>www.wikipaintings.org/en/jean-arp/head-with-mustache</a:t>
            </a:r>
            <a:endParaRPr lang="cs-CZ" sz="1200" b="0" dirty="0" smtClean="0">
              <a:effectLst/>
            </a:endParaRPr>
          </a:p>
          <a:p>
            <a:pPr marL="0" indent="0">
              <a:buNone/>
            </a:pPr>
            <a:endParaRPr lang="cs-CZ" sz="1200" b="0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145279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764704"/>
            <a:ext cx="8640960" cy="5668739"/>
          </a:xfrm>
        </p:spPr>
        <p:txBody>
          <a:bodyPr/>
          <a:lstStyle/>
          <a:p>
            <a:endParaRPr lang="cs-CZ" dirty="0"/>
          </a:p>
          <a:p>
            <a:pPr>
              <a:buFont typeface="+mj-lt"/>
              <a:buAutoNum type="arabicPeriod" startAt="13"/>
            </a:pPr>
            <a:r>
              <a:rPr lang="cs-CZ" dirty="0">
                <a:solidFill>
                  <a:srgbClr val="FFFF00"/>
                </a:solidFill>
                <a:effectLst/>
              </a:rPr>
              <a:t>H. Arp – Listy a kapky: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3"/>
              </a:rPr>
              <a:t>http://www.wikipaintings.org/en/jean-arp/leafage-and-drops</a:t>
            </a:r>
            <a:endParaRPr lang="cs-CZ" b="0" dirty="0">
              <a:effectLst/>
            </a:endParaRPr>
          </a:p>
          <a:p>
            <a:pPr>
              <a:buAutoNum type="arabicPeriod" startAt="13"/>
            </a:pPr>
            <a:r>
              <a:rPr lang="cs-CZ" dirty="0">
                <a:solidFill>
                  <a:srgbClr val="FFFF00"/>
                </a:solidFill>
                <a:effectLst/>
              </a:rPr>
              <a:t>H. Arp – Pastýř mraků: </a:t>
            </a:r>
            <a:r>
              <a:rPr lang="pl-PL" b="0" dirty="0">
                <a:effectLst/>
              </a:rPr>
              <a:t>GERARDUS. </a:t>
            </a:r>
            <a:r>
              <a:rPr lang="pl-PL" b="0" i="1" dirty="0">
                <a:effectLst/>
              </a:rPr>
              <a:t>http://commons.wikimedia.org</a:t>
            </a:r>
            <a:r>
              <a:rPr lang="pl-PL" b="0" dirty="0">
                <a:effectLst/>
              </a:rPr>
              <a:t> [online]. [cit. 29.3.2013]. Dostupný pod licencí </a:t>
            </a:r>
            <a:r>
              <a:rPr lang="pl-PL" b="0" dirty="0" smtClean="0">
                <a:effectLst/>
              </a:rPr>
              <a:t>public </a:t>
            </a:r>
            <a:r>
              <a:rPr lang="pl-PL" b="0" dirty="0">
                <a:effectLst/>
              </a:rPr>
              <a:t>domain na WWW: </a:t>
            </a:r>
            <a:r>
              <a:rPr lang="pl-PL" b="0" dirty="0">
                <a:effectLst/>
                <a:hlinkClick r:id="rId4"/>
              </a:rPr>
              <a:t>http://commons.wikimedia.org/wiki/File:KMM_Arp_02.JPG</a:t>
            </a:r>
            <a:endParaRPr lang="pl-PL" b="0" dirty="0">
              <a:effectLst/>
            </a:endParaRPr>
          </a:p>
          <a:p>
            <a:pPr>
              <a:buAutoNum type="arabicPeriod" startAt="13"/>
            </a:pPr>
            <a:r>
              <a:rPr lang="cs-CZ" dirty="0" smtClean="0">
                <a:solidFill>
                  <a:srgbClr val="FFFF00"/>
                </a:solidFill>
                <a:effectLst/>
              </a:rPr>
              <a:t>H. Arp - Hlava a ulita: </a:t>
            </a:r>
            <a:r>
              <a:rPr lang="cs-CZ" dirty="0" smtClean="0"/>
              <a:t>vlastní dílo</a:t>
            </a:r>
          </a:p>
          <a:p>
            <a:pPr>
              <a:buAutoNum type="arabicPeriod" startAt="13"/>
            </a:pPr>
            <a:r>
              <a:rPr lang="cs-CZ" dirty="0" smtClean="0">
                <a:solidFill>
                  <a:srgbClr val="FFFF00"/>
                </a:solidFill>
                <a:effectLst/>
              </a:rPr>
              <a:t>New York: </a:t>
            </a:r>
            <a:r>
              <a:rPr lang="en-US" b="0" dirty="0" smtClean="0">
                <a:effectLst/>
              </a:rPr>
              <a:t>ANGMOKIO</a:t>
            </a:r>
            <a:r>
              <a:rPr lang="en-US" b="0" dirty="0">
                <a:effectLst/>
              </a:rPr>
              <a:t>. </a:t>
            </a:r>
            <a:r>
              <a:rPr lang="en-US" b="0" i="1" dirty="0">
                <a:effectLst/>
              </a:rPr>
              <a:t>http://commons.wikimedia.org</a:t>
            </a:r>
            <a:r>
              <a:rPr lang="en-US" b="0" dirty="0">
                <a:effectLst/>
              </a:rPr>
              <a:t> [online]. [cit. 29.3.2013]. </a:t>
            </a:r>
            <a:r>
              <a:rPr lang="en-US" b="0" dirty="0" err="1">
                <a:effectLst/>
              </a:rPr>
              <a:t>Dostupný</a:t>
            </a:r>
            <a:r>
              <a:rPr lang="en-US" b="0" dirty="0">
                <a:effectLst/>
              </a:rPr>
              <a:t> pod </a:t>
            </a:r>
            <a:r>
              <a:rPr lang="en-US" b="0" dirty="0" err="1">
                <a:effectLst/>
              </a:rPr>
              <a:t>licencí</a:t>
            </a:r>
            <a:r>
              <a:rPr lang="en-US" b="0" dirty="0">
                <a:effectLst/>
              </a:rPr>
              <a:t> Creative Commons Attribution-Share Alike 2.5 Generic </a:t>
            </a:r>
            <a:r>
              <a:rPr lang="en-US" b="0" dirty="0" err="1">
                <a:effectLst/>
              </a:rPr>
              <a:t>na</a:t>
            </a:r>
            <a:r>
              <a:rPr lang="en-US" b="0" dirty="0">
                <a:effectLst/>
              </a:rPr>
              <a:t> WWW: </a:t>
            </a:r>
            <a:r>
              <a:rPr lang="en-US" b="0" dirty="0">
                <a:effectLst/>
                <a:hlinkClick r:id="rId5"/>
              </a:rPr>
              <a:t>http://</a:t>
            </a:r>
            <a:r>
              <a:rPr lang="en-US" b="0" dirty="0" smtClean="0">
                <a:effectLst/>
                <a:hlinkClick r:id="rId5"/>
              </a:rPr>
              <a:t>commons.wikimedia.org/wiki/File:Pano_Manhattan2007_amk.jpg</a:t>
            </a:r>
            <a:endParaRPr lang="cs-CZ" b="0" dirty="0" smtClean="0">
              <a:effectLst/>
            </a:endParaRPr>
          </a:p>
          <a:p>
            <a:pPr>
              <a:buAutoNum type="arabicPeriod" startAt="13"/>
            </a:pPr>
            <a:r>
              <a:rPr lang="cs-CZ" dirty="0" smtClean="0">
                <a:solidFill>
                  <a:srgbClr val="FFFF00"/>
                </a:solidFill>
                <a:effectLst/>
              </a:rPr>
              <a:t>Marcel Duchamp - foto: </a:t>
            </a:r>
            <a:r>
              <a:rPr lang="cs-CZ" b="0" dirty="0" smtClean="0">
                <a:effectLst/>
              </a:rPr>
              <a:t>GRANTHAM </a:t>
            </a:r>
            <a:r>
              <a:rPr lang="cs-CZ" b="0" dirty="0">
                <a:effectLst/>
              </a:rPr>
              <a:t>BAIN, George. </a:t>
            </a:r>
            <a:r>
              <a:rPr lang="cs-CZ" b="0" i="1" dirty="0">
                <a:effectLst/>
              </a:rPr>
              <a:t>http://cs.wikipedia.org</a:t>
            </a:r>
            <a:r>
              <a:rPr lang="cs-CZ" b="0" dirty="0">
                <a:effectLst/>
              </a:rPr>
              <a:t> [online]. [cit. 29.3.2013]. Dostupný pod licencí public domain na WWW: </a:t>
            </a:r>
            <a:r>
              <a:rPr lang="cs-CZ" b="0" dirty="0">
                <a:effectLst/>
                <a:hlinkClick r:id="rId6"/>
              </a:rPr>
              <a:t>http://</a:t>
            </a:r>
            <a:r>
              <a:rPr lang="cs-CZ" b="0" dirty="0" smtClean="0">
                <a:effectLst/>
                <a:hlinkClick r:id="rId6"/>
              </a:rPr>
              <a:t>cs.wikipedia.org/wiki/Soubor:Marcel_Duchamp_01.jpg</a:t>
            </a:r>
            <a:endParaRPr lang="cs-CZ" b="0" dirty="0" smtClean="0">
              <a:effectLst/>
            </a:endParaRPr>
          </a:p>
          <a:p>
            <a:pPr>
              <a:buAutoNum type="arabicPeriod" startAt="13"/>
            </a:pPr>
            <a:r>
              <a:rPr lang="en-US" dirty="0">
                <a:solidFill>
                  <a:srgbClr val="FFFF00"/>
                </a:solidFill>
              </a:rPr>
              <a:t>Marcel </a:t>
            </a:r>
            <a:r>
              <a:rPr lang="en-US" dirty="0" smtClean="0">
                <a:solidFill>
                  <a:srgbClr val="FFFF00"/>
                </a:solidFill>
              </a:rPr>
              <a:t>Duchamp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a přátelé:  </a:t>
            </a:r>
            <a:r>
              <a:rPr lang="cs-CZ" b="0" dirty="0" smtClean="0">
                <a:effectLst/>
              </a:rPr>
              <a:t>AUTOR NEUVEDEN</a:t>
            </a:r>
            <a:r>
              <a:rPr lang="cs-CZ" b="0" dirty="0">
                <a:effectLst/>
              </a:rPr>
              <a:t>. </a:t>
            </a:r>
            <a:r>
              <a:rPr lang="cs-CZ" b="0" i="1" dirty="0">
                <a:effectLst/>
              </a:rPr>
              <a:t>http://cs.wikipedia.org</a:t>
            </a:r>
            <a:r>
              <a:rPr lang="cs-CZ" b="0" dirty="0">
                <a:effectLst/>
              </a:rPr>
              <a:t> [online]. [cit. 29.3.2013]. Dostupný pod licencí public domain na WWW: 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b="0" dirty="0" smtClean="0">
                <a:effectLst/>
                <a:hlinkClick r:id="rId7"/>
              </a:rPr>
              <a:t>http</a:t>
            </a:r>
            <a:r>
              <a:rPr lang="cs-CZ" b="0" dirty="0">
                <a:effectLst/>
                <a:hlinkClick r:id="rId7"/>
              </a:rPr>
              <a:t>://</a:t>
            </a:r>
            <a:r>
              <a:rPr lang="cs-CZ" b="0" dirty="0" smtClean="0">
                <a:effectLst/>
                <a:hlinkClick r:id="rId7"/>
              </a:rPr>
              <a:t>cs.wikipedia.org/wiki/Soubor:Beatrice_Wood_and_Marcel_Duchamp.jpg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AutoNum type="arabicPeriod" startAt="13"/>
            </a:pPr>
            <a:r>
              <a:rPr lang="cs-CZ" dirty="0" smtClean="0">
                <a:solidFill>
                  <a:srgbClr val="FFFF00"/>
                </a:solidFill>
                <a:effectLst/>
              </a:rPr>
              <a:t>M</a:t>
            </a:r>
            <a:r>
              <a:rPr lang="cs-CZ" dirty="0">
                <a:solidFill>
                  <a:srgbClr val="FFFF00"/>
                </a:solidFill>
                <a:effectLst/>
              </a:rPr>
              <a:t>. Duchamp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– Akt sestupující se schodů: </a:t>
            </a:r>
            <a:r>
              <a:rPr lang="cs-CZ" b="0" dirty="0" smtClean="0">
                <a:effectLst/>
              </a:rPr>
              <a:t>AUTOR </a:t>
            </a:r>
            <a:r>
              <a:rPr lang="cs-CZ" b="0" dirty="0">
                <a:effectLst/>
              </a:rPr>
              <a:t>NEUVEDEN. </a:t>
            </a:r>
            <a:r>
              <a:rPr lang="cs-CZ" b="0" i="1" dirty="0">
                <a:effectLst/>
              </a:rPr>
              <a:t>http://en.wikipedia.org</a:t>
            </a:r>
            <a:r>
              <a:rPr lang="cs-CZ" b="0" dirty="0">
                <a:effectLst/>
              </a:rPr>
              <a:t> [online]. [cit. 29.3.2013]. Dostupný pod licencí public domain na WWW: </a:t>
            </a:r>
            <a:r>
              <a:rPr lang="cs-CZ" b="0" dirty="0">
                <a:effectLst/>
                <a:hlinkClick r:id="rId8"/>
              </a:rPr>
              <a:t>http://en.wikipedia.org/wiki/File:Duchamp_-_</a:t>
            </a:r>
            <a:r>
              <a:rPr lang="cs-CZ" b="0" dirty="0" smtClean="0">
                <a:effectLst/>
                <a:hlinkClick r:id="rId8"/>
              </a:rPr>
              <a:t>Nude_Descending_a_Staircase.jpg</a:t>
            </a:r>
            <a:endParaRPr lang="cs-CZ" b="0" dirty="0" smtClean="0">
              <a:effectLst/>
            </a:endParaRPr>
          </a:p>
          <a:p>
            <a:pPr>
              <a:buAutoNum type="arabicPeriod" startAt="13"/>
            </a:pPr>
            <a:r>
              <a:rPr lang="cs-CZ" dirty="0">
                <a:solidFill>
                  <a:srgbClr val="FFFF00"/>
                </a:solidFill>
                <a:effectLst/>
              </a:rPr>
              <a:t>M. Duchamp –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Kolo od bicyklu: </a:t>
            </a:r>
            <a:r>
              <a:rPr lang="pt-BR" b="0" dirty="0" smtClean="0">
                <a:effectLst/>
              </a:rPr>
              <a:t>AUTOR </a:t>
            </a:r>
            <a:r>
              <a:rPr lang="pt-BR" b="0" dirty="0">
                <a:effectLst/>
              </a:rPr>
              <a:t>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9"/>
              </a:rPr>
              <a:t>http://</a:t>
            </a:r>
            <a:r>
              <a:rPr lang="pt-BR" b="0" dirty="0" smtClean="0">
                <a:effectLst/>
                <a:hlinkClick r:id="rId9"/>
              </a:rPr>
              <a:t>www.wikipaintings.org/en/marcel-duchamp/bicycle-wheel-1913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13"/>
            </a:pPr>
            <a:r>
              <a:rPr lang="cs-CZ" dirty="0">
                <a:solidFill>
                  <a:srgbClr val="FFFF00"/>
                </a:solidFill>
              </a:rPr>
              <a:t>M. </a:t>
            </a:r>
            <a:r>
              <a:rPr lang="cs-CZ" dirty="0" err="1">
                <a:solidFill>
                  <a:srgbClr val="FFFF00"/>
                </a:solidFill>
              </a:rPr>
              <a:t>Ducham</a:t>
            </a:r>
            <a:r>
              <a:rPr lang="cs-CZ" dirty="0">
                <a:solidFill>
                  <a:srgbClr val="FFFF00"/>
                </a:solidFill>
              </a:rPr>
              <a:t> – Apolinere </a:t>
            </a:r>
            <a:r>
              <a:rPr lang="cs-CZ" dirty="0" err="1">
                <a:solidFill>
                  <a:srgbClr val="FFFF00"/>
                </a:solidFill>
              </a:rPr>
              <a:t>Enamelled</a:t>
            </a:r>
            <a:r>
              <a:rPr lang="cs-CZ" dirty="0">
                <a:solidFill>
                  <a:srgbClr val="FFFF00"/>
                </a:solidFill>
              </a:rPr>
              <a:t>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0"/>
              </a:rPr>
              <a:t>http://www.wikipaintings.org/en/marcel-duchamp/apolinere-enamelled-1916</a:t>
            </a:r>
            <a:endParaRPr lang="cs-CZ" dirty="0">
              <a:solidFill>
                <a:srgbClr val="FFFF00"/>
              </a:solidFill>
            </a:endParaRPr>
          </a:p>
          <a:p>
            <a:pPr>
              <a:buFont typeface="+mj-lt"/>
              <a:buAutoNum type="arabicPeriod" startAt="13"/>
            </a:pPr>
            <a:r>
              <a:rPr lang="cs-CZ" dirty="0">
                <a:solidFill>
                  <a:srgbClr val="FFFF00"/>
                </a:solidFill>
                <a:effectLst/>
              </a:rPr>
              <a:t>M. Duchamp – Sušák lahví: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1"/>
              </a:rPr>
              <a:t>http://www.wikipaintings.org/en/marcel-duchamp/bottlerack-1914</a:t>
            </a:r>
            <a:endParaRPr lang="cs-CZ" dirty="0">
              <a:solidFill>
                <a:srgbClr val="FFFF00"/>
              </a:solidFill>
              <a:effectLst/>
            </a:endParaRPr>
          </a:p>
          <a:p>
            <a:pPr>
              <a:buAutoNum type="arabicPeriod" startAt="13"/>
            </a:pPr>
            <a:r>
              <a:rPr lang="cs-CZ" dirty="0" smtClean="0">
                <a:solidFill>
                  <a:srgbClr val="FFFF00"/>
                </a:solidFill>
                <a:effectLst/>
              </a:rPr>
              <a:t>M</a:t>
            </a:r>
            <a:r>
              <a:rPr lang="cs-CZ" dirty="0">
                <a:solidFill>
                  <a:srgbClr val="FFFF00"/>
                </a:solidFill>
                <a:effectLst/>
              </a:rPr>
              <a:t>. Duchamp –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Fontána: </a:t>
            </a:r>
            <a:r>
              <a:rPr lang="cs-CZ" b="0" dirty="0" smtClean="0">
                <a:effectLst/>
              </a:rPr>
              <a:t>AUTOR </a:t>
            </a:r>
            <a:r>
              <a:rPr lang="cs-CZ" b="0" dirty="0">
                <a:effectLst/>
              </a:rPr>
              <a:t>NEUVEDEN. </a:t>
            </a:r>
            <a:r>
              <a:rPr lang="cs-CZ" b="0" i="1" dirty="0">
                <a:effectLst/>
              </a:rPr>
              <a:t>http://cs.wikipedia.org</a:t>
            </a:r>
            <a:r>
              <a:rPr lang="cs-CZ" b="0" dirty="0">
                <a:effectLst/>
              </a:rPr>
              <a:t> [online]. [cit. 29.3.2013]. Dostupný pod licencí public domain na WWW: </a:t>
            </a:r>
            <a:r>
              <a:rPr lang="cs-CZ" b="0" dirty="0">
                <a:effectLst/>
                <a:hlinkClick r:id="rId12"/>
              </a:rPr>
              <a:t>http://</a:t>
            </a:r>
            <a:r>
              <a:rPr lang="cs-CZ" b="0" dirty="0" smtClean="0">
                <a:effectLst/>
                <a:hlinkClick r:id="rId12"/>
              </a:rPr>
              <a:t>cs.wikipedia.org/wiki/Soubor:Fontaine_Duchamp.jpg</a:t>
            </a:r>
            <a:endParaRPr lang="cs-CZ" b="0" dirty="0" smtClean="0">
              <a:effectLst/>
            </a:endParaRPr>
          </a:p>
          <a:p>
            <a:pPr>
              <a:buAutoNum type="arabicPeriod" startAt="13"/>
            </a:pPr>
            <a:r>
              <a:rPr lang="cs-CZ" dirty="0" smtClean="0">
                <a:solidFill>
                  <a:srgbClr val="FFFF00"/>
                </a:solidFill>
                <a:effectLst/>
              </a:rPr>
              <a:t>M</a:t>
            </a:r>
            <a:r>
              <a:rPr lang="cs-CZ" dirty="0">
                <a:solidFill>
                  <a:srgbClr val="FFFF00"/>
                </a:solidFill>
                <a:effectLst/>
              </a:rPr>
              <a:t>. Duchamp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– </a:t>
            </a:r>
            <a:r>
              <a:rPr lang="cs-CZ" dirty="0">
                <a:solidFill>
                  <a:srgbClr val="FFFF00"/>
                </a:solidFill>
                <a:effectLst/>
              </a:rPr>
              <a:t>L.H.O.O.Q</a:t>
            </a:r>
            <a:r>
              <a:rPr lang="cs-CZ" dirty="0" smtClean="0">
                <a:solidFill>
                  <a:srgbClr val="FFFF00"/>
                </a:solidFill>
              </a:rPr>
              <a:t>.: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3"/>
              </a:rPr>
              <a:t>http://</a:t>
            </a:r>
            <a:r>
              <a:rPr lang="pt-BR" b="0" dirty="0" smtClean="0">
                <a:effectLst/>
                <a:hlinkClick r:id="rId13"/>
              </a:rPr>
              <a:t>www.wikipaintings.org/en/marcel-duchamp/l-h-o-o-q-mona-lisa-with-moustache-1919</a:t>
            </a:r>
            <a:endParaRPr lang="cs-CZ" dirty="0">
              <a:solidFill>
                <a:srgbClr val="FFFF00"/>
              </a:solidFill>
              <a:effectLst/>
            </a:endParaRPr>
          </a:p>
          <a:p>
            <a:pPr>
              <a:buAutoNum type="arabicPeriod" startAt="13"/>
            </a:pPr>
            <a:r>
              <a:rPr lang="cs-CZ" dirty="0" smtClean="0">
                <a:solidFill>
                  <a:srgbClr val="FFFF00"/>
                </a:solidFill>
                <a:effectLst/>
              </a:rPr>
              <a:t>M</a:t>
            </a:r>
            <a:r>
              <a:rPr lang="cs-CZ" dirty="0">
                <a:solidFill>
                  <a:srgbClr val="FFFF00"/>
                </a:solidFill>
                <a:effectLst/>
              </a:rPr>
              <a:t>. Duchamp – Marcel Duchamp – Velké sklo: </a:t>
            </a:r>
            <a:r>
              <a:rPr lang="cs-CZ" b="0" dirty="0">
                <a:effectLst/>
              </a:rPr>
              <a:t>AUTOR NEUVEDEN. </a:t>
            </a:r>
            <a:r>
              <a:rPr lang="cs-CZ" b="0" i="1" dirty="0">
                <a:effectLst/>
              </a:rPr>
              <a:t>http://en.wikipedia.org</a:t>
            </a:r>
            <a:r>
              <a:rPr lang="cs-CZ" b="0" dirty="0">
                <a:effectLst/>
              </a:rPr>
              <a:t> [online]. [cit. 29.3.2013]. Dostupný pod licencí public domain na WWW: </a:t>
            </a:r>
            <a:r>
              <a:rPr lang="cs-CZ" b="0" dirty="0">
                <a:effectLst/>
                <a:hlinkClick r:id="rId14"/>
              </a:rPr>
              <a:t>http://en.wikipedia.org/wiki/File:Duchamp_LargeGlass.jpg</a:t>
            </a:r>
            <a:endParaRPr lang="cs-CZ" b="0" dirty="0">
              <a:effectLst/>
            </a:endParaRPr>
          </a:p>
          <a:p>
            <a:pPr marL="0" indent="0">
              <a:buNone/>
            </a:pPr>
            <a:endParaRPr lang="cs-CZ" b="0" dirty="0" smtClean="0">
              <a:effectLst/>
            </a:endParaRPr>
          </a:p>
          <a:p>
            <a:pPr>
              <a:buAutoNum type="arabicPeriod" startAt="13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00430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26"/>
            </a:pPr>
            <a:r>
              <a:rPr lang="cs-CZ" dirty="0" smtClean="0">
                <a:solidFill>
                  <a:srgbClr val="FFFF00"/>
                </a:solidFill>
                <a:effectLst/>
              </a:rPr>
              <a:t>Picabia – foto: </a:t>
            </a:r>
            <a:r>
              <a:rPr lang="pt-BR" b="0" dirty="0">
                <a:effectLst/>
              </a:rPr>
              <a:t>AUTOR NEUVEDEN. http://www.abcgallery.com [online]. [cit. 31.3.2013]. Dostupný na WWW: </a:t>
            </a:r>
            <a:r>
              <a:rPr lang="pt-BR" b="0" dirty="0">
                <a:effectLst/>
                <a:hlinkClick r:id="rId3"/>
              </a:rPr>
              <a:t>http://</a:t>
            </a:r>
            <a:r>
              <a:rPr lang="pt-BR" b="0" dirty="0" smtClean="0">
                <a:effectLst/>
                <a:hlinkClick r:id="rId3"/>
              </a:rPr>
              <a:t>www.abcgallery.com/P/picabia/picabia.html</a:t>
            </a:r>
            <a:endParaRPr lang="cs-CZ" b="0" dirty="0" smtClean="0">
              <a:effectLst/>
            </a:endParaRPr>
          </a:p>
          <a:p>
            <a:pPr>
              <a:buFont typeface="+mj-lt"/>
              <a:buAutoNum type="arabicPeriod" startAt="26"/>
            </a:pPr>
            <a:r>
              <a:rPr lang="cs-CZ" dirty="0">
                <a:solidFill>
                  <a:srgbClr val="FFFF00"/>
                </a:solidFill>
                <a:effectLst/>
              </a:rPr>
              <a:t>Picabia –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Obálka 291: </a:t>
            </a:r>
            <a:r>
              <a:rPr lang="cs-CZ" b="0" dirty="0" smtClean="0">
                <a:effectLst/>
              </a:rPr>
              <a:t>AUTOR </a:t>
            </a:r>
            <a:r>
              <a:rPr lang="cs-CZ" b="0" dirty="0">
                <a:effectLst/>
              </a:rPr>
              <a:t>NEUVEDEN. </a:t>
            </a:r>
            <a:r>
              <a:rPr lang="cs-CZ" b="0" i="1" dirty="0">
                <a:effectLst/>
              </a:rPr>
              <a:t>http://commons.wikimedia.org</a:t>
            </a:r>
            <a:r>
              <a:rPr lang="cs-CZ" b="0" dirty="0">
                <a:effectLst/>
              </a:rPr>
              <a:t> [online]. [cit. 31.3.2013]. Dostupný pod licencí public domain na WWW: </a:t>
            </a:r>
            <a:r>
              <a:rPr lang="cs-CZ" b="0" dirty="0">
                <a:effectLst/>
                <a:hlinkClick r:id="rId4"/>
              </a:rPr>
              <a:t>http://</a:t>
            </a:r>
            <a:r>
              <a:rPr lang="cs-CZ" b="0" dirty="0" smtClean="0">
                <a:effectLst/>
                <a:hlinkClick r:id="rId4"/>
              </a:rPr>
              <a:t>commons.wikimedia.org/wiki/File:291-No1Cover.jpg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26"/>
            </a:pPr>
            <a:r>
              <a:rPr lang="cs-CZ" dirty="0" smtClean="0">
                <a:solidFill>
                  <a:srgbClr val="FFFF00"/>
                </a:solidFill>
                <a:effectLst/>
              </a:rPr>
              <a:t>F</a:t>
            </a:r>
            <a:r>
              <a:rPr lang="cs-CZ" dirty="0">
                <a:solidFill>
                  <a:srgbClr val="FFFF00"/>
                </a:solidFill>
                <a:effectLst/>
              </a:rPr>
              <a:t>. Piicabia – Autoportrét, 1903: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5"/>
              </a:rPr>
              <a:t>http://</a:t>
            </a:r>
            <a:r>
              <a:rPr lang="pt-BR" b="0" dirty="0" smtClean="0">
                <a:effectLst/>
                <a:hlinkClick r:id="rId5"/>
              </a:rPr>
              <a:t>www.wikipaintings.org/en/francis-picabia/self-portrait</a:t>
            </a:r>
            <a:endParaRPr lang="cs-CZ" b="0" dirty="0" smtClean="0">
              <a:effectLst/>
            </a:endParaRPr>
          </a:p>
          <a:p>
            <a:pPr>
              <a:buFont typeface="+mj-lt"/>
              <a:buAutoNum type="arabicPeriod" startAt="26"/>
            </a:pPr>
            <a:r>
              <a:rPr lang="cs-CZ" dirty="0" smtClean="0">
                <a:solidFill>
                  <a:srgbClr val="FFFF00"/>
                </a:solidFill>
                <a:effectLst/>
              </a:rPr>
              <a:t>F</a:t>
            </a:r>
            <a:r>
              <a:rPr lang="cs-CZ" dirty="0">
                <a:solidFill>
                  <a:srgbClr val="FFFF00"/>
                </a:solidFill>
                <a:effectLst/>
              </a:rPr>
              <a:t>. Piicabia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– Autoportrét, 1923: </a:t>
            </a:r>
            <a:r>
              <a:rPr lang="cs-CZ" b="0" dirty="0" smtClean="0">
                <a:effectLst/>
              </a:rPr>
              <a:t>AUTOR </a:t>
            </a:r>
            <a:r>
              <a:rPr lang="cs-CZ" b="0" dirty="0">
                <a:effectLst/>
              </a:rPr>
              <a:t>NEUVEDEN. </a:t>
            </a:r>
            <a:r>
              <a:rPr lang="cs-CZ" b="0" i="1" dirty="0">
                <a:effectLst/>
              </a:rPr>
              <a:t>http://en.wikipedia.org</a:t>
            </a:r>
            <a:r>
              <a:rPr lang="cs-CZ" b="0" dirty="0">
                <a:effectLst/>
              </a:rPr>
              <a:t> [online]. [cit. 29.3.2013]. Dostupný pod licencí public domain na WWW: </a:t>
            </a:r>
            <a:r>
              <a:rPr lang="cs-CZ" b="0" dirty="0">
                <a:effectLst/>
                <a:hlinkClick r:id="rId6"/>
              </a:rPr>
              <a:t>http://</a:t>
            </a:r>
            <a:r>
              <a:rPr lang="cs-CZ" b="0" dirty="0" smtClean="0">
                <a:effectLst/>
                <a:hlinkClick r:id="rId6"/>
              </a:rPr>
              <a:t>en.wikipedia.org/wiki/File:Picabia_SelfDrawing.JPG</a:t>
            </a:r>
            <a:endParaRPr lang="cs-CZ" b="0" dirty="0" smtClean="0">
              <a:effectLst/>
            </a:endParaRPr>
          </a:p>
          <a:p>
            <a:pPr>
              <a:buFont typeface="+mj-lt"/>
              <a:buAutoNum type="arabicPeriod" startAt="26"/>
            </a:pPr>
            <a:r>
              <a:rPr lang="cs-CZ" dirty="0" smtClean="0">
                <a:solidFill>
                  <a:srgbClr val="FFFF00"/>
                </a:solidFill>
                <a:effectLst/>
              </a:rPr>
              <a:t>F. Piicabia – Udnie: </a:t>
            </a:r>
            <a:r>
              <a:rPr lang="cs-CZ" b="0" dirty="0" smtClean="0">
                <a:effectLst/>
              </a:rPr>
              <a:t>AUTOR </a:t>
            </a:r>
            <a:r>
              <a:rPr lang="cs-CZ" b="0" dirty="0">
                <a:effectLst/>
              </a:rPr>
              <a:t>NEUVEDEN. </a:t>
            </a:r>
            <a:r>
              <a:rPr lang="cs-CZ" b="0" i="1" dirty="0">
                <a:effectLst/>
              </a:rPr>
              <a:t>http://en.wikipedia.org</a:t>
            </a:r>
            <a:r>
              <a:rPr lang="cs-CZ" b="0" dirty="0">
                <a:effectLst/>
              </a:rPr>
              <a:t> [online]. [cit. 29.3.2013]. Dostupný pod licencí public domain na WWW: </a:t>
            </a:r>
            <a:r>
              <a:rPr lang="cs-CZ" b="0" dirty="0">
                <a:effectLst/>
                <a:hlinkClick r:id="rId7"/>
              </a:rPr>
              <a:t>http://en.wikipedia.org/wiki/File:Francis_Picabia,_1913,_Udnie_(Young_American_Girl,_</a:t>
            </a:r>
            <a:r>
              <a:rPr lang="cs-CZ" b="0" dirty="0" err="1">
                <a:effectLst/>
                <a:hlinkClick r:id="rId7"/>
              </a:rPr>
              <a:t>The_Dance</a:t>
            </a:r>
            <a:r>
              <a:rPr lang="cs-CZ" b="0" dirty="0">
                <a:effectLst/>
                <a:hlinkClick r:id="rId7"/>
              </a:rPr>
              <a:t>),_oil_on_canvas,_290_x_300_cm,_Mus%C3%A9e_National_d%E2%80%99Art_Moderne,_Centre_Georges_Pompidou,_Paris..</a:t>
            </a:r>
            <a:r>
              <a:rPr lang="cs-CZ" b="0" dirty="0" smtClean="0">
                <a:effectLst/>
                <a:hlinkClick r:id="rId7"/>
              </a:rPr>
              <a:t>jpg</a:t>
            </a:r>
            <a:endParaRPr lang="cs-CZ" b="0" dirty="0" smtClean="0">
              <a:effectLst/>
            </a:endParaRPr>
          </a:p>
          <a:p>
            <a:pPr>
              <a:buFont typeface="+mj-lt"/>
              <a:buAutoNum type="arabicPeriod" startAt="26"/>
            </a:pPr>
            <a:r>
              <a:rPr lang="cs-CZ" dirty="0">
                <a:solidFill>
                  <a:srgbClr val="FFFF00"/>
                </a:solidFill>
                <a:effectLst/>
              </a:rPr>
              <a:t>F. Piicabia –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Zamilovaná </a:t>
            </a:r>
            <a:r>
              <a:rPr lang="cs-CZ" dirty="0">
                <a:solidFill>
                  <a:srgbClr val="FFFF00"/>
                </a:solidFill>
                <a:effectLst/>
              </a:rPr>
              <a:t>přehlídka: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8"/>
              </a:rPr>
              <a:t>http://</a:t>
            </a:r>
            <a:r>
              <a:rPr lang="pt-BR" b="0" dirty="0" smtClean="0">
                <a:effectLst/>
                <a:hlinkClick r:id="rId8"/>
              </a:rPr>
              <a:t>www.wikipaintings.org/en/francis-picabia/love-parade</a:t>
            </a:r>
            <a:endParaRPr lang="cs-CZ" b="0" dirty="0" smtClean="0">
              <a:effectLst/>
            </a:endParaRPr>
          </a:p>
          <a:p>
            <a:pPr>
              <a:buFont typeface="+mj-lt"/>
              <a:buAutoNum type="arabicPeriod" startAt="26"/>
            </a:pPr>
            <a:r>
              <a:rPr lang="cs-CZ" dirty="0">
                <a:solidFill>
                  <a:srgbClr val="FFFF00"/>
                </a:solidFill>
                <a:effectLst/>
              </a:rPr>
              <a:t>F. Piicabia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– Rychle se otáčející stroj: </a:t>
            </a:r>
            <a:r>
              <a:rPr lang="cs-CZ" b="0" dirty="0">
                <a:effectLst/>
              </a:rPr>
              <a:t>AUTOR NEUVEDEN. </a:t>
            </a:r>
            <a:r>
              <a:rPr lang="cs-CZ" b="0" i="1" dirty="0">
                <a:effectLst/>
              </a:rPr>
              <a:t>http://en.wikipedia.org</a:t>
            </a:r>
            <a:r>
              <a:rPr lang="cs-CZ" b="0" dirty="0">
                <a:effectLst/>
              </a:rPr>
              <a:t> [online]. [cit. 29.3.2013]. Dostupný pod licencí public domain na WWW: </a:t>
            </a:r>
            <a:r>
              <a:rPr lang="cs-CZ" b="0" dirty="0">
                <a:effectLst/>
                <a:hlinkClick r:id="rId9"/>
              </a:rPr>
              <a:t>http://</a:t>
            </a:r>
            <a:r>
              <a:rPr lang="cs-CZ" b="0" dirty="0" smtClean="0">
                <a:effectLst/>
                <a:hlinkClick r:id="rId9"/>
              </a:rPr>
              <a:t>en.wikipedia.org/wiki/File:Picabia_Machine_Turn.jpg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26"/>
            </a:pPr>
            <a:r>
              <a:rPr lang="cs-CZ" dirty="0" smtClean="0">
                <a:solidFill>
                  <a:srgbClr val="FFFF00"/>
                </a:solidFill>
                <a:effectLst/>
              </a:rPr>
              <a:t>F</a:t>
            </a:r>
            <a:r>
              <a:rPr lang="cs-CZ" dirty="0">
                <a:solidFill>
                  <a:srgbClr val="FFFF00"/>
                </a:solidFill>
                <a:effectLst/>
              </a:rPr>
              <a:t>. Piicabia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– </a:t>
            </a:r>
            <a:r>
              <a:rPr lang="cs-CZ" dirty="0">
                <a:solidFill>
                  <a:srgbClr val="FFFF00"/>
                </a:solidFill>
                <a:effectLst/>
              </a:rPr>
              <a:t>Dcera zrozená bez matky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0"/>
              </a:rPr>
              <a:t>http://</a:t>
            </a:r>
            <a:r>
              <a:rPr lang="pt-BR" b="0" dirty="0" smtClean="0">
                <a:effectLst/>
                <a:hlinkClick r:id="rId10"/>
              </a:rPr>
              <a:t>www.wikipaintings.org/en/francis-picabia/not_detected_236817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26"/>
            </a:pPr>
            <a:r>
              <a:rPr lang="cs-CZ" dirty="0">
                <a:solidFill>
                  <a:srgbClr val="FFFF00"/>
                </a:solidFill>
                <a:effectLst/>
              </a:rPr>
              <a:t>F. Piicabia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– Kakodylické oko: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http://www.flickr.com</a:t>
            </a:r>
            <a:r>
              <a:rPr lang="pt-BR" b="0" dirty="0">
                <a:effectLst/>
              </a:rPr>
              <a:t> [online]. [cit. 29.3.2013]. Dostupný na </a:t>
            </a:r>
            <a:r>
              <a:rPr lang="pt-BR" b="0" dirty="0" smtClean="0">
                <a:effectLst/>
              </a:rPr>
              <a:t>WWW</a:t>
            </a:r>
            <a:r>
              <a:rPr lang="pt-BR" b="0" dirty="0">
                <a:effectLst/>
              </a:rPr>
              <a:t>: </a:t>
            </a:r>
            <a:r>
              <a:rPr lang="pt-BR" b="0" dirty="0">
                <a:effectLst/>
                <a:hlinkClick r:id="rId11"/>
              </a:rPr>
              <a:t>http://www.flickr.com/photos/hewittschool/3110767762/sizes/o/in/photostream</a:t>
            </a:r>
            <a:r>
              <a:rPr lang="pt-BR" b="0" dirty="0" smtClean="0">
                <a:effectLst/>
                <a:hlinkClick r:id="rId11"/>
              </a:rPr>
              <a:t>/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26"/>
            </a:pPr>
            <a:r>
              <a:rPr lang="cs-CZ" dirty="0">
                <a:solidFill>
                  <a:srgbClr val="FFFF00"/>
                </a:solidFill>
              </a:rPr>
              <a:t>Man </a:t>
            </a:r>
            <a:r>
              <a:rPr lang="cs-CZ" dirty="0" smtClean="0">
                <a:solidFill>
                  <a:srgbClr val="FFFF00"/>
                </a:solidFill>
              </a:rPr>
              <a:t>Ray - foto</a:t>
            </a:r>
            <a:r>
              <a:rPr lang="cs-CZ" dirty="0">
                <a:solidFill>
                  <a:srgbClr val="FFFF00"/>
                </a:solidFill>
              </a:rPr>
              <a:t>: </a:t>
            </a:r>
            <a:r>
              <a:rPr lang="cs-CZ" dirty="0">
                <a:effectLst/>
              </a:rPr>
              <a:t>SVAJCR. http://commons.wikimedia.org [online]. [cit. 29.3.2013]. Dostupný pod licencí public domain na WWW: </a:t>
            </a:r>
            <a:r>
              <a:rPr lang="cs-CZ" dirty="0">
                <a:effectLst/>
                <a:hlinkClick r:id="rId12"/>
              </a:rPr>
              <a:t>http://</a:t>
            </a:r>
            <a:r>
              <a:rPr lang="cs-CZ" dirty="0" smtClean="0">
                <a:effectLst/>
                <a:hlinkClick r:id="rId12"/>
              </a:rPr>
              <a:t>commons.wikimedia.org/wiki/File:Man_Ray_portrait.jpg?uselang=cs</a:t>
            </a:r>
            <a:endParaRPr lang="cs-CZ" dirty="0" smtClean="0">
              <a:effectLst/>
            </a:endParaRPr>
          </a:p>
          <a:p>
            <a:pPr>
              <a:buFont typeface="+mj-lt"/>
              <a:buAutoNum type="arabicPeriod" startAt="26"/>
            </a:pPr>
            <a:r>
              <a:rPr lang="cs-CZ" dirty="0" smtClean="0">
                <a:solidFill>
                  <a:srgbClr val="FFFF00"/>
                </a:solidFill>
                <a:effectLst/>
              </a:rPr>
              <a:t>Man Ray – Autoportrét se zbraní: </a:t>
            </a:r>
            <a:r>
              <a:rPr lang="pt-BR" b="0" dirty="0" smtClean="0">
                <a:effectLst/>
              </a:rPr>
              <a:t>AUTOR </a:t>
            </a:r>
            <a:r>
              <a:rPr lang="pt-BR" b="0" dirty="0">
                <a:effectLst/>
              </a:rPr>
              <a:t>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3"/>
              </a:rPr>
              <a:t>http://</a:t>
            </a:r>
            <a:r>
              <a:rPr lang="pt-BR" b="0" dirty="0" smtClean="0">
                <a:effectLst/>
                <a:hlinkClick r:id="rId13"/>
              </a:rPr>
              <a:t>www.wikipaintings.org/en/man-ray/self-portrait-with-gun-1922</a:t>
            </a:r>
            <a:endParaRPr lang="cs-CZ" dirty="0" smtClean="0">
              <a:effectLst/>
            </a:endParaRPr>
          </a:p>
          <a:p>
            <a:pPr>
              <a:buFont typeface="+mj-lt"/>
              <a:buAutoNum type="arabicPeriod" startAt="26"/>
            </a:pPr>
            <a:r>
              <a:rPr lang="pl-PL" b="0" dirty="0">
                <a:solidFill>
                  <a:srgbClr val="FFFF00"/>
                </a:solidFill>
                <a:effectLst/>
              </a:rPr>
              <a:t>Man </a:t>
            </a:r>
            <a:r>
              <a:rPr lang="pl-PL" b="0" dirty="0" smtClean="0">
                <a:solidFill>
                  <a:srgbClr val="FFFF00"/>
                </a:solidFill>
                <a:effectLst/>
              </a:rPr>
              <a:t>Ray -  </a:t>
            </a:r>
            <a:r>
              <a:rPr lang="pl-PL" b="0" dirty="0">
                <a:solidFill>
                  <a:srgbClr val="FFFF00"/>
                </a:solidFill>
                <a:effectLst/>
              </a:rPr>
              <a:t>Autoportrét: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4"/>
              </a:rPr>
              <a:t>http://www.wikipaintings.org/en/man-ray/selfportrait</a:t>
            </a:r>
            <a:r>
              <a:rPr lang="pl-PL" b="0" dirty="0">
                <a:solidFill>
                  <a:srgbClr val="FFFF00"/>
                </a:solidFill>
                <a:effectLst/>
              </a:rPr>
              <a:t> </a:t>
            </a:r>
          </a:p>
          <a:p>
            <a:pPr>
              <a:buFont typeface="+mj-lt"/>
              <a:buAutoNum type="arabicPeriod" startAt="26"/>
            </a:pPr>
            <a:r>
              <a:rPr lang="cs-CZ" dirty="0" smtClean="0">
                <a:solidFill>
                  <a:srgbClr val="FFFF00"/>
                </a:solidFill>
              </a:rPr>
              <a:t>Man Ray - podpis: </a:t>
            </a:r>
            <a:r>
              <a:rPr lang="pl-PL" b="0" dirty="0">
                <a:effectLst/>
              </a:rPr>
              <a:t>TELRÚNYA. </a:t>
            </a:r>
            <a:r>
              <a:rPr lang="pl-PL" b="0" i="1" dirty="0">
                <a:effectLst/>
              </a:rPr>
              <a:t>http://commons.wikimedia.org</a:t>
            </a:r>
            <a:r>
              <a:rPr lang="pl-PL" b="0" dirty="0">
                <a:effectLst/>
              </a:rPr>
              <a:t> [online]. [cit. 29.3.2013]. Dostupný pod licencí public domain na WWW: </a:t>
            </a:r>
            <a:r>
              <a:rPr lang="pl-PL" b="0" dirty="0">
                <a:effectLst/>
                <a:hlinkClick r:id="rId15"/>
              </a:rPr>
              <a:t>http://</a:t>
            </a:r>
            <a:r>
              <a:rPr lang="pl-PL" b="0" dirty="0" smtClean="0">
                <a:effectLst/>
                <a:hlinkClick r:id="rId15"/>
              </a:rPr>
              <a:t>commons.wikimedia.org/wiki/File:Man_Ray_signature.svg?uselang=cs</a:t>
            </a:r>
            <a:endParaRPr lang="cs-CZ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05877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39"/>
            </a:pPr>
            <a:r>
              <a:rPr lang="cs-CZ" dirty="0">
                <a:solidFill>
                  <a:srgbClr val="FFFF00"/>
                </a:solidFill>
              </a:rPr>
              <a:t>Man Ray: Duchamp jako </a:t>
            </a:r>
            <a:r>
              <a:rPr lang="cs-CZ" dirty="0" err="1">
                <a:solidFill>
                  <a:srgbClr val="FFFF00"/>
                </a:solidFill>
              </a:rPr>
              <a:t>Rrose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err="1">
                <a:solidFill>
                  <a:srgbClr val="FFFF00"/>
                </a:solidFill>
              </a:rPr>
              <a:t>Sélavy</a:t>
            </a:r>
            <a:r>
              <a:rPr lang="cs-CZ" dirty="0">
                <a:solidFill>
                  <a:srgbClr val="FFFF00"/>
                </a:solidFill>
              </a:rPr>
              <a:t>: </a:t>
            </a:r>
            <a:r>
              <a:rPr lang="pl-PL" b="0" dirty="0">
                <a:effectLst/>
              </a:rPr>
              <a:t>RAY, Man. </a:t>
            </a:r>
            <a:r>
              <a:rPr lang="pl-PL" b="0" i="1" dirty="0">
                <a:effectLst/>
              </a:rPr>
              <a:t>http://cs.wikipedia.org</a:t>
            </a:r>
            <a:r>
              <a:rPr lang="pl-PL" b="0" dirty="0">
                <a:effectLst/>
              </a:rPr>
              <a:t> [online]. [cit. 29.3.2013]. Dostupný pod licencí public domain na WWW: </a:t>
            </a:r>
            <a:r>
              <a:rPr lang="pl-PL" b="0" dirty="0">
                <a:effectLst/>
                <a:hlinkClick r:id="rId3"/>
              </a:rPr>
              <a:t>http://cs.wikipedia.org/wiki/Soubor:RroseSelavy.jpg</a:t>
            </a:r>
            <a:endParaRPr lang="pl-PL" dirty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39"/>
            </a:pPr>
            <a:r>
              <a:rPr lang="cs-CZ" dirty="0">
                <a:solidFill>
                  <a:srgbClr val="FFFF00"/>
                </a:solidFill>
                <a:effectLst/>
              </a:rPr>
              <a:t>Man Ray – Tanečnice na laně: </a:t>
            </a:r>
            <a:r>
              <a:rPr lang="pl-PL" b="0" dirty="0">
                <a:effectLst/>
              </a:rPr>
              <a:t>RENZODIONIGI. </a:t>
            </a:r>
            <a:r>
              <a:rPr lang="pl-PL" b="0" i="1" dirty="0">
                <a:effectLst/>
              </a:rPr>
              <a:t>http://www.flickr.com</a:t>
            </a:r>
            <a:r>
              <a:rPr lang="pl-PL" b="0" dirty="0">
                <a:effectLst/>
              </a:rPr>
              <a:t> [online]. [cit. 29.3.2013]. Dostupný na WWW: </a:t>
            </a:r>
            <a:r>
              <a:rPr lang="pl-PL" b="0" dirty="0">
                <a:effectLst/>
                <a:hlinkClick r:id="rId4"/>
              </a:rPr>
              <a:t>http://www.flickr.com/photos/renzodionigi/5644789947/</a:t>
            </a:r>
            <a:endParaRPr lang="cs-CZ" dirty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39"/>
            </a:pPr>
            <a:r>
              <a:rPr lang="pl-PL" dirty="0" smtClean="0">
                <a:solidFill>
                  <a:srgbClr val="FFFF00"/>
                </a:solidFill>
                <a:effectLst/>
              </a:rPr>
              <a:t>Man </a:t>
            </a:r>
            <a:r>
              <a:rPr lang="pl-PL" dirty="0">
                <a:solidFill>
                  <a:srgbClr val="FFFF00"/>
                </a:solidFill>
                <a:effectLst/>
              </a:rPr>
              <a:t>Ray – Dárek I: </a:t>
            </a:r>
            <a:r>
              <a:rPr lang="cs-CZ" b="0" dirty="0">
                <a:effectLst/>
              </a:rPr>
              <a:t>WMPEARL. </a:t>
            </a:r>
            <a:r>
              <a:rPr lang="cs-CZ" b="0" i="1" dirty="0">
                <a:effectLst/>
              </a:rPr>
              <a:t>http://commons.wikimedia.org</a:t>
            </a:r>
            <a:r>
              <a:rPr lang="cs-CZ" b="0" dirty="0">
                <a:effectLst/>
              </a:rPr>
              <a:t> [online]. [cit. 29.3.2013]. Dostupný pod licencí Creative Commons CC0 1.0 Universal Public Domain </a:t>
            </a:r>
            <a:r>
              <a:rPr lang="cs-CZ" b="0" dirty="0" err="1">
                <a:effectLst/>
              </a:rPr>
              <a:t>Dedication</a:t>
            </a:r>
            <a:r>
              <a:rPr lang="cs-CZ" b="0" dirty="0">
                <a:effectLst/>
              </a:rPr>
              <a:t> na WWW: </a:t>
            </a:r>
            <a:r>
              <a:rPr lang="cs-CZ" b="0" dirty="0">
                <a:effectLst/>
                <a:hlinkClick r:id="rId5"/>
              </a:rPr>
              <a:t>http://commons.wikimedia.org/wiki/File:%27Cadeau%27_by_Man_Ray,_iron_and_nails,_Tate_Modern.JPG?uselang=cs</a:t>
            </a:r>
            <a:endParaRPr lang="cs-CZ" b="0" dirty="0">
              <a:effectLst/>
            </a:endParaRPr>
          </a:p>
          <a:p>
            <a:pPr>
              <a:buFont typeface="+mj-lt"/>
              <a:buAutoNum type="arabicPeriod" startAt="39"/>
            </a:pPr>
            <a:r>
              <a:rPr lang="cs-CZ" dirty="0" smtClean="0">
                <a:solidFill>
                  <a:srgbClr val="FFFF00"/>
                </a:solidFill>
                <a:effectLst/>
              </a:rPr>
              <a:t>Man </a:t>
            </a:r>
            <a:r>
              <a:rPr lang="cs-CZ" dirty="0">
                <a:solidFill>
                  <a:srgbClr val="FFFF00"/>
                </a:solidFill>
                <a:effectLst/>
              </a:rPr>
              <a:t>Ray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– </a:t>
            </a:r>
            <a:r>
              <a:rPr lang="cs-CZ" dirty="0" err="1" smtClean="0">
                <a:solidFill>
                  <a:srgbClr val="FFFF00"/>
                </a:solidFill>
                <a:effectLst/>
              </a:rPr>
              <a:t>Darek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 II: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6"/>
              </a:rPr>
              <a:t>http://</a:t>
            </a:r>
            <a:r>
              <a:rPr lang="pt-BR" b="0" dirty="0" smtClean="0">
                <a:effectLst/>
                <a:hlinkClick r:id="rId6"/>
              </a:rPr>
              <a:t>www.wikipaintings.org/en/man-ray/the-gift-1921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39"/>
            </a:pPr>
            <a:r>
              <a:rPr lang="cs-CZ" dirty="0">
                <a:solidFill>
                  <a:srgbClr val="FFFF00"/>
                </a:solidFill>
                <a:effectLst/>
              </a:rPr>
              <a:t>Man Ray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– Rayogram – Polibek: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7"/>
              </a:rPr>
              <a:t>http://</a:t>
            </a:r>
            <a:r>
              <a:rPr lang="pt-BR" b="0" dirty="0" smtClean="0">
                <a:effectLst/>
                <a:hlinkClick r:id="rId7"/>
              </a:rPr>
              <a:t>www.wikipaintings.org/en/man-ray/rayograph-the-kiss-1922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39"/>
            </a:pPr>
            <a:r>
              <a:rPr lang="cs-CZ" dirty="0">
                <a:solidFill>
                  <a:srgbClr val="FFFF00"/>
                </a:solidFill>
                <a:effectLst/>
              </a:rPr>
              <a:t>Man Ray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– </a:t>
            </a:r>
            <a:r>
              <a:rPr lang="cs-CZ" dirty="0">
                <a:solidFill>
                  <a:srgbClr val="FFFF00"/>
                </a:solidFill>
                <a:effectLst/>
              </a:rPr>
              <a:t>Ingresova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viola: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8"/>
              </a:rPr>
              <a:t>http://</a:t>
            </a:r>
            <a:r>
              <a:rPr lang="pt-BR" b="0" dirty="0" smtClean="0">
                <a:effectLst/>
                <a:hlinkClick r:id="rId8"/>
              </a:rPr>
              <a:t>www.wikipaintings.org/en/man-ray/ingre-s-violin-1924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39"/>
            </a:pPr>
            <a:r>
              <a:rPr lang="cs-CZ" dirty="0">
                <a:solidFill>
                  <a:srgbClr val="FFFF00"/>
                </a:solidFill>
                <a:effectLst/>
              </a:rPr>
              <a:t>Man Ray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– Černá a bílá: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9"/>
              </a:rPr>
              <a:t>http://</a:t>
            </a:r>
            <a:r>
              <a:rPr lang="pt-BR" b="0" dirty="0" smtClean="0">
                <a:effectLst/>
                <a:hlinkClick r:id="rId9"/>
              </a:rPr>
              <a:t>www.wikipaintings.org/en/man-ray/black-and-white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39"/>
            </a:pPr>
            <a:r>
              <a:rPr lang="cs-CZ" dirty="0" smtClean="0">
                <a:solidFill>
                  <a:srgbClr val="FFFF00"/>
                </a:solidFill>
                <a:effectLst/>
              </a:rPr>
              <a:t>Man Ray – slzy: </a:t>
            </a:r>
            <a:r>
              <a:rPr lang="pt-BR" b="0" dirty="0" smtClean="0">
                <a:effectLst/>
              </a:rPr>
              <a:t>AUTOR </a:t>
            </a:r>
            <a:r>
              <a:rPr lang="pt-BR" b="0" dirty="0">
                <a:effectLst/>
              </a:rPr>
              <a:t>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0"/>
              </a:rPr>
              <a:t>http://</a:t>
            </a:r>
            <a:r>
              <a:rPr lang="pt-BR" b="0" dirty="0" smtClean="0">
                <a:effectLst/>
                <a:hlinkClick r:id="rId10"/>
              </a:rPr>
              <a:t>www.wikipaintings.org/en/man-ray/larmes-tears</a:t>
            </a:r>
            <a:endParaRPr lang="cs-CZ" b="0" dirty="0">
              <a:effectLst/>
            </a:endParaRPr>
          </a:p>
          <a:p>
            <a:pPr>
              <a:buFont typeface="+mj-lt"/>
              <a:buAutoNum type="arabicPeriod" startAt="39"/>
            </a:pPr>
            <a:r>
              <a:rPr lang="cs-CZ" dirty="0" smtClean="0">
                <a:solidFill>
                  <a:srgbClr val="FFFF00"/>
                </a:solidFill>
                <a:effectLst/>
              </a:rPr>
              <a:t>Johannes </a:t>
            </a:r>
            <a:r>
              <a:rPr lang="cs-CZ" dirty="0" err="1" smtClean="0">
                <a:solidFill>
                  <a:srgbClr val="FFFF00"/>
                </a:solidFill>
                <a:effectLst/>
              </a:rPr>
              <a:t>Baargeld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 – Montáž oka a ryby, 1920</a:t>
            </a:r>
            <a:r>
              <a:rPr lang="cs-CZ" dirty="0">
                <a:solidFill>
                  <a:srgbClr val="FFFF00"/>
                </a:solidFill>
                <a:effectLst/>
              </a:rPr>
              <a:t>: </a:t>
            </a:r>
            <a:r>
              <a:rPr lang="cs-CZ" b="0" dirty="0">
                <a:effectLst/>
              </a:rPr>
              <a:t>AUTOR NEUVEDEN. http://als.wikipedia.org [online]. [cit. 31.3.2013]. Dostupný pod licencí public domain na WWW: </a:t>
            </a:r>
            <a:r>
              <a:rPr lang="cs-CZ" b="0" dirty="0">
                <a:effectLst/>
                <a:hlinkClick r:id="rId11"/>
              </a:rPr>
              <a:t>http://</a:t>
            </a:r>
            <a:r>
              <a:rPr lang="cs-CZ" b="0" dirty="0" smtClean="0">
                <a:effectLst/>
                <a:hlinkClick r:id="rId11"/>
              </a:rPr>
              <a:t>als.wikipedia.org/wiki/Datei:Baargeld.jpg</a:t>
            </a:r>
            <a:endParaRPr lang="cs-CZ" b="0" dirty="0" smtClean="0">
              <a:effectLst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http://therealmusic.tumblr.com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[online]. [cit. 29.3.2013]. Dostupný na WWW: http://therealmusic.tumblr.com/post/6118696596/tatlin-vive-em-casa-raoul-hausmann-dadaismo#_=_</a:t>
            </a:r>
            <a:endParaRPr kumimoji="0" lang="cs-CZ" sz="7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http://therealmusic.tumblr.com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[online]. [cit. 29.3.2013]. Dostupný na WWW: http://therealmusic.tumblr.com/post/6118696596/tatlin-vive-em-casa-raoul-hausmann-dadaismo#_=_</a:t>
            </a:r>
            <a:endParaRPr kumimoji="0" lang="cs-CZ" sz="7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http://therealmusic.tumblr.com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[online]. [cit. 29.3.2013]. Dostupný na WWW: http://therealmusic.tumblr.com/post/6118696596/tatlin-vive-em-casa-raoul-hausmann-dadaismo#_=_</a:t>
            </a:r>
            <a:endParaRPr kumimoji="0" lang="cs-CZ" sz="7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46126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32618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2896</TotalTime>
  <Words>1680</Words>
  <Application>Microsoft Office PowerPoint</Application>
  <PresentationFormat>Předvádění na obrazovce (4:3)</PresentationFormat>
  <Paragraphs>296</Paragraphs>
  <Slides>50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50</vt:i4>
      </vt:variant>
    </vt:vector>
  </HeadingPairs>
  <TitlesOfParts>
    <vt:vector size="51" baseType="lpstr">
      <vt:lpstr>Motiv sady Office</vt:lpstr>
      <vt:lpstr>Prezentace aplikace PowerPoint</vt:lpstr>
      <vt:lpstr>ANOTACE</vt:lpstr>
      <vt:lpstr>Prezentace aplikace PowerPoint</vt:lpstr>
      <vt:lpstr>ÚVOD</vt:lpstr>
      <vt:lpstr>DADAISTICKÝ MANIFEST </vt:lpstr>
      <vt:lpstr>Cabaret Voltaire</vt:lpstr>
      <vt:lpstr>Charakteristika</vt:lpstr>
      <vt:lpstr>Umělci z Curychu</vt:lpstr>
      <vt:lpstr>Hans Arp (1886 – 1966)</vt:lpstr>
      <vt:lpstr>Enakovy slzy, 1917</vt:lpstr>
      <vt:lpstr>Abstraktní kompozice, 1915</vt:lpstr>
      <vt:lpstr>Tanec, 1925</vt:lpstr>
      <vt:lpstr>Deska s vajíčky</vt:lpstr>
      <vt:lpstr>Hlava s knírem, 1926</vt:lpstr>
      <vt:lpstr>Listy a kapky, 1920</vt:lpstr>
      <vt:lpstr>Pastýř mraků, 1953</vt:lpstr>
      <vt:lpstr>Hlava a ulita</vt:lpstr>
      <vt:lpstr> Umělci z New Yorku</vt:lpstr>
      <vt:lpstr> Marcel Duchamp  (1887 – 1968) </vt:lpstr>
      <vt:lpstr>Akt sestupující se schodů, 1912</vt:lpstr>
      <vt:lpstr>Kolo od bicyklu, 1913</vt:lpstr>
      <vt:lpstr>Apolinere Enameled, 1916</vt:lpstr>
      <vt:lpstr>Stojan na sušení láhví, 1914</vt:lpstr>
      <vt:lpstr>Studánka = Fontána, 1917</vt:lpstr>
      <vt:lpstr>L.H.O.O.Q. Mona Lisa s knírkem 1919 </vt:lpstr>
      <vt:lpstr>Velké sklo</vt:lpstr>
      <vt:lpstr>Francis Picabia  (1879 – 1953)</vt:lpstr>
      <vt:lpstr>Autoportrét, 1903 +1923</vt:lpstr>
      <vt:lpstr>Udnie,1913</vt:lpstr>
      <vt:lpstr>Zamilovaná přehlídka, 1917</vt:lpstr>
      <vt:lpstr>Rychle se otáčející stroj, 1917</vt:lpstr>
      <vt:lpstr>Dcera zrozená bez matky, 1917</vt:lpstr>
      <vt:lpstr>Kakodylické oko</vt:lpstr>
      <vt:lpstr>Man Ray  (1890 – 1976)</vt:lpstr>
      <vt:lpstr>Duchamp jako Rrose Sélavy</vt:lpstr>
      <vt:lpstr>Tanečnice na laně doprovázená svým stínem, 1916</vt:lpstr>
      <vt:lpstr>Dárek, 1921</vt:lpstr>
      <vt:lpstr>Rayogram – Polibek, 1922</vt:lpstr>
      <vt:lpstr>Ingresova viola, 1924 </vt:lpstr>
      <vt:lpstr>Černá a bílá, 1926</vt:lpstr>
      <vt:lpstr>Slzy, 1932</vt:lpstr>
      <vt:lpstr>Prezentace aplikace PowerPoint</vt:lpstr>
      <vt:lpstr>DADADISMUS - opakování Doplňte do textu vynechané informace.</vt:lpstr>
      <vt:lpstr>DADADISMUS - opakování Napište na list papíru ke každému číslu z textu správnou informaci.</vt:lpstr>
      <vt:lpstr>ŘEŠENÍ</vt:lpstr>
      <vt:lpstr>Citace:</vt:lpstr>
      <vt:lpstr>Citace:</vt:lpstr>
      <vt:lpstr>Citace:</vt:lpstr>
      <vt:lpstr>Citace:</vt:lpstr>
      <vt:lpstr>Tento materiál je určen k interaktivní výuce.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mjcv</dc:creator>
  <cp:lastModifiedBy>Marcela Jelínková</cp:lastModifiedBy>
  <cp:revision>124</cp:revision>
  <dcterms:modified xsi:type="dcterms:W3CDTF">2013-06-21T09:31:09Z</dcterms:modified>
</cp:coreProperties>
</file>