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0"/>
  </p:notesMasterIdLst>
  <p:handoutMasterIdLst>
    <p:handoutMasterId r:id="rId41"/>
  </p:handoutMasterIdLst>
  <p:sldIdLst>
    <p:sldId id="311" r:id="rId2"/>
    <p:sldId id="362" r:id="rId3"/>
    <p:sldId id="313" r:id="rId4"/>
    <p:sldId id="339" r:id="rId5"/>
    <p:sldId id="337" r:id="rId6"/>
    <p:sldId id="343" r:id="rId7"/>
    <p:sldId id="344" r:id="rId8"/>
    <p:sldId id="345" r:id="rId9"/>
    <p:sldId id="346" r:id="rId10"/>
    <p:sldId id="347" r:id="rId11"/>
    <p:sldId id="348" r:id="rId12"/>
    <p:sldId id="349" r:id="rId13"/>
    <p:sldId id="350" r:id="rId14"/>
    <p:sldId id="351" r:id="rId15"/>
    <p:sldId id="352" r:id="rId16"/>
    <p:sldId id="353" r:id="rId17"/>
    <p:sldId id="354" r:id="rId18"/>
    <p:sldId id="356" r:id="rId19"/>
    <p:sldId id="355" r:id="rId20"/>
    <p:sldId id="357" r:id="rId21"/>
    <p:sldId id="265" r:id="rId22"/>
    <p:sldId id="304" r:id="rId23"/>
    <p:sldId id="305" r:id="rId24"/>
    <p:sldId id="332" r:id="rId25"/>
    <p:sldId id="307" r:id="rId26"/>
    <p:sldId id="309" r:id="rId27"/>
    <p:sldId id="308" r:id="rId28"/>
    <p:sldId id="266" r:id="rId29"/>
    <p:sldId id="286" r:id="rId30"/>
    <p:sldId id="284" r:id="rId31"/>
    <p:sldId id="285" r:id="rId32"/>
    <p:sldId id="334" r:id="rId33"/>
    <p:sldId id="287" r:id="rId34"/>
    <p:sldId id="335" r:id="rId35"/>
    <p:sldId id="340" r:id="rId36"/>
    <p:sldId id="358" r:id="rId37"/>
    <p:sldId id="361" r:id="rId38"/>
    <p:sldId id="314" r:id="rId3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94DD4"/>
    <a:srgbClr val="F820CA"/>
    <a:srgbClr val="66FF33"/>
    <a:srgbClr val="293E00"/>
    <a:srgbClr val="EAEAEA"/>
    <a:srgbClr val="8E9046"/>
    <a:srgbClr val="436400"/>
    <a:srgbClr val="82FF5B"/>
    <a:srgbClr val="FFCD2F"/>
    <a:srgbClr val="99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97" autoAdjust="0"/>
    <p:restoredTop sz="94660"/>
  </p:normalViewPr>
  <p:slideViewPr>
    <p:cSldViewPr>
      <p:cViewPr>
        <p:scale>
          <a:sx n="103" d="100"/>
          <a:sy n="103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1860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7D47C7B-08AB-4B64-97BA-0FEDEBBE8AE6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05EFFB5-DDD7-4EB3-A53E-B631AC1C89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05762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44D818-E643-47CE-9BCB-7174478BBB8D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2613A9-CC56-41E5-BFA6-EA7A00E18C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404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593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1C915D1E-52AB-4237-8D96-97BB284B83B6}" type="slidenum">
              <a:rPr lang="cs-CZ" smtClean="0"/>
              <a:pPr/>
              <a:t>1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2995296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04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1C176893-3740-47E5-A000-CF2A9592F882}" type="slidenum">
              <a:rPr lang="cs-CZ" smtClean="0"/>
              <a:pPr/>
              <a:t>2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9441149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hasCustomPrompt="1"/>
          </p:nvPr>
        </p:nvSpPr>
        <p:spPr>
          <a:xfrm>
            <a:off x="683568" y="1556792"/>
            <a:ext cx="7772400" cy="3168351"/>
          </a:xfrm>
        </p:spPr>
        <p:txBody>
          <a:bodyPr/>
          <a:lstStyle>
            <a:lvl1pPr>
              <a:defRPr sz="4000" b="1" cap="none" spc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 hasCustomPrompt="1"/>
          </p:nvPr>
        </p:nvSpPr>
        <p:spPr>
          <a:xfrm>
            <a:off x="445571" y="273137"/>
            <a:ext cx="2145229" cy="1368152"/>
          </a:xfrm>
        </p:spPr>
        <p:txBody>
          <a:bodyPr anchor="ctr"/>
          <a:lstStyle>
            <a:lvl1pPr marL="0" indent="0" algn="ctr">
              <a:buNone/>
              <a:defRPr sz="54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D53B86-80BC-4D51-9010-A9A5B78E8729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1CF429-6506-42C9-8E3E-B29B0E641B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="1" cap="none" spc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cs-CZ" dirty="0" smtClean="0"/>
              <a:t>KLEPNUTÍM LZE UPRAVIT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 marL="342900" indent="-342900">
              <a:buFontTx/>
              <a:buBlip>
                <a:blip r:embed="rId2"/>
              </a:buBlip>
              <a:defRPr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cs-CZ" dirty="0" smtClean="0"/>
              <a:t> 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C27E42-BE28-484A-B1AE-E266B675CFA6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93AFF8-D7E0-4A80-B77F-A77472E578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>
  <p:cSld name="Cit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xfrm>
            <a:off x="457200" y="188640"/>
            <a:ext cx="8229600" cy="634082"/>
          </a:xfrm>
        </p:spPr>
        <p:txBody>
          <a:bodyPr/>
          <a:lstStyle>
            <a:lvl1pPr>
              <a:defRPr sz="2800" b="1" cap="none" spc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cs-CZ" dirty="0" smtClean="0"/>
              <a:t>klepnutím lze upravit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 hasCustomPrompt="1"/>
          </p:nvPr>
        </p:nvSpPr>
        <p:spPr>
          <a:xfrm>
            <a:off x="251520" y="908720"/>
            <a:ext cx="8640960" cy="5668739"/>
          </a:xfrm>
        </p:spPr>
        <p:txBody>
          <a:bodyPr/>
          <a:lstStyle>
            <a:lvl1pPr marL="514350" indent="-514350">
              <a:buFont typeface="+mj-lt"/>
              <a:buAutoNum type="arabicPeriod"/>
              <a:defRPr sz="1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cs-CZ" dirty="0" smtClean="0"/>
              <a:t> Klepnutím lze upravit styly předlohy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C27E42-BE28-484A-B1AE-E266B675CFA6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93AFF8-D7E0-4A80-B77F-A77472E578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99074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ED933C-816A-40AC-8D47-DC9DD0158950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48E769-ED65-4CD7-B81E-B0BAD03776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>
            <a:lvl1pPr>
              <a:defRPr lang="cs-CZ" b="1" dirty="0">
                <a:solidFill>
                  <a:srgbClr val="F94DD4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 hasCustomPrompt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 marL="342900" indent="-342900">
              <a:buSzPct val="110000"/>
              <a:buFontTx/>
              <a:buBlip>
                <a:blip r:embed="rId2"/>
              </a:buBlip>
              <a:defRPr sz="2800" b="1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defRPr>
            </a:lvl1pPr>
            <a:lvl2pPr>
              <a:defRPr sz="2400" b="1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defRPr>
            </a:lvl2pPr>
            <a:lvl3pPr>
              <a:defRPr sz="2000" b="1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defRPr>
            </a:lvl3pPr>
            <a:lvl4pPr>
              <a:defRPr sz="1800" b="1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defRPr>
            </a:lvl4pPr>
            <a:lvl5pPr>
              <a:defRPr sz="1800" b="1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 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 b="1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400" b="1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000" b="1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800" b="1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800" b="1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A47D47-DCF7-45B5-AB06-1724FFC3F1D3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75E700-39F8-425F-A896-0A22F2D738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32CD9A-7923-48B6-9C47-373A2266F3F5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BA82D7-B98A-4814-93A2-D824AF1075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defRPr b="1" cap="none" spc="0">
                <a:ln>
                  <a:noFill/>
                </a:ln>
                <a:solidFill>
                  <a:srgbClr val="66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180603-F388-49FA-8809-1649F1866BA8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3FA637-D86E-44EB-96A8-D759FE5088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08D8B0-5634-4632-A123-581C04035708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D4363-BBDF-4B22-9AC3-87478B19C2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62D80-EDD1-4F72-AFB5-CB0E49B3ABD5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242B2A-2B17-4DB9-867D-DE903B8FF8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6FA731-BB52-4C87-A936-EDCFEC0327C6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02D9DD-C216-4BD1-9206-5494083914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54536-E9DD-44EC-B62F-9CA612919D7E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B33A3E-30F8-466A-BA8F-A0609B0836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A86BC6-1E1F-4CD0-B1FE-DBE3ED0F700C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E3F0CF-EC5E-4758-8D88-0BF073297C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ED3CD-69AC-4CE0-B08D-4DF596913A88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BB4665-B849-4F5B-91BE-FEC60E5020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174DD33-4899-4C28-B193-D4EA32013B0D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A76C9DF-99D7-46DE-A823-8996480CEF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61" r:id="rId2"/>
    <p:sldLayoutId id="2147483662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  <p:transition/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image" Target="../media/image12.jpeg"/><Relationship Id="rId18" Type="http://schemas.openxmlformats.org/officeDocument/2006/relationships/slide" Target="slide11.xml"/><Relationship Id="rId3" Type="http://schemas.openxmlformats.org/officeDocument/2006/relationships/image" Target="../media/image7.jpeg"/><Relationship Id="rId21" Type="http://schemas.openxmlformats.org/officeDocument/2006/relationships/image" Target="../media/image16.jpeg"/><Relationship Id="rId7" Type="http://schemas.openxmlformats.org/officeDocument/2006/relationships/image" Target="../media/image9.jpeg"/><Relationship Id="rId12" Type="http://schemas.openxmlformats.org/officeDocument/2006/relationships/slide" Target="slide10.xml"/><Relationship Id="rId17" Type="http://schemas.openxmlformats.org/officeDocument/2006/relationships/image" Target="../media/image14.jpeg"/><Relationship Id="rId25" Type="http://schemas.openxmlformats.org/officeDocument/2006/relationships/image" Target="../media/image18.jpeg"/><Relationship Id="rId2" Type="http://schemas.openxmlformats.org/officeDocument/2006/relationships/slide" Target="slide6.xml"/><Relationship Id="rId16" Type="http://schemas.openxmlformats.org/officeDocument/2006/relationships/slide" Target="slide17.xml"/><Relationship Id="rId20" Type="http://schemas.openxmlformats.org/officeDocument/2006/relationships/slide" Target="slide12.xml"/><Relationship Id="rId1" Type="http://schemas.openxmlformats.org/officeDocument/2006/relationships/slideLayout" Target="../slideLayouts/slideLayout8.xml"/><Relationship Id="rId6" Type="http://schemas.openxmlformats.org/officeDocument/2006/relationships/slide" Target="slide8.xml"/><Relationship Id="rId11" Type="http://schemas.openxmlformats.org/officeDocument/2006/relationships/image" Target="../media/image11.jpeg"/><Relationship Id="rId24" Type="http://schemas.openxmlformats.org/officeDocument/2006/relationships/slide" Target="slide15.xml"/><Relationship Id="rId5" Type="http://schemas.openxmlformats.org/officeDocument/2006/relationships/image" Target="../media/image8.jpeg"/><Relationship Id="rId15" Type="http://schemas.openxmlformats.org/officeDocument/2006/relationships/image" Target="../media/image13.jpeg"/><Relationship Id="rId23" Type="http://schemas.openxmlformats.org/officeDocument/2006/relationships/image" Target="../media/image17.jpeg"/><Relationship Id="rId10" Type="http://schemas.openxmlformats.org/officeDocument/2006/relationships/slide" Target="slide14.xml"/><Relationship Id="rId19" Type="http://schemas.openxmlformats.org/officeDocument/2006/relationships/image" Target="../media/image15.jpeg"/><Relationship Id="rId4" Type="http://schemas.openxmlformats.org/officeDocument/2006/relationships/slide" Target="slide7.xml"/><Relationship Id="rId9" Type="http://schemas.openxmlformats.org/officeDocument/2006/relationships/image" Target="../media/image10.jpg"/><Relationship Id="rId14" Type="http://schemas.openxmlformats.org/officeDocument/2006/relationships/slide" Target="slide13.xml"/><Relationship Id="rId22" Type="http://schemas.openxmlformats.org/officeDocument/2006/relationships/slide" Target="slide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jpe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8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Duchamp_LargeGlass.jpg" TargetMode="External"/><Relationship Id="rId13" Type="http://schemas.openxmlformats.org/officeDocument/2006/relationships/hyperlink" Target="http://www.wikipaintings.org/en/francis-picabia/love-parade" TargetMode="External"/><Relationship Id="rId3" Type="http://schemas.openxmlformats.org/officeDocument/2006/relationships/hyperlink" Target="http://commons.wikimedia.org/wiki/File:Cabaret_Volaire_Eingang.jpg?uselang=cs" TargetMode="External"/><Relationship Id="rId7" Type="http://schemas.openxmlformats.org/officeDocument/2006/relationships/hyperlink" Target="http://www.wikipaintings.org/en/man-ray/ingre-s-violin-1924" TargetMode="External"/><Relationship Id="rId12" Type="http://schemas.openxmlformats.org/officeDocument/2006/relationships/hyperlink" Target="http://www.flickr.com/photos/renzodionigi/5644789947/" TargetMode="External"/><Relationship Id="rId2" Type="http://schemas.openxmlformats.org/officeDocument/2006/relationships/hyperlink" Target="http://commons.wikimedia.org/wiki/File:Tristan_Tzara_and_Rene_Crevel_cropped.jpg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cs.wikipedia.org/wiki/Soubor:Fontaine_Duchamp.jpg" TargetMode="External"/><Relationship Id="rId11" Type="http://schemas.openxmlformats.org/officeDocument/2006/relationships/hyperlink" Target="http://www.flickr.com/photos/hewittschool/3110767762/sizes/o/in/photostream/" TargetMode="External"/><Relationship Id="rId5" Type="http://schemas.openxmlformats.org/officeDocument/2006/relationships/hyperlink" Target="http://www.wikipaintings.org/en/jean-arp/not_detected_242994" TargetMode="External"/><Relationship Id="rId10" Type="http://schemas.openxmlformats.org/officeDocument/2006/relationships/hyperlink" Target="http://www.wikipaintings.org/en/marcel-duchamp/bicycle-wheel-1913" TargetMode="External"/><Relationship Id="rId4" Type="http://schemas.openxmlformats.org/officeDocument/2006/relationships/hyperlink" Target="http://www.artic.edu/reynolds/essays/hofmann2.php" TargetMode="External"/><Relationship Id="rId9" Type="http://schemas.openxmlformats.org/officeDocument/2006/relationships/hyperlink" Target="http://www.wikipaintings.org/en/jean-arp/terrestrial-forest-form-1917" TargetMode="Externa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ikipaintings.org/en/max-ernst/of-this-men-shall-know-nothing-1923" TargetMode="External"/><Relationship Id="rId13" Type="http://schemas.openxmlformats.org/officeDocument/2006/relationships/hyperlink" Target="http://www.wikipaintings.org/en/kurt-schwitters/merzbau-seen-from-the-outside-1933" TargetMode="External"/><Relationship Id="rId3" Type="http://schemas.openxmlformats.org/officeDocument/2006/relationships/hyperlink" Target="http://www.artchive.com/artchive/h/hausmann/dada_siegt.jpg.html" TargetMode="External"/><Relationship Id="rId7" Type="http://schemas.openxmlformats.org/officeDocument/2006/relationships/hyperlink" Target="http://www.wikipaintings.org/en/max-ernst/the-wavering-woman-1923" TargetMode="External"/><Relationship Id="rId12" Type="http://schemas.openxmlformats.org/officeDocument/2006/relationships/hyperlink" Target="http://www.wikipaintings.org/en/kurt-schwitters/cherry-picture-1921" TargetMode="External"/><Relationship Id="rId2" Type="http://schemas.openxmlformats.org/officeDocument/2006/relationships/hyperlink" Target="http://therealmusic.tumblr.com/post/6118696596/tatlin-vive-em-casa-raoul-hausmann-dadaismo#_=_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www.wikipaintings.org/en/max-ernst/self-portrait-1909" TargetMode="External"/><Relationship Id="rId11" Type="http://schemas.openxmlformats.org/officeDocument/2006/relationships/hyperlink" Target="http://www.wikipaintings.org/en/kurt-schwitters/merz-picture-25a-the-star-picture-1920" TargetMode="External"/><Relationship Id="rId5" Type="http://schemas.openxmlformats.org/officeDocument/2006/relationships/hyperlink" Target="http://www.wikipaintings.org/en/max-ernst/punching-ball-or-the-immortality-of-buonarroti-1920" TargetMode="External"/><Relationship Id="rId10" Type="http://schemas.openxmlformats.org/officeDocument/2006/relationships/hyperlink" Target="http://www.wikipaintings.org/en/kurt-schwitters/construction-for-noble-ladies-1919" TargetMode="External"/><Relationship Id="rId4" Type="http://schemas.openxmlformats.org/officeDocument/2006/relationships/hyperlink" Target="http://en.wikipedia.org/wiki/File:MechanicalHead-Hausmann.jpg" TargetMode="External"/><Relationship Id="rId9" Type="http://schemas.openxmlformats.org/officeDocument/2006/relationships/hyperlink" Target="http://commons.wikimedia.org/wiki/File:Kurt_Schwitters_1927.jpg?uselang=cs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://als.wikipedia.org/wiki/Datei:Baargeld.jpg" TargetMode="External"/><Relationship Id="rId2" Type="http://schemas.openxmlformats.org/officeDocument/2006/relationships/hyperlink" Target="http://www.wikipaintings.org/en/kurt-schwitters/hitler-gang-1944" TargetMode="External"/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6168023"/>
              </p:ext>
            </p:extLst>
          </p:nvPr>
        </p:nvGraphicFramePr>
        <p:xfrm>
          <a:off x="614363" y="2816225"/>
          <a:ext cx="8137525" cy="26924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7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Jelínková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VY_32_INOVACE_05C_17_Dadaismus II</a:t>
                      </a: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Historie umění 20.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29.03.2013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43701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62424"/>
          </a:xfrm>
        </p:spPr>
        <p:txBody>
          <a:bodyPr/>
          <a:lstStyle/>
          <a:p>
            <a:r>
              <a:rPr lang="cs-CZ" sz="3600" dirty="0" smtClean="0">
                <a:latin typeface="Calibri" pitchFamily="34" charset="0"/>
              </a:rPr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242711" y="1052736"/>
            <a:ext cx="8658578" cy="5616624"/>
          </a:xfrm>
        </p:spPr>
        <p:txBody>
          <a:bodyPr>
            <a:noAutofit/>
          </a:bodyPr>
          <a:lstStyle/>
          <a:p>
            <a:pPr marL="0" indent="0">
              <a:buNone/>
              <a:defRPr/>
            </a:pPr>
            <a:r>
              <a:rPr lang="cs-CZ" sz="1400" b="0" dirty="0">
                <a:effectLst/>
              </a:rPr>
              <a:t>Prezentace je určena pro výklad, opakování a upevnění nového tématu z historie umění. Její součástí jsou motivační úkoly pro interaktivní zapojení žáků do vyučovacího procesu.</a:t>
            </a:r>
          </a:p>
          <a:p>
            <a:pPr marL="0" indent="0">
              <a:buNone/>
              <a:defRPr/>
            </a:pPr>
            <a:r>
              <a:rPr lang="cs-CZ" sz="1400" b="0" dirty="0" smtClean="0">
                <a:effectLst/>
              </a:rPr>
              <a:t>Obsahově se </a:t>
            </a:r>
            <a:r>
              <a:rPr lang="cs-CZ" sz="1400" b="0" dirty="0">
                <a:effectLst/>
              </a:rPr>
              <a:t>zaměřuje na vývoj v evropském dadaismu po skončení první světové války, kdy  se </a:t>
            </a:r>
            <a:r>
              <a:rPr lang="cs-CZ" sz="1400" b="0" dirty="0" smtClean="0">
                <a:effectLst/>
              </a:rPr>
              <a:t>jeho centrem </a:t>
            </a:r>
            <a:r>
              <a:rPr lang="cs-CZ" sz="1400" b="0" dirty="0">
                <a:effectLst/>
              </a:rPr>
              <a:t>stala Paříž a Německo. </a:t>
            </a:r>
            <a:r>
              <a:rPr lang="cs-CZ" sz="1400" b="0" dirty="0" smtClean="0">
                <a:effectLst/>
              </a:rPr>
              <a:t>Seznamuje s </a:t>
            </a:r>
            <a:r>
              <a:rPr lang="cs-CZ" sz="1400" b="0" dirty="0">
                <a:effectLst/>
              </a:rPr>
              <a:t>představiteli především německého dadaismu soustředěného do tří významných měst.</a:t>
            </a:r>
          </a:p>
          <a:p>
            <a:pPr marL="0" indent="0">
              <a:buNone/>
              <a:defRPr/>
            </a:pPr>
            <a:r>
              <a:rPr lang="cs-CZ" sz="1400" b="0" dirty="0" smtClean="0">
                <a:effectLst/>
              </a:rPr>
              <a:t>Navazuje na úvod k dadaismu, ve kterém byly vysvětleny společensko-politické podmínky jeho vzniku a studenti se mohli seznámit s tvorbou curyšské </a:t>
            </a:r>
            <a:r>
              <a:rPr lang="cs-CZ" sz="1400" b="0" dirty="0">
                <a:effectLst/>
              </a:rPr>
              <a:t>skupiny z okruhu C</a:t>
            </a:r>
            <a:r>
              <a:rPr lang="cs-CZ" sz="1400" b="0" dirty="0" smtClean="0">
                <a:effectLst/>
              </a:rPr>
              <a:t>abaret Voltaire a americkou skupinou v čele s Marcelem Duchampem.</a:t>
            </a:r>
          </a:p>
          <a:p>
            <a:pPr marL="0" indent="0">
              <a:buNone/>
              <a:defRPr/>
            </a:pPr>
            <a:r>
              <a:rPr lang="cs-CZ" sz="1400" b="0" dirty="0" smtClean="0">
                <a:effectLst/>
              </a:rPr>
              <a:t>Jako motivační prvek je v úvodu prezentace </a:t>
            </a:r>
            <a:r>
              <a:rPr lang="cs-CZ" sz="1400" b="0" dirty="0">
                <a:effectLst/>
              </a:rPr>
              <a:t>zahrnuta </a:t>
            </a:r>
            <a:r>
              <a:rPr lang="cs-CZ" sz="1400" b="0" dirty="0" smtClean="0">
                <a:effectLst/>
              </a:rPr>
              <a:t>interaktivní </a:t>
            </a:r>
            <a:r>
              <a:rPr lang="cs-CZ" sz="1400" b="0" dirty="0">
                <a:effectLst/>
              </a:rPr>
              <a:t>část </a:t>
            </a:r>
            <a:r>
              <a:rPr lang="cs-CZ" sz="1400" b="0" dirty="0" smtClean="0">
                <a:effectLst/>
              </a:rPr>
              <a:t>s úkoly pro zopakování probraného učiva (viz snímky č. 4 až 17). Žáci komentují ukázky na snímku č. 5 – určují co zobrazují a odpovídají na otázky, které se objeví při kliknutí na obrázek s hypertextovým odkazem. Klikem na plochu s otázkou se animací objeví správná odpověď pro kontrolu. Tlačítko v dolním pravém rohu slouží k návratu na stránku s obrázky.</a:t>
            </a:r>
          </a:p>
          <a:p>
            <a:pPr marL="0" indent="0">
              <a:buNone/>
              <a:defRPr/>
            </a:pPr>
            <a:r>
              <a:rPr lang="cs-CZ" sz="1400" b="0" dirty="0" smtClean="0">
                <a:effectLst/>
              </a:rPr>
              <a:t>Látka je určena pro studenty 2. ročníků čtyřletého a 4. ročníků šestiletého gymnázia.</a:t>
            </a:r>
          </a:p>
          <a:p>
            <a:pPr marL="0" indent="0">
              <a:buNone/>
              <a:defRPr/>
            </a:pPr>
            <a:r>
              <a:rPr lang="cs-CZ" sz="1400" b="0" dirty="0" smtClean="0">
                <a:effectLst/>
              </a:rPr>
              <a:t>Může být využita i jako podklad pro samostatné studium žáka.</a:t>
            </a:r>
          </a:p>
          <a:p>
            <a:pPr marL="0" indent="0">
              <a:buNone/>
              <a:defRPr/>
            </a:pPr>
            <a:r>
              <a:rPr lang="cs-CZ" sz="1400" b="0" dirty="0" smtClean="0">
                <a:effectLst/>
              </a:rPr>
              <a:t>Vzdělávací cíle:</a:t>
            </a:r>
          </a:p>
          <a:p>
            <a:pPr>
              <a:buFont typeface="Calibri" panose="020F0502020204030204" pitchFamily="34" charset="0"/>
              <a:buChar char="‒"/>
              <a:defRPr/>
            </a:pPr>
            <a:r>
              <a:rPr lang="cs-CZ" sz="1400" b="0" dirty="0" smtClean="0">
                <a:effectLst/>
              </a:rPr>
              <a:t>zopakovat probrané učivo o vzniku a vývoji curyšského a newyorského dadaismu  a o tvorbě jeho zástupců</a:t>
            </a:r>
          </a:p>
          <a:p>
            <a:pPr>
              <a:buFont typeface="Calibri" panose="020F0502020204030204" pitchFamily="34" charset="0"/>
              <a:buChar char="‒"/>
              <a:defRPr/>
            </a:pPr>
            <a:r>
              <a:rPr lang="cs-CZ" sz="1400" b="0" dirty="0" smtClean="0">
                <a:effectLst/>
              </a:rPr>
              <a:t>seznámit žáky s vývojem dadaismu po skončení první světové války a na počátku dvacátých let 20. století</a:t>
            </a:r>
          </a:p>
          <a:p>
            <a:pPr>
              <a:buFont typeface="Calibri" panose="020F0502020204030204" pitchFamily="34" charset="0"/>
              <a:buChar char="‒"/>
              <a:defRPr/>
            </a:pPr>
            <a:r>
              <a:rPr lang="cs-CZ" sz="1400" b="0" dirty="0" smtClean="0">
                <a:effectLst/>
              </a:rPr>
              <a:t>motivovat žáky k propojení nových poznatků s jejich předcházejícími znalostmi o avantgardních uměleckých směrech z počátku 20. století</a:t>
            </a:r>
          </a:p>
          <a:p>
            <a:pPr>
              <a:buFont typeface="Calibri" panose="020F0502020204030204" pitchFamily="34" charset="0"/>
              <a:buChar char="‒"/>
              <a:defRPr/>
            </a:pPr>
            <a:r>
              <a:rPr lang="cs-CZ" sz="1400" b="0" dirty="0" smtClean="0">
                <a:effectLst/>
              </a:rPr>
              <a:t>doplnit slovní zásobu studentů o nové pojmy z oboru teorie výtvarného umění</a:t>
            </a:r>
          </a:p>
        </p:txBody>
      </p:sp>
    </p:spTree>
    <p:extLst>
      <p:ext uri="{BB962C8B-B14F-4D97-AF65-F5344CB8AC3E}">
        <p14:creationId xmlns:p14="http://schemas.microsoft.com/office/powerpoint/2010/main" val="31494012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179512" y="1196752"/>
            <a:ext cx="8784976" cy="2852737"/>
          </a:xfrm>
          <a:prstGeom prst="rect">
            <a:avLst/>
          </a:prstGeom>
        </p:spPr>
        <p:txBody>
          <a:bodyPr>
            <a:no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cs-CZ" sz="19900" b="1" dirty="0" smtClean="0">
                <a:ln/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D</a:t>
            </a:r>
            <a:r>
              <a:rPr lang="cs-CZ" sz="19900" b="1" dirty="0" smtClean="0">
                <a:ln/>
                <a:solidFill>
                  <a:srgbClr val="C0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A</a:t>
            </a:r>
            <a:r>
              <a:rPr lang="cs-CZ" sz="19900" b="1" dirty="0" smtClean="0">
                <a:ln/>
                <a:solidFill>
                  <a:srgbClr val="66FF33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D</a:t>
            </a:r>
            <a:r>
              <a:rPr lang="cs-CZ" sz="19900" b="1" dirty="0" smtClean="0">
                <a:ln/>
                <a:solidFill>
                  <a:srgbClr val="F94DD4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A</a:t>
            </a:r>
            <a:endParaRPr lang="cs-CZ" sz="19900" b="1" dirty="0">
              <a:ln/>
              <a:solidFill>
                <a:srgbClr val="F94DD4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  <a:reflection blurRad="6350" stA="55000" endA="50" endPos="85000" dist="60007" dir="5400000" sy="-100000" algn="bl" rotWithShape="0"/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8702854" y="645516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112214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1403648" y="1839670"/>
            <a:ext cx="6375568" cy="2852737"/>
          </a:xfrm>
          <a:prstGeom prst="rect">
            <a:avLst/>
          </a:prstGeom>
        </p:spPr>
        <p:txBody>
          <a:bodyPr>
            <a:no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cs-CZ" sz="9600" b="1" dirty="0" smtClean="0">
                <a:ln/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O</a:t>
            </a:r>
            <a:r>
              <a:rPr lang="cs-CZ" sz="9600" b="1" dirty="0" smtClean="0">
                <a:ln/>
                <a:solidFill>
                  <a:srgbClr val="C0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P</a:t>
            </a:r>
            <a:r>
              <a:rPr lang="cs-CZ" sz="9600" b="1" dirty="0" smtClean="0">
                <a:ln/>
                <a:solidFill>
                  <a:srgbClr val="00B0F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A</a:t>
            </a:r>
            <a:r>
              <a:rPr lang="cs-CZ" sz="9600" b="1" dirty="0" smtClean="0">
                <a:ln/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K</a:t>
            </a:r>
            <a:r>
              <a:rPr lang="cs-CZ" sz="9600" b="1" dirty="0" smtClean="0">
                <a:ln/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O</a:t>
            </a:r>
            <a:r>
              <a:rPr lang="cs-CZ" sz="9600" b="1" dirty="0" smtClean="0">
                <a:ln/>
                <a:solidFill>
                  <a:srgbClr val="66FF33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V</a:t>
            </a:r>
            <a:r>
              <a:rPr lang="cs-CZ" sz="9600" b="1" dirty="0" smtClean="0">
                <a:ln/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Á</a:t>
            </a:r>
            <a:r>
              <a:rPr lang="cs-CZ" sz="9600" b="1" dirty="0" smtClean="0">
                <a:ln/>
                <a:solidFill>
                  <a:srgbClr val="00B0F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N</a:t>
            </a:r>
            <a:r>
              <a:rPr lang="cs-CZ" sz="9600" b="1" dirty="0" smtClean="0">
                <a:ln/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Í</a:t>
            </a:r>
            <a:endParaRPr lang="cs-CZ" sz="9600" b="1" dirty="0">
              <a:ln/>
              <a:solidFill>
                <a:srgbClr val="FFC0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  <a:reflection blurRad="6350" stA="55000" endA="50" endPos="85000" dist="60007" dir="5400000" sy="-100000" algn="bl" rotWithShape="0"/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419872" y="4898767"/>
            <a:ext cx="5544616" cy="1741067"/>
          </a:xfrm>
          <a:prstGeom prst="rect">
            <a:avLst/>
          </a:prstGeom>
          <a:noFill/>
        </p:spPr>
        <p:txBody>
          <a:bodyPr rtlCol="0"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1" fontAlgn="auto" hangingPunct="1">
              <a:spcAft>
                <a:spcPts val="0"/>
              </a:spcAft>
              <a:buNone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Prohlédněte si následující obrázky, určete je a okomentujte </a:t>
            </a:r>
          </a:p>
        </p:txBody>
      </p:sp>
      <p:sp>
        <p:nvSpPr>
          <p:cNvPr id="3" name="Right Arrow 2">
            <a:hlinkClick r:id="rId2" action="ppaction://hlinksldjump"/>
          </p:cNvPr>
          <p:cNvSpPr/>
          <p:nvPr/>
        </p:nvSpPr>
        <p:spPr>
          <a:xfrm>
            <a:off x="7724446" y="6005219"/>
            <a:ext cx="978408" cy="484632"/>
          </a:xfrm>
          <a:prstGeom prst="rightArrow">
            <a:avLst/>
          </a:prstGeom>
          <a:solidFill>
            <a:srgbClr val="C0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832250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6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" name="Group 51"/>
          <p:cNvGrpSpPr/>
          <p:nvPr/>
        </p:nvGrpSpPr>
        <p:grpSpPr>
          <a:xfrm>
            <a:off x="394654" y="244011"/>
            <a:ext cx="1830711" cy="2094024"/>
            <a:chOff x="394654" y="244011"/>
            <a:chExt cx="1830711" cy="2094024"/>
          </a:xfrm>
        </p:grpSpPr>
        <p:pic>
          <p:nvPicPr>
            <p:cNvPr id="4" name="Picture 2" descr="http://upload.wikimedia.org/wikipedia/commons/e/ed/Tristan_Tzara_and_Rene_Crevel_cropped.jpg">
              <a:hlinkClick r:id="rId2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4654" y="244011"/>
              <a:ext cx="1784938" cy="177435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9" name="TextBox 38"/>
            <p:cNvSpPr txBox="1"/>
            <p:nvPr/>
          </p:nvSpPr>
          <p:spPr>
            <a:xfrm>
              <a:off x="1861163" y="1968703"/>
              <a:ext cx="3642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latin typeface="Arial Black" panose="020B0A04020102020204" pitchFamily="34" charset="0"/>
                </a:rPr>
                <a:t>A</a:t>
              </a:r>
              <a:endParaRPr lang="cs-CZ" b="1" dirty="0">
                <a:solidFill>
                  <a:srgbClr val="FFFF00"/>
                </a:solidFill>
                <a:latin typeface="Arial Black" panose="020B0A04020102020204" pitchFamily="34" charset="0"/>
              </a:endParaRPr>
            </a:p>
          </p:txBody>
        </p:sp>
      </p:grpSp>
      <p:grpSp>
        <p:nvGrpSpPr>
          <p:cNvPr id="53" name="Group 52"/>
          <p:cNvGrpSpPr/>
          <p:nvPr/>
        </p:nvGrpSpPr>
        <p:grpSpPr>
          <a:xfrm>
            <a:off x="2787706" y="279989"/>
            <a:ext cx="1560018" cy="2270164"/>
            <a:chOff x="2857502" y="279566"/>
            <a:chExt cx="1560018" cy="2270164"/>
          </a:xfrm>
        </p:grpSpPr>
        <p:pic>
          <p:nvPicPr>
            <p:cNvPr id="7" name="Picture 4" descr="http://upload.wikimedia.org/wikipedia/commons/4/40/Cabaret_Volaire_Eingang.jpg?uselang=cs">
              <a:hlinkClick r:id="rId4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7502" y="279566"/>
              <a:ext cx="1434299" cy="191239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0" name="TextBox 39"/>
            <p:cNvSpPr txBox="1"/>
            <p:nvPr/>
          </p:nvSpPr>
          <p:spPr>
            <a:xfrm>
              <a:off x="4053318" y="2180398"/>
              <a:ext cx="3642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FF00"/>
                  </a:solidFill>
                  <a:latin typeface="Arial Black" panose="020B0A04020102020204" pitchFamily="34" charset="0"/>
                </a:rPr>
                <a:t>B</a:t>
              </a:r>
            </a:p>
          </p:txBody>
        </p:sp>
      </p:grpSp>
      <p:grpSp>
        <p:nvGrpSpPr>
          <p:cNvPr id="54" name="Group 53"/>
          <p:cNvGrpSpPr/>
          <p:nvPr/>
        </p:nvGrpSpPr>
        <p:grpSpPr>
          <a:xfrm>
            <a:off x="4647813" y="292059"/>
            <a:ext cx="1529220" cy="2230642"/>
            <a:chOff x="4647813" y="292059"/>
            <a:chExt cx="1529220" cy="2230642"/>
          </a:xfrm>
        </p:grpSpPr>
        <p:pic>
          <p:nvPicPr>
            <p:cNvPr id="10" name="Picture 2" descr="C:\Documents and Settings\Jelinkova\Dokumenty\Marcela\Výtvarná výchova\5.20.století\5..Dadaismus\Bulletin Dada.jpg">
              <a:hlinkClick r:id="rId6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4647813" y="292059"/>
              <a:ext cx="1432327" cy="192623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41" name="TextBox 40"/>
            <p:cNvSpPr txBox="1"/>
            <p:nvPr/>
          </p:nvSpPr>
          <p:spPr>
            <a:xfrm>
              <a:off x="5812831" y="2153369"/>
              <a:ext cx="3642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FF00"/>
                  </a:solidFill>
                  <a:latin typeface="Arial Black" panose="020B0A04020102020204" pitchFamily="34" charset="0"/>
                </a:rPr>
                <a:t>C</a:t>
              </a:r>
            </a:p>
          </p:txBody>
        </p:sp>
      </p:grpSp>
      <p:grpSp>
        <p:nvGrpSpPr>
          <p:cNvPr id="55" name="Group 54"/>
          <p:cNvGrpSpPr/>
          <p:nvPr/>
        </p:nvGrpSpPr>
        <p:grpSpPr>
          <a:xfrm>
            <a:off x="6369462" y="352798"/>
            <a:ext cx="2292489" cy="1838834"/>
            <a:chOff x="6520839" y="314535"/>
            <a:chExt cx="2292489" cy="1838834"/>
          </a:xfrm>
        </p:grpSpPr>
        <p:pic>
          <p:nvPicPr>
            <p:cNvPr id="24" name="Picture 23">
              <a:hlinkClick r:id="rId8" action="ppaction://hlinksldjump"/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20839" y="314535"/>
              <a:ext cx="2267744" cy="1567953"/>
            </a:xfrm>
            <a:prstGeom prst="rect">
              <a:avLst/>
            </a:prstGeom>
          </p:spPr>
        </p:pic>
        <p:sp>
          <p:nvSpPr>
            <p:cNvPr id="42" name="TextBox 41"/>
            <p:cNvSpPr txBox="1"/>
            <p:nvPr/>
          </p:nvSpPr>
          <p:spPr>
            <a:xfrm>
              <a:off x="8449126" y="1784037"/>
              <a:ext cx="3642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FF00"/>
                  </a:solidFill>
                  <a:latin typeface="Arial Black" panose="020B0A04020102020204" pitchFamily="34" charset="0"/>
                </a:rPr>
                <a:t>D</a:t>
              </a:r>
            </a:p>
          </p:txBody>
        </p:sp>
      </p:grpSp>
      <p:grpSp>
        <p:nvGrpSpPr>
          <p:cNvPr id="60" name="Group 59"/>
          <p:cNvGrpSpPr/>
          <p:nvPr/>
        </p:nvGrpSpPr>
        <p:grpSpPr>
          <a:xfrm>
            <a:off x="419940" y="4471133"/>
            <a:ext cx="1505930" cy="2326466"/>
            <a:chOff x="488893" y="4471133"/>
            <a:chExt cx="1505930" cy="2326466"/>
          </a:xfrm>
        </p:grpSpPr>
        <p:grpSp>
          <p:nvGrpSpPr>
            <p:cNvPr id="18" name="Group 17"/>
            <p:cNvGrpSpPr/>
            <p:nvPr/>
          </p:nvGrpSpPr>
          <p:grpSpPr>
            <a:xfrm>
              <a:off x="488893" y="4471133"/>
              <a:ext cx="1505930" cy="2141800"/>
              <a:chOff x="2771800" y="1417638"/>
              <a:chExt cx="3429000" cy="5131832"/>
            </a:xfrm>
          </p:grpSpPr>
          <p:sp>
            <p:nvSpPr>
              <p:cNvPr id="19" name="Rectangle 18"/>
              <p:cNvSpPr/>
              <p:nvPr/>
            </p:nvSpPr>
            <p:spPr>
              <a:xfrm>
                <a:off x="2771800" y="6180138"/>
                <a:ext cx="184731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endParaRPr lang="cs-CZ" b="1" dirty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pic>
            <p:nvPicPr>
              <p:cNvPr id="20" name="Picture 2" descr="Bicycle Wheel - Marcel Duchamp">
                <a:hlinkClick r:id="rId10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771800" y="1417638"/>
                <a:ext cx="3429000" cy="4762500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43" name="TextBox 42"/>
            <p:cNvSpPr txBox="1"/>
            <p:nvPr/>
          </p:nvSpPr>
          <p:spPr>
            <a:xfrm>
              <a:off x="1672865" y="6428267"/>
              <a:ext cx="27443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FF00"/>
                  </a:solidFill>
                  <a:latin typeface="Arial Black" panose="020B0A04020102020204" pitchFamily="34" charset="0"/>
                </a:rPr>
                <a:t>I</a:t>
              </a:r>
            </a:p>
          </p:txBody>
        </p:sp>
      </p:grpSp>
      <p:grpSp>
        <p:nvGrpSpPr>
          <p:cNvPr id="56" name="Group 55"/>
          <p:cNvGrpSpPr/>
          <p:nvPr/>
        </p:nvGrpSpPr>
        <p:grpSpPr>
          <a:xfrm>
            <a:off x="426643" y="2373327"/>
            <a:ext cx="1938687" cy="2097806"/>
            <a:chOff x="426643" y="2373327"/>
            <a:chExt cx="1938687" cy="2097806"/>
          </a:xfrm>
        </p:grpSpPr>
        <p:pic>
          <p:nvPicPr>
            <p:cNvPr id="22" name="Picture 2" descr="Soubor:Fontaine Duchamp.jpg">
              <a:hlinkClick r:id="rId12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6643" y="2373327"/>
              <a:ext cx="1904623" cy="174284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/>
          </p:spPr>
        </p:pic>
        <p:sp>
          <p:nvSpPr>
            <p:cNvPr id="44" name="TextBox 43"/>
            <p:cNvSpPr txBox="1"/>
            <p:nvPr/>
          </p:nvSpPr>
          <p:spPr>
            <a:xfrm>
              <a:off x="2013952" y="4101801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latin typeface="Arial Black" panose="020B0A04020102020204" pitchFamily="34" charset="0"/>
                </a:rPr>
                <a:t>E</a:t>
              </a:r>
              <a:endParaRPr lang="cs-CZ" b="1" dirty="0">
                <a:solidFill>
                  <a:srgbClr val="FFFF00"/>
                </a:solidFill>
                <a:latin typeface="Arial Black" panose="020B0A04020102020204" pitchFamily="34" charset="0"/>
              </a:endParaRPr>
            </a:p>
          </p:txBody>
        </p:sp>
      </p:grpSp>
      <p:grpSp>
        <p:nvGrpSpPr>
          <p:cNvPr id="59" name="Group 58"/>
          <p:cNvGrpSpPr/>
          <p:nvPr/>
        </p:nvGrpSpPr>
        <p:grpSpPr>
          <a:xfrm>
            <a:off x="7109491" y="2147597"/>
            <a:ext cx="1901233" cy="2194300"/>
            <a:chOff x="7192717" y="2089828"/>
            <a:chExt cx="1901233" cy="2194300"/>
          </a:xfrm>
        </p:grpSpPr>
        <p:pic>
          <p:nvPicPr>
            <p:cNvPr id="13" name="Picture 2" descr="C:\Documents and Settings\Jelinkova\Dokumenty\Marcela\Výtvarná výchova\5.20.století\5..Dadaismus\Hans Arp (1888-1966)\Enakovy slzy.gif">
              <a:hlinkClick r:id="rId14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15"/>
            <a:srcRect/>
            <a:stretch>
              <a:fillRect/>
            </a:stretch>
          </p:blipFill>
          <p:spPr bwMode="auto">
            <a:xfrm>
              <a:off x="7192717" y="2089828"/>
              <a:ext cx="1526247" cy="207722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45" name="TextBox 44"/>
            <p:cNvSpPr txBox="1"/>
            <p:nvPr/>
          </p:nvSpPr>
          <p:spPr>
            <a:xfrm>
              <a:off x="8716924" y="3914796"/>
              <a:ext cx="37702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  <a:latin typeface="Arial Black" panose="020B0A04020102020204" pitchFamily="34" charset="0"/>
                </a:rPr>
                <a:t>H</a:t>
              </a:r>
              <a:endParaRPr lang="cs-CZ" b="1" dirty="0">
                <a:solidFill>
                  <a:srgbClr val="FFFF00"/>
                </a:solidFill>
                <a:latin typeface="Arial Black" panose="020B0A04020102020204" pitchFamily="34" charset="0"/>
              </a:endParaRPr>
            </a:p>
          </p:txBody>
        </p:sp>
      </p:grpSp>
      <p:grpSp>
        <p:nvGrpSpPr>
          <p:cNvPr id="63" name="Group 62"/>
          <p:cNvGrpSpPr/>
          <p:nvPr/>
        </p:nvGrpSpPr>
        <p:grpSpPr>
          <a:xfrm>
            <a:off x="6906848" y="4435787"/>
            <a:ext cx="1770321" cy="2438048"/>
            <a:chOff x="7096032" y="4302064"/>
            <a:chExt cx="1779385" cy="2551519"/>
          </a:xfrm>
        </p:grpSpPr>
        <p:pic>
          <p:nvPicPr>
            <p:cNvPr id="30" name="Picture 2" descr="Love Parade - Francis Picabia">
              <a:hlinkClick r:id="rId16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96032" y="4302064"/>
              <a:ext cx="1702757" cy="224150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6" name="TextBox 45"/>
            <p:cNvSpPr txBox="1"/>
            <p:nvPr/>
          </p:nvSpPr>
          <p:spPr>
            <a:xfrm>
              <a:off x="8536863" y="6484251"/>
              <a:ext cx="3385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FF00"/>
                  </a:solidFill>
                  <a:latin typeface="Arial Black" panose="020B0A04020102020204" pitchFamily="34" charset="0"/>
                </a:rPr>
                <a:t>L</a:t>
              </a:r>
            </a:p>
          </p:txBody>
        </p:sp>
      </p:grpSp>
      <p:grpSp>
        <p:nvGrpSpPr>
          <p:cNvPr id="57" name="Group 56"/>
          <p:cNvGrpSpPr/>
          <p:nvPr/>
        </p:nvGrpSpPr>
        <p:grpSpPr>
          <a:xfrm>
            <a:off x="2904713" y="2503957"/>
            <a:ext cx="1743100" cy="1944581"/>
            <a:chOff x="2847216" y="2491818"/>
            <a:chExt cx="1743100" cy="1944581"/>
          </a:xfrm>
        </p:grpSpPr>
        <p:pic>
          <p:nvPicPr>
            <p:cNvPr id="32" name="Picture 2" descr="Ingre's Violin - Man Ray">
              <a:hlinkClick r:id="rId18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1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47216" y="2491818"/>
              <a:ext cx="1430956" cy="19028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8" name="TextBox 47"/>
            <p:cNvSpPr txBox="1"/>
            <p:nvPr/>
          </p:nvSpPr>
          <p:spPr>
            <a:xfrm>
              <a:off x="4251762" y="4067067"/>
              <a:ext cx="3385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FF00"/>
                  </a:solidFill>
                  <a:latin typeface="Arial Black" panose="020B0A04020102020204" pitchFamily="34" charset="0"/>
                </a:rPr>
                <a:t>F</a:t>
              </a:r>
            </a:p>
          </p:txBody>
        </p:sp>
      </p:grpSp>
      <p:grpSp>
        <p:nvGrpSpPr>
          <p:cNvPr id="58" name="Group 57"/>
          <p:cNvGrpSpPr/>
          <p:nvPr/>
        </p:nvGrpSpPr>
        <p:grpSpPr>
          <a:xfrm>
            <a:off x="4922886" y="2499700"/>
            <a:ext cx="1912904" cy="2428948"/>
            <a:chOff x="4922886" y="2499700"/>
            <a:chExt cx="1912904" cy="2428948"/>
          </a:xfrm>
        </p:grpSpPr>
        <p:pic>
          <p:nvPicPr>
            <p:cNvPr id="26" name="Picture 2" descr="http://upload.wikimedia.org/wikipedia/en/b/be/Duchamp_LargeGlass.jpg">
              <a:hlinkClick r:id="rId20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2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22886" y="2499700"/>
              <a:ext cx="1535878" cy="237031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9" name="TextBox 48"/>
            <p:cNvSpPr txBox="1"/>
            <p:nvPr/>
          </p:nvSpPr>
          <p:spPr>
            <a:xfrm>
              <a:off x="6458764" y="4559316"/>
              <a:ext cx="37702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FF00"/>
                  </a:solidFill>
                  <a:latin typeface="Arial Black" panose="020B0A04020102020204" pitchFamily="34" charset="0"/>
                </a:rPr>
                <a:t>G</a:t>
              </a:r>
            </a:p>
          </p:txBody>
        </p:sp>
      </p:grpSp>
      <p:grpSp>
        <p:nvGrpSpPr>
          <p:cNvPr id="62" name="Group 61"/>
          <p:cNvGrpSpPr/>
          <p:nvPr/>
        </p:nvGrpSpPr>
        <p:grpSpPr>
          <a:xfrm>
            <a:off x="4476061" y="4998649"/>
            <a:ext cx="2258665" cy="1773863"/>
            <a:chOff x="4527809" y="5111292"/>
            <a:chExt cx="2391823" cy="1773863"/>
          </a:xfrm>
        </p:grpSpPr>
        <p:pic>
          <p:nvPicPr>
            <p:cNvPr id="28" name="Picture 2" descr="http://farm6.staticflickr.com/5183/5644789947_2ce801f465_b.jpg">
              <a:hlinkClick r:id="rId22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2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27809" y="5111292"/>
              <a:ext cx="2366452" cy="147410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0" name="TextBox 49"/>
            <p:cNvSpPr txBox="1"/>
            <p:nvPr/>
          </p:nvSpPr>
          <p:spPr>
            <a:xfrm>
              <a:off x="6542606" y="6515823"/>
              <a:ext cx="37702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FF00"/>
                  </a:solidFill>
                  <a:latin typeface="Arial Black" panose="020B0A04020102020204" pitchFamily="34" charset="0"/>
                </a:rPr>
                <a:t>K</a:t>
              </a:r>
            </a:p>
          </p:txBody>
        </p:sp>
      </p:grpSp>
      <p:grpSp>
        <p:nvGrpSpPr>
          <p:cNvPr id="61" name="Group 60"/>
          <p:cNvGrpSpPr/>
          <p:nvPr/>
        </p:nvGrpSpPr>
        <p:grpSpPr>
          <a:xfrm>
            <a:off x="2590619" y="4547996"/>
            <a:ext cx="1647210" cy="2325839"/>
            <a:chOff x="2575726" y="4559316"/>
            <a:chExt cx="1466798" cy="2238283"/>
          </a:xfrm>
        </p:grpSpPr>
        <p:pic>
          <p:nvPicPr>
            <p:cNvPr id="37" name="Picture 36">
              <a:hlinkClick r:id="rId24" action="ppaction://hlinksldjump"/>
            </p:cNvPr>
            <p:cNvPicPr>
              <a:picLocks noChangeAspect="1"/>
            </p:cNvPicPr>
            <p:nvPr/>
          </p:nvPicPr>
          <p:blipFill>
            <a:blip r:embed="rId2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75726" y="4559316"/>
              <a:ext cx="1368023" cy="189947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51" name="TextBox 50"/>
            <p:cNvSpPr txBox="1"/>
            <p:nvPr/>
          </p:nvSpPr>
          <p:spPr>
            <a:xfrm>
              <a:off x="3703970" y="6428267"/>
              <a:ext cx="3385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FF00"/>
                  </a:solidFill>
                  <a:latin typeface="Arial Black" panose="020B0A04020102020204" pitchFamily="34" charset="0"/>
                </a:rPr>
                <a:t>J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2177968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Jak se jmenoval francouzský básník rumunského původu, který byl vůdčí osobností dadaismu?</a:t>
            </a:r>
            <a:endParaRPr lang="cs-CZ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" name="Rectangle 1"/>
          <p:cNvSpPr/>
          <p:nvPr/>
        </p:nvSpPr>
        <p:spPr>
          <a:xfrm>
            <a:off x="2878613" y="5013176"/>
            <a:ext cx="334957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rgbClr val="F94D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Tristan Tzara</a:t>
            </a:r>
          </a:p>
        </p:txBody>
      </p:sp>
      <p:sp>
        <p:nvSpPr>
          <p:cNvPr id="7" name="Action Button: Return 6">
            <a:hlinkClick r:id="rId2" action="ppaction://hlinksldjump" highlightClick="1"/>
          </p:cNvPr>
          <p:cNvSpPr/>
          <p:nvPr/>
        </p:nvSpPr>
        <p:spPr>
          <a:xfrm>
            <a:off x="7740853" y="5482928"/>
            <a:ext cx="1042416" cy="1042416"/>
          </a:xfrm>
          <a:prstGeom prst="actionButtonReturn">
            <a:avLst/>
          </a:prstGeom>
          <a:solidFill>
            <a:srgbClr val="F94DD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930691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Kde dadaismus vzniknul a proč právě zde?</a:t>
            </a:r>
            <a:br>
              <a:rPr lang="cs-CZ" dirty="0" smtClean="0"/>
            </a:br>
            <a:r>
              <a:rPr lang="cs-CZ" dirty="0" smtClean="0"/>
              <a:t>Kde se dadaisté scházeli?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5" name="Action Button: Return 4">
            <a:hlinkClick r:id="rId2" action="ppaction://hlinksldjump" highlightClick="1"/>
          </p:cNvPr>
          <p:cNvSpPr/>
          <p:nvPr/>
        </p:nvSpPr>
        <p:spPr>
          <a:xfrm>
            <a:off x="7740853" y="5482928"/>
            <a:ext cx="1042416" cy="1042416"/>
          </a:xfrm>
          <a:prstGeom prst="actionButtonReturn">
            <a:avLst/>
          </a:prstGeom>
          <a:solidFill>
            <a:srgbClr val="F94DD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ectangle 5"/>
          <p:cNvSpPr/>
          <p:nvPr/>
        </p:nvSpPr>
        <p:spPr>
          <a:xfrm>
            <a:off x="1323774" y="3861048"/>
            <a:ext cx="693828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*</a:t>
            </a:r>
            <a:r>
              <a:rPr lang="cs-CZ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1916 – švýcarský Curych - </a:t>
            </a:r>
            <a:r>
              <a:rPr lang="cs-CZ" sz="4000" b="1" dirty="0" smtClean="0">
                <a:solidFill>
                  <a:srgbClr val="F820C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Cabaret </a:t>
            </a:r>
            <a:r>
              <a:rPr lang="cs-CZ" sz="4000" b="1" dirty="0">
                <a:solidFill>
                  <a:srgbClr val="F820C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Voltaire</a:t>
            </a:r>
            <a:r>
              <a:rPr lang="cs-CZ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(válečná doba)</a:t>
            </a:r>
          </a:p>
        </p:txBody>
      </p:sp>
    </p:spTree>
    <p:extLst>
      <p:ext uri="{BB962C8B-B14F-4D97-AF65-F5344CB8AC3E}">
        <p14:creationId xmlns:p14="http://schemas.microsoft.com/office/powerpoint/2010/main" val="48502206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692697"/>
            <a:ext cx="7772400" cy="3168351"/>
          </a:xfrm>
        </p:spPr>
        <p:txBody>
          <a:bodyPr/>
          <a:lstStyle/>
          <a:p>
            <a:r>
              <a:rPr lang="cs-CZ" dirty="0" smtClean="0"/>
              <a:t>Jak vzniknul název směru a jaký byl jeho program?</a:t>
            </a:r>
            <a:endParaRPr lang="cs-CZ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5" name="Action Button: Return 4">
            <a:hlinkClick r:id="rId2" action="ppaction://hlinksldjump" highlightClick="1"/>
          </p:cNvPr>
          <p:cNvSpPr/>
          <p:nvPr/>
        </p:nvSpPr>
        <p:spPr>
          <a:xfrm>
            <a:off x="7740853" y="5482928"/>
            <a:ext cx="1042416" cy="1042416"/>
          </a:xfrm>
          <a:prstGeom prst="actionButtonReturn">
            <a:avLst/>
          </a:prstGeom>
          <a:solidFill>
            <a:srgbClr val="F94DD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ectangle 5"/>
          <p:cNvSpPr/>
          <p:nvPr/>
        </p:nvSpPr>
        <p:spPr>
          <a:xfrm>
            <a:off x="323528" y="3140968"/>
            <a:ext cx="869842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>
                <a:solidFill>
                  <a:srgbClr val="F820C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Bulletin </a:t>
            </a:r>
            <a:r>
              <a:rPr lang="cs-CZ" sz="4000" b="1" dirty="0" smtClean="0">
                <a:solidFill>
                  <a:srgbClr val="F820C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Dada</a:t>
            </a:r>
          </a:p>
          <a:p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dada = fr. dětská hračka – koníček, rusky ano, ano… </a:t>
            </a:r>
            <a:endParaRPr lang="cs-CZ" sz="2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vzniklo náhodným výběrem ve slovníku - negace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umění, zdůraznění 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nesmyslnosti života, prostředky čerpající z nesmyslu, provokace, absurdita, zaměření proti konzumní společnosti a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měšťáctví…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3527670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268760"/>
            <a:ext cx="7772400" cy="3168351"/>
          </a:xfrm>
        </p:spPr>
        <p:txBody>
          <a:bodyPr/>
          <a:lstStyle/>
          <a:p>
            <a:r>
              <a:rPr lang="cs-CZ" dirty="0" smtClean="0"/>
              <a:t>Jak se jmenoval německý sochař, který se proslavil svými reliéfy z polychromovaného dřeva?</a:t>
            </a:r>
            <a:br>
              <a:rPr lang="cs-CZ" dirty="0" smtClean="0"/>
            </a:br>
            <a:r>
              <a:rPr lang="cs-CZ" dirty="0" smtClean="0"/>
              <a:t>Čím se ještě zabýval?</a:t>
            </a:r>
            <a:endParaRPr lang="cs-CZ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5" name="Action Button: Return 4">
            <a:hlinkClick r:id="rId2" action="ppaction://hlinksldjump" highlightClick="1"/>
          </p:cNvPr>
          <p:cNvSpPr/>
          <p:nvPr/>
        </p:nvSpPr>
        <p:spPr>
          <a:xfrm>
            <a:off x="7740853" y="5482928"/>
            <a:ext cx="1042416" cy="1042416"/>
          </a:xfrm>
          <a:prstGeom prst="actionButtonReturn">
            <a:avLst/>
          </a:prstGeom>
          <a:solidFill>
            <a:srgbClr val="F94DD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ectangle 5"/>
          <p:cNvSpPr/>
          <p:nvPr/>
        </p:nvSpPr>
        <p:spPr>
          <a:xfrm>
            <a:off x="251520" y="4581128"/>
            <a:ext cx="869842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sv-SE" sz="4000" b="1" dirty="0">
                <a:solidFill>
                  <a:srgbClr val="F820C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Hans (Jean) </a:t>
            </a:r>
            <a:r>
              <a:rPr lang="sv-SE" sz="4000" b="1" dirty="0" smtClean="0">
                <a:solidFill>
                  <a:srgbClr val="F820C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Arp</a:t>
            </a:r>
            <a:r>
              <a:rPr lang="cs-CZ" sz="4000" b="1" dirty="0" smtClean="0">
                <a:solidFill>
                  <a:srgbClr val="F820C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</a:t>
            </a:r>
            <a:r>
              <a:rPr lang="sv-SE" sz="4000" b="1" dirty="0" smtClean="0">
                <a:solidFill>
                  <a:srgbClr val="F820C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sv-SE" sz="4000" b="1" dirty="0">
                <a:solidFill>
                  <a:srgbClr val="F820C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Deska s </a:t>
            </a:r>
            <a:r>
              <a:rPr lang="sv-SE" sz="4000" b="1" dirty="0" smtClean="0">
                <a:solidFill>
                  <a:srgbClr val="F820C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vajíčky</a:t>
            </a:r>
            <a:endParaRPr lang="cs-CZ" sz="4000" b="1" dirty="0" smtClean="0">
              <a:solidFill>
                <a:srgbClr val="F820C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sv-SE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sochař, malíř a básník…</a:t>
            </a:r>
          </a:p>
        </p:txBody>
      </p:sp>
    </p:spTree>
    <p:extLst>
      <p:ext uri="{BB962C8B-B14F-4D97-AF65-F5344CB8AC3E}">
        <p14:creationId xmlns:p14="http://schemas.microsoft.com/office/powerpoint/2010/main" val="310601289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412776"/>
            <a:ext cx="7772400" cy="3168351"/>
          </a:xfrm>
        </p:spPr>
        <p:txBody>
          <a:bodyPr/>
          <a:lstStyle/>
          <a:p>
            <a:r>
              <a:rPr lang="cs-CZ" dirty="0" smtClean="0"/>
              <a:t>Které další místo se stalo významným centrem dadaismu </a:t>
            </a:r>
            <a:r>
              <a:rPr lang="cs-CZ" smtClean="0"/>
              <a:t>v </a:t>
            </a:r>
            <a:r>
              <a:rPr lang="cs-CZ" smtClean="0"/>
              <a:t>době </a:t>
            </a:r>
            <a:r>
              <a:rPr lang="cs-CZ" dirty="0" smtClean="0"/>
              <a:t>I. světové války a kdo byl jeho hlavní osobností?</a:t>
            </a:r>
            <a:endParaRPr lang="cs-CZ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5" name="Action Button: Return 4">
            <a:hlinkClick r:id="rId2" action="ppaction://hlinksldjump" highlightClick="1"/>
          </p:cNvPr>
          <p:cNvSpPr/>
          <p:nvPr/>
        </p:nvSpPr>
        <p:spPr>
          <a:xfrm>
            <a:off x="7740853" y="5482928"/>
            <a:ext cx="1042416" cy="1042416"/>
          </a:xfrm>
          <a:prstGeom prst="actionButtonReturn">
            <a:avLst/>
          </a:prstGeom>
          <a:solidFill>
            <a:srgbClr val="F94DD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ectangle 5"/>
          <p:cNvSpPr/>
          <p:nvPr/>
        </p:nvSpPr>
        <p:spPr>
          <a:xfrm>
            <a:off x="251520" y="4581128"/>
            <a:ext cx="869842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sv-SE" sz="4000" b="1" dirty="0">
                <a:solidFill>
                  <a:srgbClr val="F820C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M. Duchamp – Fontána</a:t>
            </a:r>
          </a:p>
          <a:p>
            <a:pPr algn="ctr"/>
            <a:r>
              <a:rPr lang="sv-SE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 York</a:t>
            </a:r>
          </a:p>
        </p:txBody>
      </p:sp>
    </p:spTree>
    <p:extLst>
      <p:ext uri="{BB962C8B-B14F-4D97-AF65-F5344CB8AC3E}">
        <p14:creationId xmlns:p14="http://schemas.microsoft.com/office/powerpoint/2010/main" val="140930247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0883" y="1340769"/>
            <a:ext cx="8099701" cy="3168351"/>
          </a:xfrm>
        </p:spPr>
        <p:txBody>
          <a:bodyPr/>
          <a:lstStyle/>
          <a:p>
            <a:r>
              <a:rPr lang="cs-CZ" dirty="0" smtClean="0"/>
              <a:t>Připomeňte jméno významného amerického fotografa?</a:t>
            </a:r>
            <a:br>
              <a:rPr lang="cs-CZ" dirty="0" smtClean="0"/>
            </a:br>
            <a:r>
              <a:rPr lang="cs-CZ" dirty="0" smtClean="0"/>
              <a:t>Jak se jmenovala jeho originální technika fotografování bez fotoaparátu?</a:t>
            </a:r>
            <a:endParaRPr lang="cs-CZ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5" name="Action Button: Return 4">
            <a:hlinkClick r:id="rId2" action="ppaction://hlinksldjump" highlightClick="1"/>
          </p:cNvPr>
          <p:cNvSpPr/>
          <p:nvPr/>
        </p:nvSpPr>
        <p:spPr>
          <a:xfrm>
            <a:off x="7740853" y="5482928"/>
            <a:ext cx="1042416" cy="1042416"/>
          </a:xfrm>
          <a:prstGeom prst="actionButtonReturn">
            <a:avLst/>
          </a:prstGeom>
          <a:solidFill>
            <a:srgbClr val="F94DD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ectangle 5"/>
          <p:cNvSpPr/>
          <p:nvPr/>
        </p:nvSpPr>
        <p:spPr>
          <a:xfrm>
            <a:off x="251520" y="4581128"/>
            <a:ext cx="869842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sv-SE" sz="4000" b="1" dirty="0">
                <a:solidFill>
                  <a:srgbClr val="F820C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 Ray – Ingresova viola</a:t>
            </a:r>
          </a:p>
          <a:p>
            <a:pPr algn="ctr"/>
            <a:r>
              <a:rPr lang="cs-CZ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rayografie</a:t>
            </a:r>
            <a:endParaRPr lang="sv-SE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6243192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268760"/>
            <a:ext cx="7772400" cy="3168351"/>
          </a:xfrm>
        </p:spPr>
        <p:txBody>
          <a:bodyPr/>
          <a:lstStyle/>
          <a:p>
            <a:r>
              <a:rPr lang="cs-CZ" dirty="0" smtClean="0"/>
              <a:t>Jaký je další název tohoto díla a kdy vznikalo?</a:t>
            </a:r>
            <a:br>
              <a:rPr lang="cs-CZ" dirty="0" smtClean="0"/>
            </a:br>
            <a:r>
              <a:rPr lang="cs-CZ" dirty="0" smtClean="0"/>
              <a:t>V jakém dalším mimouměleckém oboru vynikal jeho autor?</a:t>
            </a:r>
            <a:endParaRPr lang="cs-CZ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5" name="Action Button: Return 4">
            <a:hlinkClick r:id="rId2" action="ppaction://hlinksldjump" highlightClick="1"/>
          </p:cNvPr>
          <p:cNvSpPr/>
          <p:nvPr/>
        </p:nvSpPr>
        <p:spPr>
          <a:xfrm>
            <a:off x="7907532" y="5626944"/>
            <a:ext cx="1042416" cy="1042416"/>
          </a:xfrm>
          <a:prstGeom prst="actionButtonReturn">
            <a:avLst/>
          </a:prstGeom>
          <a:solidFill>
            <a:srgbClr val="F94DD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ectangle 5"/>
          <p:cNvSpPr/>
          <p:nvPr/>
        </p:nvSpPr>
        <p:spPr>
          <a:xfrm>
            <a:off x="194052" y="4365104"/>
            <a:ext cx="8949948" cy="16927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sv-SE" sz="4000" b="1" dirty="0">
                <a:solidFill>
                  <a:srgbClr val="F820C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M. Duchamp – Velké </a:t>
            </a:r>
            <a:r>
              <a:rPr lang="sv-SE" sz="4000" b="1" dirty="0" smtClean="0">
                <a:solidFill>
                  <a:srgbClr val="F820C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sklo</a:t>
            </a:r>
            <a:endParaRPr lang="sv-SE" sz="4000" b="1" dirty="0">
              <a:solidFill>
                <a:srgbClr val="F820C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Nevěsta svlékaná svými mládenci, dokonce, 1915-1923</a:t>
            </a:r>
          </a:p>
        </p:txBody>
      </p:sp>
    </p:spTree>
    <p:extLst>
      <p:ext uri="{BB962C8B-B14F-4D97-AF65-F5344CB8AC3E}">
        <p14:creationId xmlns:p14="http://schemas.microsoft.com/office/powerpoint/2010/main" val="10383063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Jakou technikou je uděláno toto dílo?</a:t>
            </a:r>
            <a:endParaRPr lang="cs-CZ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5" name="Action Button: Return 4">
            <a:hlinkClick r:id="rId2" action="ppaction://hlinksldjump" highlightClick="1"/>
          </p:cNvPr>
          <p:cNvSpPr/>
          <p:nvPr/>
        </p:nvSpPr>
        <p:spPr>
          <a:xfrm>
            <a:off x="7740853" y="5482928"/>
            <a:ext cx="1042416" cy="1042416"/>
          </a:xfrm>
          <a:prstGeom prst="actionButtonReturn">
            <a:avLst/>
          </a:prstGeom>
          <a:solidFill>
            <a:srgbClr val="F94DD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ectangle 5"/>
          <p:cNvSpPr/>
          <p:nvPr/>
        </p:nvSpPr>
        <p:spPr>
          <a:xfrm>
            <a:off x="222786" y="4159489"/>
            <a:ext cx="869842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sv-SE" sz="4000" b="1" dirty="0">
                <a:solidFill>
                  <a:srgbClr val="F820C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H. Arp – Enakovy slzy</a:t>
            </a:r>
          </a:p>
          <a:p>
            <a:pPr algn="ctr"/>
            <a:r>
              <a:rPr lang="cs-CZ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dřevěný polychromovaný reliéf</a:t>
            </a:r>
          </a:p>
        </p:txBody>
      </p:sp>
    </p:spTree>
    <p:extLst>
      <p:ext uri="{BB962C8B-B14F-4D97-AF65-F5344CB8AC3E}">
        <p14:creationId xmlns:p14="http://schemas.microsoft.com/office/powerpoint/2010/main" val="189373497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83568" y="1340768"/>
            <a:ext cx="7772400" cy="3168351"/>
          </a:xfrm>
        </p:spPr>
        <p:txBody>
          <a:bodyPr/>
          <a:lstStyle/>
          <a:p>
            <a:r>
              <a:rPr lang="cs-CZ" dirty="0" smtClean="0"/>
              <a:t>Jak se říká tomuto objektu, ve kterém autor vyjádřil pohyb pohybem?</a:t>
            </a:r>
            <a:endParaRPr lang="cs-CZ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7" name="Action Button: Return 6">
            <a:hlinkClick r:id="rId2" action="ppaction://hlinksldjump" highlightClick="1"/>
          </p:cNvPr>
          <p:cNvSpPr/>
          <p:nvPr/>
        </p:nvSpPr>
        <p:spPr>
          <a:xfrm>
            <a:off x="7740853" y="5482928"/>
            <a:ext cx="1042416" cy="1042416"/>
          </a:xfrm>
          <a:prstGeom prst="actionButtonReturn">
            <a:avLst/>
          </a:prstGeom>
          <a:solidFill>
            <a:srgbClr val="F94DD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222786" y="4159489"/>
            <a:ext cx="869842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l-PL" sz="4000" b="1" dirty="0">
                <a:solidFill>
                  <a:srgbClr val="F820C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M. Duchamp – Kolo od bicyklu</a:t>
            </a:r>
          </a:p>
          <a:p>
            <a:pPr algn="ctr"/>
            <a:r>
              <a:rPr lang="cs-CZ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ready made – mobil</a:t>
            </a:r>
          </a:p>
        </p:txBody>
      </p:sp>
    </p:spTree>
    <p:extLst>
      <p:ext uri="{BB962C8B-B14F-4D97-AF65-F5344CB8AC3E}">
        <p14:creationId xmlns:p14="http://schemas.microsoft.com/office/powerpoint/2010/main" val="286233508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991138"/>
            <a:ext cx="8097469" cy="3168351"/>
          </a:xfrm>
        </p:spPr>
        <p:txBody>
          <a:bodyPr/>
          <a:lstStyle/>
          <a:p>
            <a:r>
              <a:rPr lang="cs-CZ" dirty="0" smtClean="0"/>
              <a:t>Připomeňte, co inspirovalo tvůrce tohoto „obrazu“?</a:t>
            </a:r>
            <a:br>
              <a:rPr lang="cs-CZ" dirty="0" smtClean="0"/>
            </a:br>
            <a:r>
              <a:rPr lang="cs-CZ" dirty="0" smtClean="0"/>
              <a:t>Jakou myšlenku jím chtěl autor vyjádřit?</a:t>
            </a:r>
            <a:endParaRPr lang="cs-CZ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5" name="Action Button: Return 4">
            <a:hlinkClick r:id="rId2" action="ppaction://hlinksldjump" highlightClick="1"/>
          </p:cNvPr>
          <p:cNvSpPr/>
          <p:nvPr/>
        </p:nvSpPr>
        <p:spPr>
          <a:xfrm>
            <a:off x="7884368" y="5589240"/>
            <a:ext cx="1042416" cy="1042416"/>
          </a:xfrm>
          <a:prstGeom prst="actionButtonReturn">
            <a:avLst/>
          </a:prstGeom>
          <a:solidFill>
            <a:srgbClr val="F94DD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ectangle 5"/>
          <p:cNvSpPr/>
          <p:nvPr/>
        </p:nvSpPr>
        <p:spPr>
          <a:xfrm>
            <a:off x="611560" y="3836074"/>
            <a:ext cx="7920880" cy="21852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l-PL" sz="4000" b="1" dirty="0">
                <a:solidFill>
                  <a:srgbClr val="F820C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F. Picabia – Kakodylické oko</a:t>
            </a:r>
          </a:p>
          <a:p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kakodyl - odporně páchnoucí jedovatá sloučenina s arsenem, koláž, jakýsi druh jídelního lístku - podpisy, útržky textů, různé poznámky = zrcadlo doby - chaos, nejistota, strach…</a:t>
            </a:r>
          </a:p>
        </p:txBody>
      </p:sp>
    </p:spTree>
    <p:extLst>
      <p:ext uri="{BB962C8B-B14F-4D97-AF65-F5344CB8AC3E}">
        <p14:creationId xmlns:p14="http://schemas.microsoft.com/office/powerpoint/2010/main" val="207876807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Pamatujete si k jaké dadaistické skupině patřil autor tohoto díla?</a:t>
            </a:r>
            <a:endParaRPr lang="cs-CZ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5" name="Action Button: Return 4">
            <a:hlinkClick r:id="rId2" action="ppaction://hlinksldjump" highlightClick="1"/>
          </p:cNvPr>
          <p:cNvSpPr/>
          <p:nvPr/>
        </p:nvSpPr>
        <p:spPr>
          <a:xfrm>
            <a:off x="7740853" y="5482928"/>
            <a:ext cx="1042416" cy="1042416"/>
          </a:xfrm>
          <a:prstGeom prst="actionButtonReturn">
            <a:avLst/>
          </a:prstGeom>
          <a:solidFill>
            <a:srgbClr val="F94DD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ectangle 5"/>
          <p:cNvSpPr/>
          <p:nvPr/>
        </p:nvSpPr>
        <p:spPr>
          <a:xfrm>
            <a:off x="222786" y="4159489"/>
            <a:ext cx="869842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l-PL" sz="4000" b="1" dirty="0">
                <a:solidFill>
                  <a:srgbClr val="F820C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 Ray – Tanečnice na laně</a:t>
            </a:r>
          </a:p>
          <a:p>
            <a:pPr algn="ctr"/>
            <a:r>
              <a:rPr lang="cs-CZ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newyorská skupina</a:t>
            </a:r>
          </a:p>
        </p:txBody>
      </p:sp>
    </p:spTree>
    <p:extLst>
      <p:ext uri="{BB962C8B-B14F-4D97-AF65-F5344CB8AC3E}">
        <p14:creationId xmlns:p14="http://schemas.microsoft.com/office/powerpoint/2010/main" val="135702191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124744"/>
            <a:ext cx="7772400" cy="3168351"/>
          </a:xfrm>
        </p:spPr>
        <p:txBody>
          <a:bodyPr/>
          <a:lstStyle/>
          <a:p>
            <a:r>
              <a:rPr lang="cs-CZ" dirty="0" smtClean="0"/>
              <a:t>Čím je tento obraz typický v díle jeho autora?</a:t>
            </a:r>
            <a:endParaRPr lang="cs-CZ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6" name="Rectangle 5"/>
          <p:cNvSpPr/>
          <p:nvPr/>
        </p:nvSpPr>
        <p:spPr>
          <a:xfrm>
            <a:off x="222786" y="3789040"/>
            <a:ext cx="8698428" cy="16927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l-PL" sz="4000" b="1" dirty="0">
                <a:solidFill>
                  <a:srgbClr val="F820C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F. Picabia – Zamilovaná přehlídka</a:t>
            </a:r>
          </a:p>
          <a:p>
            <a:pPr algn="ctr"/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tzv. mechanické období - obtisky a malby částí různých strojků </a:t>
            </a:r>
          </a:p>
        </p:txBody>
      </p:sp>
      <p:sp>
        <p:nvSpPr>
          <p:cNvPr id="7" name="Action Button: Forward or Next 6">
            <a:hlinkClick r:id="" action="ppaction://hlinkshowjump?jump=nextslide" highlightClick="1"/>
          </p:cNvPr>
          <p:cNvSpPr/>
          <p:nvPr/>
        </p:nvSpPr>
        <p:spPr>
          <a:xfrm>
            <a:off x="7740352" y="5477197"/>
            <a:ext cx="1042416" cy="1042416"/>
          </a:xfrm>
          <a:prstGeom prst="actionButtonForwardNext">
            <a:avLst/>
          </a:prstGeom>
          <a:solidFill>
            <a:srgbClr val="F94DD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88934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179512" y="1196752"/>
            <a:ext cx="8784976" cy="2852737"/>
          </a:xfrm>
          <a:prstGeom prst="rect">
            <a:avLst/>
          </a:prstGeom>
        </p:spPr>
        <p:txBody>
          <a:bodyPr>
            <a:no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cs-CZ" sz="12400" b="1" dirty="0" smtClean="0">
                <a:ln/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D</a:t>
            </a:r>
            <a:r>
              <a:rPr lang="cs-CZ" sz="12400" b="1" dirty="0" smtClean="0">
                <a:ln/>
                <a:solidFill>
                  <a:srgbClr val="C0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A</a:t>
            </a:r>
            <a:r>
              <a:rPr lang="cs-CZ" sz="12400" b="1" dirty="0" smtClean="0">
                <a:ln/>
                <a:solidFill>
                  <a:srgbClr val="00B0F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D</a:t>
            </a:r>
            <a:r>
              <a:rPr lang="cs-CZ" sz="12400" b="1" dirty="0" smtClean="0">
                <a:ln/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A</a:t>
            </a:r>
            <a:r>
              <a:rPr lang="cs-CZ" sz="12400" b="1" dirty="0" smtClean="0">
                <a:ln/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I</a:t>
            </a:r>
            <a:r>
              <a:rPr lang="cs-CZ" sz="12400" b="1" dirty="0" smtClean="0">
                <a:ln/>
                <a:solidFill>
                  <a:srgbClr val="66FF33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S</a:t>
            </a:r>
            <a:r>
              <a:rPr lang="cs-CZ" sz="12400" b="1" dirty="0" smtClean="0">
                <a:ln/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M</a:t>
            </a:r>
            <a:r>
              <a:rPr lang="cs-CZ" sz="12400" b="1" dirty="0" smtClean="0">
                <a:ln/>
                <a:solidFill>
                  <a:srgbClr val="00B0F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U</a:t>
            </a:r>
            <a:r>
              <a:rPr lang="cs-CZ" sz="12400" b="1" dirty="0" smtClean="0">
                <a:ln/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S</a:t>
            </a:r>
            <a:endParaRPr lang="cs-CZ" sz="12400" b="1" dirty="0">
              <a:ln/>
              <a:solidFill>
                <a:srgbClr val="FFC0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  <a:reflection blurRad="6350" stA="55000" endA="50" endPos="85000" dist="60007" dir="5400000" sy="-100000" algn="bl" rotWithShape="0"/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536" y="4869160"/>
            <a:ext cx="5544616" cy="1366320"/>
          </a:xfrm>
          <a:prstGeom prst="rect">
            <a:avLst/>
          </a:prstGeom>
          <a:noFill/>
        </p:spPr>
        <p:txBody>
          <a:bodyPr rtlCol="0"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VÝVOJ PO PRVNÍ SVĚTOVÉ VÁLCE A NA POČÁTKU 20. LET 20. STOLETÍ</a:t>
            </a:r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36802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6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/>
          <a:lstStyle/>
          <a:p>
            <a:r>
              <a:rPr lang="cs-CZ" dirty="0" smtClean="0"/>
              <a:t>Vývoj po první světové válce</a:t>
            </a:r>
            <a:endParaRPr lang="cs-CZ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41168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err="1" smtClean="0"/>
              <a:t>dadadisté</a:t>
            </a:r>
            <a:r>
              <a:rPr lang="cs-CZ" dirty="0" smtClean="0"/>
              <a:t> opustili Curych vraceli se domů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nová centra dadaismu</a:t>
            </a:r>
          </a:p>
          <a:p>
            <a:pPr marL="457200" lvl="1" indent="0">
              <a:buNone/>
            </a:pPr>
            <a:r>
              <a:rPr lang="cs-CZ" dirty="0" smtClean="0">
                <a:solidFill>
                  <a:srgbClr val="F94DD4"/>
                </a:solidFill>
              </a:rPr>
              <a:t>→ </a:t>
            </a:r>
            <a:r>
              <a:rPr lang="cs-CZ" sz="3200" dirty="0" smtClean="0">
                <a:solidFill>
                  <a:srgbClr val="F94DD4"/>
                </a:solidFill>
              </a:rPr>
              <a:t>Paříž</a:t>
            </a:r>
            <a:endParaRPr lang="cs-CZ" dirty="0" smtClean="0">
              <a:solidFill>
                <a:srgbClr val="F94DD4"/>
              </a:solidFill>
            </a:endParaRPr>
          </a:p>
          <a:p>
            <a:pPr marL="457200" lvl="1" indent="0">
              <a:buNone/>
            </a:pPr>
            <a:r>
              <a:rPr lang="cs-CZ" dirty="0">
                <a:solidFill>
                  <a:srgbClr val="F94DD4"/>
                </a:solidFill>
              </a:rPr>
              <a:t>→ </a:t>
            </a:r>
            <a:r>
              <a:rPr lang="cs-CZ" sz="3200" dirty="0" smtClean="0">
                <a:solidFill>
                  <a:srgbClr val="F94DD4"/>
                </a:solidFill>
              </a:rPr>
              <a:t>Německo</a:t>
            </a:r>
            <a:endParaRPr lang="cs-CZ" dirty="0" smtClean="0">
              <a:solidFill>
                <a:srgbClr val="F94DD4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p</a:t>
            </a:r>
            <a:r>
              <a:rPr lang="cs-CZ" dirty="0" smtClean="0"/>
              <a:t>o </a:t>
            </a:r>
            <a:r>
              <a:rPr lang="cs-CZ" dirty="0"/>
              <a:t>roce 1924 začal dadaismus </a:t>
            </a:r>
            <a:r>
              <a:rPr lang="cs-CZ" dirty="0" smtClean="0"/>
              <a:t>plynule </a:t>
            </a:r>
            <a:r>
              <a:rPr lang="cs-CZ" dirty="0"/>
              <a:t>přecházet do </a:t>
            </a:r>
            <a:r>
              <a:rPr lang="cs-CZ" dirty="0" smtClean="0"/>
              <a:t>surrealismu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cs-CZ" dirty="0" smtClean="0"/>
              <a:t>Cabaret </a:t>
            </a:r>
            <a:r>
              <a:rPr lang="cs-CZ" dirty="0"/>
              <a:t>Voltaire postupně upadal, až přestal fungovat </a:t>
            </a:r>
            <a:r>
              <a:rPr lang="cs-CZ" dirty="0" smtClean="0"/>
              <a:t>úplně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cs-CZ" dirty="0" smtClean="0"/>
              <a:t>dnes muzeum dadaismu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911210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75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25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5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PAŘÍŽ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srgbClr val="F94DD4"/>
                </a:solidFill>
              </a:rPr>
              <a:t>Tristan </a:t>
            </a:r>
            <a:r>
              <a:rPr lang="cs-CZ" dirty="0">
                <a:solidFill>
                  <a:srgbClr val="F94DD4"/>
                </a:solidFill>
              </a:rPr>
              <a:t>T</a:t>
            </a:r>
            <a:r>
              <a:rPr lang="cs-CZ" dirty="0" smtClean="0">
                <a:solidFill>
                  <a:srgbClr val="F94DD4"/>
                </a:solidFill>
              </a:rPr>
              <a:t>zara </a:t>
            </a:r>
            <a:r>
              <a:rPr lang="cs-CZ" dirty="0" smtClean="0"/>
              <a:t>v roce </a:t>
            </a:r>
            <a:r>
              <a:rPr lang="cs-CZ" dirty="0"/>
              <a:t>1919 odešel do </a:t>
            </a:r>
            <a:r>
              <a:rPr lang="cs-CZ" dirty="0" smtClean="0"/>
              <a:t>Paříže</a:t>
            </a:r>
          </a:p>
          <a:p>
            <a:pPr marL="457200" lvl="1" indent="0">
              <a:buNone/>
            </a:pPr>
            <a:r>
              <a:rPr lang="cs-CZ" dirty="0" smtClean="0"/>
              <a:t>→ ovlivnil </a:t>
            </a:r>
            <a:r>
              <a:rPr lang="cs-CZ" dirty="0"/>
              <a:t>kubistické a futuristické </a:t>
            </a:r>
            <a:r>
              <a:rPr lang="cs-CZ" dirty="0" smtClean="0"/>
              <a:t>umělce</a:t>
            </a:r>
          </a:p>
          <a:p>
            <a:pPr marL="457200" lvl="1" indent="0">
              <a:buNone/>
            </a:pPr>
            <a:r>
              <a:rPr lang="cs-CZ" dirty="0" smtClean="0"/>
              <a:t>→ dadaistickou </a:t>
            </a:r>
            <a:r>
              <a:rPr lang="cs-CZ" dirty="0"/>
              <a:t>skupinu tvořili </a:t>
            </a:r>
            <a:r>
              <a:rPr lang="cs-CZ" dirty="0" err="1" smtClean="0"/>
              <a:t>Andre</a:t>
            </a:r>
            <a:r>
              <a:rPr lang="cs-CZ" dirty="0"/>
              <a:t> </a:t>
            </a:r>
            <a:r>
              <a:rPr lang="cs-CZ" dirty="0" smtClean="0"/>
              <a:t>Breton</a:t>
            </a:r>
            <a:r>
              <a:rPr lang="cs-CZ" dirty="0"/>
              <a:t>, </a:t>
            </a:r>
            <a:r>
              <a:rPr lang="cs-CZ" dirty="0" smtClean="0"/>
              <a:t>	Louis </a:t>
            </a:r>
            <a:r>
              <a:rPr lang="cs-CZ" dirty="0" err="1" smtClean="0"/>
              <a:t>Aragon</a:t>
            </a:r>
            <a:r>
              <a:rPr lang="cs-CZ" dirty="0"/>
              <a:t>, </a:t>
            </a:r>
            <a:r>
              <a:rPr lang="cs-CZ" dirty="0" smtClean="0"/>
              <a:t>Paul </a:t>
            </a:r>
            <a:r>
              <a:rPr lang="cs-CZ" dirty="0" err="1" smtClean="0"/>
              <a:t>Eluard</a:t>
            </a:r>
            <a:endParaRPr lang="cs-CZ" dirty="0" smtClean="0"/>
          </a:p>
          <a:p>
            <a:pPr lvl="1">
              <a:buFont typeface="Arial" panose="020B0604020202020204" pitchFamily="34" charset="0"/>
              <a:buChar char="‒"/>
            </a:pPr>
            <a:r>
              <a:rPr lang="cs-CZ" dirty="0" smtClean="0"/>
              <a:t>měla hlavně literární charakter</a:t>
            </a:r>
          </a:p>
          <a:p>
            <a:pPr lvl="2">
              <a:buFont typeface="Arial" panose="020B0604020202020204" pitchFamily="34" charset="0"/>
              <a:buChar char="‒"/>
            </a:pPr>
            <a:r>
              <a:rPr lang="cs-CZ" dirty="0"/>
              <a:t>rozbíjeli větnou skladbu, nahrazovali slova jazyka zvoláními, tóny a výkřiky</a:t>
            </a:r>
          </a:p>
        </p:txBody>
      </p:sp>
    </p:spTree>
    <p:extLst>
      <p:ext uri="{BB962C8B-B14F-4D97-AF65-F5344CB8AC3E}">
        <p14:creationId xmlns:p14="http://schemas.microsoft.com/office/powerpoint/2010/main" val="101808457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75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25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75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Nadpis 1"/>
          <p:cNvSpPr>
            <a:spLocks noGrp="1"/>
          </p:cNvSpPr>
          <p:nvPr>
            <p:ph type="title"/>
          </p:nvPr>
        </p:nvSpPr>
        <p:spPr>
          <a:xfrm>
            <a:off x="518864" y="189706"/>
            <a:ext cx="8229600" cy="935038"/>
          </a:xfrm>
        </p:spPr>
        <p:txBody>
          <a:bodyPr/>
          <a:lstStyle/>
          <a:p>
            <a:pPr eaLnBrk="1" hangingPunct="1"/>
            <a:r>
              <a:rPr lang="cs-CZ" dirty="0" smtClean="0"/>
              <a:t>Umělci z Německa</a:t>
            </a:r>
          </a:p>
        </p:txBody>
      </p:sp>
      <p:sp>
        <p:nvSpPr>
          <p:cNvPr id="51202" name="Zástupný symbol pro obsah 2"/>
          <p:cNvSpPr>
            <a:spLocks noGrp="1"/>
          </p:cNvSpPr>
          <p:nvPr>
            <p:ph idx="1"/>
          </p:nvPr>
        </p:nvSpPr>
        <p:spPr>
          <a:xfrm>
            <a:off x="859532" y="1556792"/>
            <a:ext cx="7424936" cy="4824536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600" dirty="0" smtClean="0">
                <a:solidFill>
                  <a:srgbClr val="FFC000"/>
                </a:solidFill>
              </a:rPr>
              <a:t>3 významná centra:</a:t>
            </a: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cs-CZ" sz="2800" b="1" dirty="0" smtClean="0">
                <a:solidFill>
                  <a:srgbClr val="66FF33"/>
                </a:solidFill>
              </a:rPr>
              <a:t>BERLÍN</a:t>
            </a:r>
            <a:r>
              <a:rPr lang="cs-CZ" sz="2600" dirty="0" smtClean="0"/>
              <a:t> </a:t>
            </a:r>
            <a:r>
              <a:rPr lang="cs-CZ" sz="2100" dirty="0" smtClean="0"/>
              <a:t>- spíše literárně zaměřen</a:t>
            </a:r>
          </a:p>
          <a:p>
            <a:pPr marL="457200" lvl="1" indent="0" eaLnBrk="1" hangingPunct="1">
              <a:lnSpc>
                <a:spcPct val="80000"/>
              </a:lnSpc>
              <a:buNone/>
            </a:pPr>
            <a:r>
              <a:rPr lang="cs-CZ" sz="3000" b="1" dirty="0" smtClean="0">
                <a:solidFill>
                  <a:srgbClr val="F94DD4"/>
                </a:solidFill>
              </a:rPr>
              <a:t>Richard </a:t>
            </a:r>
            <a:r>
              <a:rPr lang="cs-CZ" sz="3000" b="1" dirty="0" err="1" smtClean="0">
                <a:solidFill>
                  <a:srgbClr val="F94DD4"/>
                </a:solidFill>
              </a:rPr>
              <a:t>Huelsenbeck</a:t>
            </a:r>
            <a:endParaRPr lang="cs-CZ" sz="3000" b="1" dirty="0" smtClean="0">
              <a:solidFill>
                <a:srgbClr val="F94DD4"/>
              </a:solidFill>
            </a:endParaRPr>
          </a:p>
          <a:p>
            <a:pPr marL="457200" lvl="1" indent="0" eaLnBrk="1" hangingPunct="1">
              <a:lnSpc>
                <a:spcPct val="80000"/>
              </a:lnSpc>
              <a:buNone/>
            </a:pPr>
            <a:r>
              <a:rPr lang="cs-CZ" sz="3000" b="1" dirty="0" smtClean="0">
                <a:solidFill>
                  <a:srgbClr val="F94DD4"/>
                </a:solidFill>
              </a:rPr>
              <a:t>Raul </a:t>
            </a:r>
            <a:r>
              <a:rPr lang="cs-CZ" sz="3000" b="1" dirty="0" err="1" smtClean="0">
                <a:solidFill>
                  <a:srgbClr val="F94DD4"/>
                </a:solidFill>
              </a:rPr>
              <a:t>Hausmann</a:t>
            </a:r>
            <a:endParaRPr lang="cs-CZ" sz="3000" b="1" dirty="0" smtClean="0">
              <a:solidFill>
                <a:srgbClr val="F94DD4"/>
              </a:solidFill>
            </a:endParaRPr>
          </a:p>
          <a:p>
            <a:pPr marL="457200" lvl="1" indent="0" eaLnBrk="1" hangingPunct="1">
              <a:lnSpc>
                <a:spcPct val="80000"/>
              </a:lnSpc>
              <a:buNone/>
            </a:pPr>
            <a:r>
              <a:rPr lang="cs-CZ" sz="3000" b="1" dirty="0" smtClean="0">
                <a:solidFill>
                  <a:srgbClr val="F94DD4"/>
                </a:solidFill>
              </a:rPr>
              <a:t>Georg </a:t>
            </a:r>
            <a:r>
              <a:rPr lang="cs-CZ" sz="3000" b="1" dirty="0" err="1" smtClean="0">
                <a:solidFill>
                  <a:srgbClr val="F94DD4"/>
                </a:solidFill>
              </a:rPr>
              <a:t>Grosz</a:t>
            </a:r>
            <a:endParaRPr lang="cs-CZ" sz="2100" dirty="0" smtClean="0">
              <a:solidFill>
                <a:srgbClr val="990099"/>
              </a:solidFill>
            </a:endParaRP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cs-CZ" sz="2800" b="1" dirty="0" smtClean="0">
                <a:solidFill>
                  <a:srgbClr val="66FF33"/>
                </a:solidFill>
              </a:rPr>
              <a:t>KOLÍN n. RÝNEM</a:t>
            </a:r>
          </a:p>
          <a:p>
            <a:pPr marL="457200" lvl="1" indent="0" eaLnBrk="1" hangingPunct="1">
              <a:lnSpc>
                <a:spcPct val="80000"/>
              </a:lnSpc>
              <a:buNone/>
            </a:pPr>
            <a:r>
              <a:rPr lang="cs-CZ" sz="3000" b="1" dirty="0" smtClean="0">
                <a:solidFill>
                  <a:srgbClr val="F94DD4"/>
                </a:solidFill>
              </a:rPr>
              <a:t>Hans Arp</a:t>
            </a:r>
          </a:p>
          <a:p>
            <a:pPr marL="457200" lvl="1" indent="0" eaLnBrk="1" hangingPunct="1">
              <a:lnSpc>
                <a:spcPct val="80000"/>
              </a:lnSpc>
              <a:buNone/>
            </a:pPr>
            <a:r>
              <a:rPr lang="cs-CZ" sz="3000" b="1" dirty="0" smtClean="0">
                <a:solidFill>
                  <a:srgbClr val="F94DD4"/>
                </a:solidFill>
              </a:rPr>
              <a:t>Max Ernst </a:t>
            </a:r>
            <a:r>
              <a:rPr lang="cs-CZ" sz="3000" b="1" dirty="0" smtClean="0"/>
              <a:t>→ </a:t>
            </a:r>
            <a:r>
              <a:rPr lang="cs-CZ" sz="2100" dirty="0" smtClean="0"/>
              <a:t>později surrealismus</a:t>
            </a: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cs-CZ" sz="2800" b="1" dirty="0" smtClean="0">
                <a:solidFill>
                  <a:srgbClr val="66FF33"/>
                </a:solidFill>
              </a:rPr>
              <a:t>HANNOVER</a:t>
            </a:r>
            <a:endParaRPr lang="cs-CZ" sz="2600" b="1" dirty="0" smtClean="0">
              <a:solidFill>
                <a:srgbClr val="66FF33"/>
              </a:solidFill>
            </a:endParaRPr>
          </a:p>
          <a:p>
            <a:pPr marL="457200" lvl="1" indent="0" eaLnBrk="1" hangingPunct="1">
              <a:lnSpc>
                <a:spcPct val="80000"/>
              </a:lnSpc>
              <a:buNone/>
            </a:pPr>
            <a:r>
              <a:rPr lang="cs-CZ" b="1" dirty="0" smtClean="0">
                <a:solidFill>
                  <a:srgbClr val="F94DD4"/>
                </a:solidFill>
              </a:rPr>
              <a:t>Kurt Schwitters</a:t>
            </a:r>
            <a:r>
              <a:rPr lang="cs-CZ" dirty="0" smtClean="0">
                <a:solidFill>
                  <a:srgbClr val="F94DD4"/>
                </a:solidFill>
              </a:rPr>
              <a:t>  </a:t>
            </a:r>
          </a:p>
          <a:p>
            <a:pPr eaLnBrk="1" hangingPunct="1">
              <a:lnSpc>
                <a:spcPct val="80000"/>
              </a:lnSpc>
            </a:pPr>
            <a:endParaRPr lang="cs-CZ" sz="2600" dirty="0" smtClean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12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12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75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12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12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512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12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750"/>
                            </p:stCondLst>
                            <p:childTnLst>
                              <p:par>
                                <p:cTn id="35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12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12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5120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4474840" cy="2506290"/>
          </a:xfrm>
        </p:spPr>
        <p:txBody>
          <a:bodyPr/>
          <a:lstStyle/>
          <a:p>
            <a:pPr algn="l" eaLnBrk="1" hangingPunct="1"/>
            <a:r>
              <a:rPr lang="cs-CZ" sz="4800" b="1" dirty="0" smtClean="0">
                <a:solidFill>
                  <a:srgbClr val="F94D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Raoul </a:t>
            </a:r>
            <a:r>
              <a:rPr lang="cs-CZ" sz="4800" b="1" dirty="0" err="1" smtClean="0">
                <a:solidFill>
                  <a:srgbClr val="F94D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Hausmann</a:t>
            </a:r>
            <a:r>
              <a:rPr lang="cs-CZ" sz="4800" b="1" dirty="0" smtClean="0">
                <a:solidFill>
                  <a:srgbClr val="F94D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66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Tatlin doma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996952"/>
            <a:ext cx="3898776" cy="3129211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rakouský fotograf, spisovatel, teoretik, sochař a autor </a:t>
            </a:r>
            <a:r>
              <a:rPr lang="cs-CZ" dirty="0" smtClean="0"/>
              <a:t>koláží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4572000" y="404664"/>
            <a:ext cx="4176464" cy="6480720"/>
            <a:chOff x="4555775" y="436022"/>
            <a:chExt cx="4176464" cy="6480720"/>
          </a:xfrm>
        </p:grpSpPr>
        <p:pic>
          <p:nvPicPr>
            <p:cNvPr id="34818" name="Picture 2" descr="&amp;#8220;Tatlin vive em casa&amp;#8221; Raoul Hausmann (dadaísmo)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55775" y="436022"/>
              <a:ext cx="4113150" cy="614332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8419333" y="6547410"/>
              <a:ext cx="31290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FFFF00"/>
                  </a:solidFill>
                </a:rPr>
                <a:t>1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3757613" cy="2154237"/>
          </a:xfrm>
        </p:spPr>
        <p:txBody>
          <a:bodyPr/>
          <a:lstStyle/>
          <a:p>
            <a:pPr algn="l" eaLnBrk="1" hangingPunct="1"/>
            <a:r>
              <a:rPr lang="cs-CZ" sz="4900" b="1" dirty="0" smtClean="0">
                <a:solidFill>
                  <a:srgbClr val="F94D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R. </a:t>
            </a:r>
            <a:r>
              <a:rPr lang="cs-CZ" sz="4900" b="1" dirty="0" err="1" smtClean="0">
                <a:solidFill>
                  <a:srgbClr val="F94D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Hausmann</a:t>
            </a:r>
            <a:r>
              <a:rPr lang="cs-CZ" sz="4900" b="1" dirty="0" smtClean="0">
                <a:solidFill>
                  <a:srgbClr val="F94D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rgbClr val="CC0066"/>
                </a:solidFill>
              </a:rPr>
              <a:t/>
            </a:r>
            <a:br>
              <a:rPr lang="cs-CZ" sz="4000" b="1" dirty="0" smtClean="0">
                <a:solidFill>
                  <a:srgbClr val="CC0066"/>
                </a:solidFill>
              </a:rPr>
            </a:br>
            <a:r>
              <a:rPr lang="cs-CZ" sz="4000" b="1" dirty="0" smtClean="0">
                <a:solidFill>
                  <a:srgbClr val="66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Sláva dada!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4355976" y="620688"/>
            <a:ext cx="4608512" cy="6120680"/>
            <a:chOff x="4355976" y="836712"/>
            <a:chExt cx="4608512" cy="6120680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55976" y="836712"/>
              <a:ext cx="4508583" cy="576064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5" name="TextBox 4"/>
            <p:cNvSpPr txBox="1"/>
            <p:nvPr/>
          </p:nvSpPr>
          <p:spPr>
            <a:xfrm>
              <a:off x="8651582" y="6588060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srgbClr val="FFFF00"/>
                  </a:solidFill>
                </a:rPr>
                <a:t>2</a:t>
              </a:r>
            </a:p>
          </p:txBody>
        </p:sp>
      </p:grp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620688"/>
            <a:ext cx="3970784" cy="3730426"/>
          </a:xfrm>
        </p:spPr>
        <p:txBody>
          <a:bodyPr/>
          <a:lstStyle/>
          <a:p>
            <a:pPr algn="l"/>
            <a:r>
              <a:rPr lang="cs-CZ" dirty="0" smtClean="0"/>
              <a:t>Mechanická hlava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solidFill>
                  <a:srgbClr val="FFFF00"/>
                </a:solidFill>
              </a:rPr>
              <a:t>Duch vašeho času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sz="4000" dirty="0" smtClean="0">
                <a:solidFill>
                  <a:schemeClr val="bg1"/>
                </a:solidFill>
              </a:rPr>
              <a:t>asambláž – asi 1920</a:t>
            </a:r>
            <a:endParaRPr lang="cs-CZ" sz="4000" dirty="0">
              <a:solidFill>
                <a:schemeClr val="bg1"/>
              </a:solidFill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4716016" y="908720"/>
            <a:ext cx="3960440" cy="5712328"/>
            <a:chOff x="4716016" y="908720"/>
            <a:chExt cx="3960440" cy="5712328"/>
          </a:xfrm>
        </p:grpSpPr>
        <p:pic>
          <p:nvPicPr>
            <p:cNvPr id="33794" name="Picture 2" descr="http://upload.wikimedia.org/wikipedia/en/4/49/MechanicalHead-Hausmann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16016" y="908720"/>
              <a:ext cx="3900314" cy="534299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8363550" y="6251716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srgbClr val="FFFF00"/>
                  </a:solidFill>
                </a:rPr>
                <a:t>3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8337965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 dpi="0" rotWithShape="1">
          <a:blip r:embed="rId2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260648"/>
            <a:ext cx="8229600" cy="1143000"/>
          </a:xfrm>
        </p:spPr>
        <p:txBody>
          <a:bodyPr/>
          <a:lstStyle/>
          <a:p>
            <a:pPr eaLnBrk="1" hangingPunct="1"/>
            <a:r>
              <a:rPr lang="cs-CZ" sz="4800" b="1" dirty="0" smtClean="0">
                <a:solidFill>
                  <a:srgbClr val="F94D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Max Ernst</a:t>
            </a:r>
            <a:br>
              <a:rPr lang="cs-CZ" sz="4800" b="1" dirty="0" smtClean="0">
                <a:solidFill>
                  <a:srgbClr val="F94D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</a:b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(1891 – 1976)</a:t>
            </a:r>
          </a:p>
        </p:txBody>
      </p:sp>
      <p:sp>
        <p:nvSpPr>
          <p:cNvPr id="67587" name="Rectangle 3"/>
          <p:cNvSpPr>
            <a:spLocks noGrp="1"/>
          </p:cNvSpPr>
          <p:nvPr>
            <p:ph type="body" idx="4294967295"/>
          </p:nvPr>
        </p:nvSpPr>
        <p:spPr>
          <a:xfrm>
            <a:off x="29143" y="1789435"/>
            <a:ext cx="49784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francouzský malíř německého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původu</a:t>
            </a: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</a:pP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s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tudoval 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dějiny umění, filosofii a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psychologii </a:t>
            </a: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jako 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malíř byl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autodidakt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v 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jeho díle se projevoval dadaismus a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surrealismus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</a:pPr>
            <a:endParaRPr lang="cs-CZ" dirty="0" smtClean="0">
              <a:latin typeface="Arial" charset="0"/>
            </a:endParaRP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  <a:buFont typeface="Arial" charset="0"/>
              <a:buNone/>
            </a:pPr>
            <a:endParaRPr lang="cs-CZ" dirty="0" smtClean="0">
              <a:latin typeface="Arial" charset="0"/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5724128" y="1671167"/>
            <a:ext cx="3121218" cy="5151501"/>
            <a:chOff x="5724128" y="1671167"/>
            <a:chExt cx="3121218" cy="5151501"/>
          </a:xfrm>
        </p:grpSpPr>
        <p:pic>
          <p:nvPicPr>
            <p:cNvPr id="39938" name="Picture 2" descr="Punching Ball or the Immortality of Buonarroti - Max Ernst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4128" y="1671167"/>
              <a:ext cx="2933700" cy="4762500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190500" cap="rnd">
              <a:solidFill>
                <a:srgbClr val="EAEAEA"/>
              </a:solidFill>
            </a:ln>
            <a:effectLst>
              <a:outerShdw blurRad="50000" algn="tl" rotWithShape="0">
                <a:srgbClr val="000000">
                  <a:alpha val="41000"/>
                </a:srgbClr>
              </a:outerShdw>
            </a:effectLst>
            <a:scene3d>
              <a:camera prst="orthographicFront"/>
              <a:lightRig rig="twoPt" dir="t">
                <a:rot lat="0" lon="0" rev="7800000"/>
              </a:lightRig>
            </a:scene3d>
            <a:sp3d contourW="6350">
              <a:bevelT w="50800" h="16510"/>
              <a:contourClr>
                <a:srgbClr val="C0C0C0"/>
              </a:contourClr>
            </a:sp3d>
            <a:extLst/>
          </p:spPr>
        </p:pic>
        <p:sp>
          <p:nvSpPr>
            <p:cNvPr id="7" name="TextBox 6"/>
            <p:cNvSpPr txBox="1"/>
            <p:nvPr/>
          </p:nvSpPr>
          <p:spPr>
            <a:xfrm>
              <a:off x="8532440" y="6453336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srgbClr val="FFFF00"/>
                  </a:solidFill>
                </a:rPr>
                <a:t>4</a:t>
              </a:r>
            </a:p>
          </p:txBody>
        </p:sp>
      </p:grpSp>
      <p:grpSp>
        <p:nvGrpSpPr>
          <p:cNvPr id="3" name="Group 2"/>
          <p:cNvGrpSpPr/>
          <p:nvPr/>
        </p:nvGrpSpPr>
        <p:grpSpPr>
          <a:xfrm>
            <a:off x="5591941" y="1503866"/>
            <a:ext cx="3253405" cy="5354134"/>
            <a:chOff x="4678163" y="1375350"/>
            <a:chExt cx="3253405" cy="5354134"/>
          </a:xfrm>
        </p:grpSpPr>
        <p:sp>
          <p:nvSpPr>
            <p:cNvPr id="6" name="TextBox 5"/>
            <p:cNvSpPr txBox="1"/>
            <p:nvPr/>
          </p:nvSpPr>
          <p:spPr>
            <a:xfrm>
              <a:off x="7618662" y="6360152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srgbClr val="FFFF00"/>
                  </a:solidFill>
                </a:rPr>
                <a:t>5</a:t>
              </a:r>
            </a:p>
          </p:txBody>
        </p:sp>
        <p:pic>
          <p:nvPicPr>
            <p:cNvPr id="39940" name="Picture 4" descr="Self-Portrait - Max Ernst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78163" y="1375350"/>
              <a:ext cx="3103806" cy="503001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75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75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67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2" presetClass="entr" presetSubtype="4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750"/>
                            </p:stCondLst>
                            <p:childTnLst>
                              <p:par>
                                <p:cTn id="14" presetID="44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44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7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7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7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250"/>
                            </p:stCondLst>
                            <p:childTnLst>
                              <p:par>
                                <p:cTn id="26" presetID="44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7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7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7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44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6" grpId="0"/>
      <p:bldP spid="67587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0" name="Rectangle 4"/>
          <p:cNvSpPr>
            <a:spLocks noGrp="1"/>
          </p:cNvSpPr>
          <p:nvPr>
            <p:ph type="title"/>
          </p:nvPr>
        </p:nvSpPr>
        <p:spPr>
          <a:xfrm>
            <a:off x="429568" y="404664"/>
            <a:ext cx="4043363" cy="2722314"/>
          </a:xfrm>
        </p:spPr>
        <p:txBody>
          <a:bodyPr/>
          <a:lstStyle/>
          <a:p>
            <a:pPr algn="l" eaLnBrk="1" hangingPunct="1"/>
            <a:r>
              <a:rPr lang="cs-CZ" b="1" dirty="0" smtClean="0"/>
              <a:t>Žena ve vratké poloze, 1923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4472931" y="692696"/>
            <a:ext cx="4275533" cy="5985956"/>
            <a:chOff x="4472931" y="692696"/>
            <a:chExt cx="4275533" cy="5985956"/>
          </a:xfrm>
        </p:grpSpPr>
        <p:pic>
          <p:nvPicPr>
            <p:cNvPr id="37890" name="Picture 2" descr="The wavering woman - Max Erns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72931" y="692696"/>
              <a:ext cx="4159073" cy="56356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8435558" y="6309320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srgbClr val="FFFF00"/>
                  </a:solidFill>
                </a:rPr>
                <a:t>6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4" name="Rectangle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3898776" cy="2938338"/>
          </a:xfrm>
        </p:spPr>
        <p:txBody>
          <a:bodyPr/>
          <a:lstStyle/>
          <a:p>
            <a:pPr algn="l" eaLnBrk="1" hangingPunct="1"/>
            <a:r>
              <a:rPr lang="cs-CZ" sz="4000" b="1" dirty="0" smtClean="0"/>
              <a:t>Lidé se o tom nic nedozvědí,</a:t>
            </a:r>
            <a:br>
              <a:rPr lang="cs-CZ" sz="4000" b="1" dirty="0" smtClean="0"/>
            </a:br>
            <a:r>
              <a:rPr lang="cs-CZ" sz="4000" b="1" dirty="0" smtClean="0"/>
              <a:t>1923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4358172" y="908720"/>
            <a:ext cx="4246276" cy="5976664"/>
            <a:chOff x="4358172" y="908720"/>
            <a:chExt cx="4246276" cy="5976664"/>
          </a:xfrm>
        </p:grpSpPr>
        <p:pic>
          <p:nvPicPr>
            <p:cNvPr id="38914" name="Picture 2" descr="Of This Men Shall Know Nothing - Max Erns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8172" y="908720"/>
              <a:ext cx="4167535" cy="561662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8291542" y="6516052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srgbClr val="FFFF00"/>
                  </a:solidFill>
                </a:rPr>
                <a:t>7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800" dirty="0" smtClean="0">
                <a:solidFill>
                  <a:srgbClr val="F94DD4"/>
                </a:solidFill>
              </a:rPr>
              <a:t>Kurt Schwitters </a:t>
            </a:r>
            <a:r>
              <a:rPr lang="cs-CZ" sz="4000" dirty="0" smtClean="0">
                <a:solidFill>
                  <a:srgbClr val="F94DD4"/>
                </a:solidFill>
              </a:rPr>
              <a:t/>
            </a:r>
            <a:br>
              <a:rPr lang="cs-CZ" sz="4000" dirty="0" smtClean="0">
                <a:solidFill>
                  <a:srgbClr val="F94DD4"/>
                </a:solidFill>
              </a:rPr>
            </a:br>
            <a:r>
              <a:rPr lang="cs-CZ" sz="3200" dirty="0" smtClean="0"/>
              <a:t>(1887 – 1948)</a:t>
            </a:r>
          </a:p>
        </p:txBody>
      </p:sp>
      <p:sp>
        <p:nvSpPr>
          <p:cNvPr id="58370" name="Zástupný symbol pro obsah 2"/>
          <p:cNvSpPr>
            <a:spLocks noGrp="1"/>
          </p:cNvSpPr>
          <p:nvPr>
            <p:ph idx="1"/>
          </p:nvPr>
        </p:nvSpPr>
        <p:spPr>
          <a:xfrm>
            <a:off x="251520" y="1823950"/>
            <a:ext cx="4824536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cs-CZ" sz="3000" dirty="0" smtClean="0"/>
              <a:t>německý </a:t>
            </a:r>
            <a:r>
              <a:rPr lang="cs-CZ" sz="3000" dirty="0"/>
              <a:t>malíř, básník a reklamní </a:t>
            </a:r>
            <a:r>
              <a:rPr lang="cs-CZ" sz="3000" dirty="0" smtClean="0"/>
              <a:t>grafik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cs-CZ" sz="3000" dirty="0" smtClean="0"/>
              <a:t>vytvořil </a:t>
            </a:r>
            <a:r>
              <a:rPr lang="cs-CZ" sz="3000" dirty="0"/>
              <a:t>si vlastní </a:t>
            </a:r>
            <a:r>
              <a:rPr lang="cs-CZ" sz="3000" dirty="0" smtClean="0"/>
              <a:t>dadaismus</a:t>
            </a:r>
            <a:r>
              <a:rPr lang="cs-CZ" sz="3000" dirty="0"/>
              <a:t> </a:t>
            </a:r>
            <a:r>
              <a:rPr lang="cs-CZ" sz="3000" dirty="0" smtClean="0"/>
              <a:t>= „</a:t>
            </a:r>
            <a:r>
              <a:rPr lang="cs-CZ" sz="3000" dirty="0" err="1" smtClean="0"/>
              <a:t>Merz</a:t>
            </a:r>
            <a:r>
              <a:rPr lang="cs-CZ" sz="3000" dirty="0" smtClean="0"/>
              <a:t>“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‒"/>
            </a:pPr>
            <a:r>
              <a:rPr lang="cs-CZ" sz="2600" dirty="0" smtClean="0"/>
              <a:t>své obrazy nazýval </a:t>
            </a:r>
            <a:r>
              <a:rPr lang="cs-CZ" sz="2600" b="1" dirty="0" err="1" smtClean="0"/>
              <a:t>merzbilder</a:t>
            </a:r>
            <a:endParaRPr lang="cs-CZ" sz="2600" b="1" dirty="0" smtClean="0"/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‒"/>
            </a:pPr>
            <a:r>
              <a:rPr lang="cs-CZ" sz="2600" dirty="0" smtClean="0"/>
              <a:t>metoda </a:t>
            </a:r>
            <a:r>
              <a:rPr lang="cs-CZ" sz="2600" dirty="0"/>
              <a:t>"poezie v </a:t>
            </a:r>
            <a:r>
              <a:rPr lang="cs-CZ" sz="2600" dirty="0" smtClean="0"/>
              <a:t>klobouku„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‒"/>
            </a:pPr>
            <a:r>
              <a:rPr lang="cs-CZ" sz="2400" b="0" dirty="0">
                <a:effectLst/>
              </a:rPr>
              <a:t> </a:t>
            </a:r>
            <a:r>
              <a:rPr lang="cs-CZ" sz="2400" dirty="0">
                <a:effectLst/>
              </a:rPr>
              <a:t>"malba ze smetí"</a:t>
            </a:r>
            <a:endParaRPr lang="cs-CZ" sz="2600" dirty="0" smtClean="0"/>
          </a:p>
        </p:txBody>
      </p:sp>
      <p:grpSp>
        <p:nvGrpSpPr>
          <p:cNvPr id="2" name="Group 1"/>
          <p:cNvGrpSpPr/>
          <p:nvPr/>
        </p:nvGrpSpPr>
        <p:grpSpPr>
          <a:xfrm>
            <a:off x="5436096" y="1748415"/>
            <a:ext cx="3456384" cy="5002245"/>
            <a:chOff x="5436096" y="1748415"/>
            <a:chExt cx="3456384" cy="5002245"/>
          </a:xfrm>
        </p:grpSpPr>
        <p:pic>
          <p:nvPicPr>
            <p:cNvPr id="40962" name="Picture 2" descr="http://upload.wikimedia.org/wikipedia/commons/2/22/Kurt_Schwitters_1927.jpg?uselang=cs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36096" y="1748415"/>
              <a:ext cx="3329561" cy="467703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8579574" y="638132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FF00"/>
                  </a:solidFill>
                </a:rPr>
                <a:t>8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583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583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583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583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583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583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583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583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583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583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583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83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750"/>
                            </p:stCondLst>
                            <p:childTnLst>
                              <p:par>
                                <p:cTn id="30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83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0"/>
                            </p:stCondLst>
                            <p:childTnLst>
                              <p:par>
                                <p:cTn id="34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83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250"/>
                            </p:stCondLst>
                            <p:childTnLst>
                              <p:par>
                                <p:cTn id="38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583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7500"/>
                            </p:stCondLst>
                            <p:childTnLst>
                              <p:par>
                                <p:cTn id="42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583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69" grpId="0"/>
      <p:bldP spid="58370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394720" cy="3440112"/>
          </a:xfrm>
        </p:spPr>
        <p:txBody>
          <a:bodyPr/>
          <a:lstStyle/>
          <a:p>
            <a:pPr algn="l" eaLnBrk="1" hangingPunct="1"/>
            <a:r>
              <a:rPr lang="cs-CZ" dirty="0" smtClean="0"/>
              <a:t>Konstrukce pro urozené dámy, 1919 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4283968" y="908720"/>
            <a:ext cx="4536504" cy="5697924"/>
            <a:chOff x="4283968" y="908720"/>
            <a:chExt cx="4536504" cy="5697924"/>
          </a:xfrm>
        </p:grpSpPr>
        <p:sp>
          <p:nvSpPr>
            <p:cNvPr id="4" name="TextBox 3"/>
            <p:cNvSpPr txBox="1"/>
            <p:nvPr/>
          </p:nvSpPr>
          <p:spPr>
            <a:xfrm>
              <a:off x="8507566" y="6237312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srgbClr val="FFFF00"/>
                  </a:solidFill>
                </a:rPr>
                <a:t>9</a:t>
              </a:r>
            </a:p>
          </p:txBody>
        </p:sp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83968" y="908720"/>
              <a:ext cx="4403394" cy="54006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Nadpis 3"/>
          <p:cNvSpPr>
            <a:spLocks noGrp="1"/>
          </p:cNvSpPr>
          <p:nvPr>
            <p:ph type="title"/>
          </p:nvPr>
        </p:nvSpPr>
        <p:spPr>
          <a:xfrm>
            <a:off x="445793" y="620688"/>
            <a:ext cx="4100228" cy="1143000"/>
          </a:xfrm>
        </p:spPr>
        <p:txBody>
          <a:bodyPr/>
          <a:lstStyle/>
          <a:p>
            <a:pPr algn="l" eaLnBrk="1" hangingPunct="1"/>
            <a:r>
              <a:rPr lang="cs-CZ" dirty="0" smtClean="0"/>
              <a:t>Souhvězdí, 1920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236948" y="1988840"/>
            <a:ext cx="432048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jako první používá asambláž</a:t>
            </a:r>
          </a:p>
          <a:p>
            <a:pPr marL="457200" lvl="1" indent="0" eaLnBrk="1" hangingPunct="1">
              <a:lnSpc>
                <a:spcPct val="90000"/>
              </a:lnSpc>
              <a:buNone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= sjednocování nesourodých předmětů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ve výtvarném umění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uplatňoval 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místo ušlechtilých materiálů náhodně nalezené věci, střepy a různý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brak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4534189" y="764704"/>
            <a:ext cx="4448720" cy="5985956"/>
            <a:chOff x="4534189" y="764704"/>
            <a:chExt cx="4448720" cy="5985956"/>
          </a:xfrm>
        </p:grpSpPr>
        <p:pic>
          <p:nvPicPr>
            <p:cNvPr id="41986" name="Picture 2" descr="Merz Picture 25A: The Star Picture - Kurt Schwitters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34189" y="764704"/>
              <a:ext cx="4326705" cy="567809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8541763" y="6381328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FF00"/>
                  </a:solidFill>
                </a:rPr>
                <a:t>10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614738" cy="2434282"/>
          </a:xfrm>
        </p:spPr>
        <p:txBody>
          <a:bodyPr/>
          <a:lstStyle/>
          <a:p>
            <a:pPr algn="l" eaLnBrk="1" hangingPunct="1"/>
            <a:r>
              <a:rPr lang="cs-CZ" dirty="0" smtClean="0"/>
              <a:t>Obraz s třešněmi, 1921 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4283968" y="836712"/>
            <a:ext cx="4392488" cy="5769932"/>
            <a:chOff x="4283968" y="836712"/>
            <a:chExt cx="4392488" cy="5769932"/>
          </a:xfrm>
        </p:grpSpPr>
        <p:pic>
          <p:nvPicPr>
            <p:cNvPr id="44034" name="Picture 2" descr="Cherry Picture - Kurt Schwitters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83968" y="836712"/>
              <a:ext cx="4246744" cy="547260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8252429" y="6237312"/>
              <a:ext cx="4240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FF00"/>
                  </a:solidFill>
                </a:rPr>
                <a:t>11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Merzbau, 1923 - 1937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251520" y="1470922"/>
            <a:ext cx="4320480" cy="192284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ve svém domě vytvořil ve 2 patrech svého domu ohromné a nepřenosné dílo Merzsäule (sloup)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‒"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za války zničeno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4992004" y="1555935"/>
            <a:ext cx="3756460" cy="5179077"/>
            <a:chOff x="4992004" y="1555935"/>
            <a:chExt cx="3756460" cy="5179077"/>
          </a:xfrm>
        </p:grpSpPr>
        <p:pic>
          <p:nvPicPr>
            <p:cNvPr id="45058" name="Picture 2" descr="Merzbau - Kurt Schwitters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2004" y="1555935"/>
              <a:ext cx="3681760" cy="485611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/>
            <p:cNvSpPr txBox="1"/>
            <p:nvPr/>
          </p:nvSpPr>
          <p:spPr>
            <a:xfrm>
              <a:off x="8307318" y="6365680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FF00"/>
                  </a:solidFill>
                </a:rPr>
                <a:t>12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5" name="Group 4"/>
          <p:cNvGrpSpPr/>
          <p:nvPr/>
        </p:nvGrpSpPr>
        <p:grpSpPr>
          <a:xfrm>
            <a:off x="755576" y="3763097"/>
            <a:ext cx="3672408" cy="2987563"/>
            <a:chOff x="755576" y="3763097"/>
            <a:chExt cx="3672408" cy="2987563"/>
          </a:xfrm>
        </p:grpSpPr>
        <p:pic>
          <p:nvPicPr>
            <p:cNvPr id="45060" name="Picture 4" descr="Merzbau seen from the outside  - Kurt Schwitters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76" y="3763097"/>
              <a:ext cx="3531935" cy="264895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Box 6"/>
            <p:cNvSpPr txBox="1"/>
            <p:nvPr/>
          </p:nvSpPr>
          <p:spPr>
            <a:xfrm>
              <a:off x="3986838" y="6381328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FF00"/>
                  </a:solidFill>
                </a:rPr>
                <a:t>13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0693933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2082800"/>
          </a:xfrm>
        </p:spPr>
        <p:txBody>
          <a:bodyPr/>
          <a:lstStyle/>
          <a:p>
            <a:pPr algn="l" eaLnBrk="1" hangingPunct="1"/>
            <a:r>
              <a:rPr lang="cs-CZ" dirty="0" smtClean="0"/>
              <a:t>Hitlerův gang, </a:t>
            </a:r>
            <a:br>
              <a:rPr lang="cs-CZ" dirty="0" smtClean="0"/>
            </a:br>
            <a:r>
              <a:rPr lang="cs-CZ" dirty="0" smtClean="0"/>
              <a:t>1944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4714875" y="714375"/>
            <a:ext cx="3982125" cy="5941457"/>
            <a:chOff x="4714875" y="714375"/>
            <a:chExt cx="3982125" cy="5941457"/>
          </a:xfrm>
        </p:grpSpPr>
        <p:pic>
          <p:nvPicPr>
            <p:cNvPr id="62466" name="Picture 2" descr="C:\Documents and Settings\Jelinkova\Dokumenty\Marcela\Výtvarná výchova\5.20.století\5..Dadaismus\Kurt Scwitters(1888-1948)\Hitlerův gang 1944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4714875" y="714375"/>
              <a:ext cx="3840163" cy="557212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4" name="TextBox 3"/>
            <p:cNvSpPr txBox="1"/>
            <p:nvPr/>
          </p:nvSpPr>
          <p:spPr>
            <a:xfrm>
              <a:off x="8255854" y="6286500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FF00"/>
                  </a:solidFill>
                </a:rPr>
                <a:t>14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179512" y="2204864"/>
            <a:ext cx="8784976" cy="2852737"/>
          </a:xfrm>
          <a:prstGeom prst="rect">
            <a:avLst/>
          </a:prstGeom>
        </p:spPr>
        <p:txBody>
          <a:bodyPr>
            <a:no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cs-CZ" sz="12400" b="1" dirty="0" smtClean="0">
                <a:ln/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K</a:t>
            </a:r>
            <a:r>
              <a:rPr lang="cs-CZ" sz="12400" b="1" dirty="0" smtClean="0">
                <a:ln/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O</a:t>
            </a:r>
            <a:r>
              <a:rPr lang="cs-CZ" sz="12400" b="1" dirty="0" smtClean="0">
                <a:ln/>
                <a:solidFill>
                  <a:srgbClr val="00B0F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N</a:t>
            </a:r>
            <a:r>
              <a:rPr lang="cs-CZ" sz="12400" b="1" dirty="0" smtClean="0">
                <a:ln/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E</a:t>
            </a:r>
            <a:r>
              <a:rPr lang="cs-CZ" sz="12400" b="1" dirty="0" smtClean="0">
                <a:ln/>
                <a:solidFill>
                  <a:srgbClr val="66FF33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C</a:t>
            </a:r>
            <a:endParaRPr lang="cs-CZ" sz="12400" b="1" dirty="0">
              <a:ln/>
              <a:solidFill>
                <a:srgbClr val="66FF33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  <a:reflection blurRad="6350" stA="55000" endA="50" endPos="85000" dist="60007" dir="5400000" sy="-100000" algn="bl" rotWithShape="0"/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8702854" y="645516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659806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46646"/>
            <a:ext cx="8229600" cy="634082"/>
          </a:xfrm>
        </p:spPr>
        <p:txBody>
          <a:bodyPr/>
          <a:lstStyle/>
          <a:p>
            <a:r>
              <a:rPr lang="cs-CZ" dirty="0" smtClean="0"/>
              <a:t>Citace k opakování: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72629"/>
            <a:ext cx="8640960" cy="5668739"/>
          </a:xfrm>
        </p:spPr>
        <p:txBody>
          <a:bodyPr/>
          <a:lstStyle/>
          <a:p>
            <a:pPr>
              <a:buAutoNum type="alphaUcPeriod"/>
            </a:pPr>
            <a:r>
              <a:rPr lang="cs-CZ" dirty="0">
                <a:solidFill>
                  <a:srgbClr val="FFFF00"/>
                </a:solidFill>
                <a:effectLst/>
              </a:rPr>
              <a:t>Tristan Tzara – foto</a:t>
            </a:r>
            <a:r>
              <a:rPr lang="cs-CZ" dirty="0"/>
              <a:t>: </a:t>
            </a:r>
            <a:r>
              <a:rPr lang="cs-CZ" b="0" dirty="0">
                <a:effectLst/>
              </a:rPr>
              <a:t>RACASURIAGA, Santiago. http://commons.wikimedia.org [online]. [cit. 29.3.2013]. Dostupný pod licencí Creative Commons </a:t>
            </a:r>
            <a:r>
              <a:rPr lang="cs-CZ" b="0" dirty="0" err="1">
                <a:effectLst/>
              </a:rPr>
              <a:t>Attribution</a:t>
            </a:r>
            <a:r>
              <a:rPr lang="cs-CZ" b="0" dirty="0">
                <a:effectLst/>
              </a:rPr>
              <a:t> 2.0 </a:t>
            </a:r>
            <a:r>
              <a:rPr lang="cs-CZ" b="0" dirty="0" err="1">
                <a:effectLst/>
              </a:rPr>
              <a:t>Generic</a:t>
            </a:r>
            <a:r>
              <a:rPr lang="cs-CZ" b="0" dirty="0">
                <a:effectLst/>
              </a:rPr>
              <a:t> na WWW: </a:t>
            </a:r>
            <a:r>
              <a:rPr lang="cs-CZ" b="0" dirty="0">
                <a:effectLst/>
                <a:hlinkClick r:id="rId2"/>
              </a:rPr>
              <a:t>http://</a:t>
            </a:r>
            <a:r>
              <a:rPr lang="cs-CZ" b="0" dirty="0" smtClean="0">
                <a:effectLst/>
                <a:hlinkClick r:id="rId2"/>
              </a:rPr>
              <a:t>commons.wikimedia.org/wiki/File:Tristan_Tzara_and_Rene_Crevel_cropped.jpg</a:t>
            </a:r>
            <a:endParaRPr lang="cs-CZ" b="0" dirty="0" smtClean="0">
              <a:effectLst/>
            </a:endParaRPr>
          </a:p>
          <a:p>
            <a:pPr>
              <a:buFont typeface="+mj-lt"/>
              <a:buAutoNum type="alphaUcPeriod"/>
            </a:pPr>
            <a:r>
              <a:rPr lang="cs-CZ" dirty="0">
                <a:solidFill>
                  <a:srgbClr val="FFFF00"/>
                </a:solidFill>
                <a:effectLst/>
              </a:rPr>
              <a:t>Cabaret Voltaire: </a:t>
            </a:r>
            <a:r>
              <a:rPr lang="cs-CZ" b="0" dirty="0">
                <a:effectLst/>
              </a:rPr>
              <a:t>CMICHAEL, Adrian. </a:t>
            </a:r>
            <a:r>
              <a:rPr lang="cs-CZ" b="0" i="1" dirty="0">
                <a:effectLst/>
              </a:rPr>
              <a:t>http://commons.wikimedia.org</a:t>
            </a:r>
            <a:r>
              <a:rPr lang="cs-CZ" b="0" dirty="0">
                <a:effectLst/>
              </a:rPr>
              <a:t> [online]. [cit. 29.3.2013]. Dostupný pod licencí Creative Commons </a:t>
            </a:r>
            <a:r>
              <a:rPr lang="cs-CZ" b="0" dirty="0" err="1">
                <a:effectLst/>
              </a:rPr>
              <a:t>Attribution-Share</a:t>
            </a:r>
            <a:r>
              <a:rPr lang="cs-CZ" b="0" dirty="0">
                <a:effectLst/>
              </a:rPr>
              <a:t> </a:t>
            </a:r>
            <a:r>
              <a:rPr lang="cs-CZ" b="0" dirty="0" err="1">
                <a:effectLst/>
              </a:rPr>
              <a:t>Alike</a:t>
            </a:r>
            <a:r>
              <a:rPr lang="cs-CZ" b="0" dirty="0">
                <a:effectLst/>
              </a:rPr>
              <a:t> 3.0 na WWW: </a:t>
            </a:r>
            <a:r>
              <a:rPr lang="cs-CZ" b="0" dirty="0">
                <a:effectLst/>
                <a:hlinkClick r:id="rId3"/>
              </a:rPr>
              <a:t>http://</a:t>
            </a:r>
            <a:r>
              <a:rPr lang="cs-CZ" b="0" dirty="0" smtClean="0">
                <a:effectLst/>
                <a:hlinkClick r:id="rId3"/>
              </a:rPr>
              <a:t>commons.wikimedia.org/wiki/File:Cabaret_Volaire_Eingang.jpg?uselang=cs</a:t>
            </a:r>
            <a:endParaRPr lang="cs-CZ" dirty="0"/>
          </a:p>
          <a:p>
            <a:pPr>
              <a:buFont typeface="+mj-lt"/>
              <a:buAutoNum type="alphaUcPeriod"/>
            </a:pPr>
            <a:r>
              <a:rPr lang="cs-CZ" dirty="0">
                <a:solidFill>
                  <a:srgbClr val="FFFF00"/>
                </a:solidFill>
                <a:effectLst/>
              </a:rPr>
              <a:t>Bulletin Dada: </a:t>
            </a:r>
            <a:r>
              <a:rPr lang="pt-BR" b="0" dirty="0">
                <a:effectLst/>
              </a:rPr>
              <a:t>AUTOR NEUVEDEN. http://www.artic.edu [online]. [cit. 29.3.2013]. Dostupný na WWW: </a:t>
            </a:r>
            <a:r>
              <a:rPr lang="pt-BR" b="0" dirty="0">
                <a:effectLst/>
                <a:hlinkClick r:id="rId4"/>
              </a:rPr>
              <a:t>http://www.artic.edu/reynolds/essays/hofmann2.php</a:t>
            </a:r>
            <a:endParaRPr lang="cs-CZ" b="0" dirty="0">
              <a:effectLst/>
            </a:endParaRPr>
          </a:p>
          <a:p>
            <a:pPr>
              <a:buFont typeface="+mj-lt"/>
              <a:buAutoNum type="alphaUcPeriod"/>
            </a:pPr>
            <a:r>
              <a:rPr lang="cs-CZ" dirty="0">
                <a:solidFill>
                  <a:srgbClr val="FFFF00"/>
                </a:solidFill>
                <a:effectLst/>
              </a:rPr>
              <a:t>H. Arp – Deska s vajíčky: </a:t>
            </a:r>
            <a:r>
              <a:rPr lang="pt-BR" b="0" dirty="0">
                <a:effectLst/>
              </a:rPr>
              <a:t>AUTOR 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5"/>
              </a:rPr>
              <a:t>http://www.wikipaintings.org/en/jean-arp/not_detected_242994</a:t>
            </a:r>
            <a:endParaRPr lang="cs-CZ" b="0" dirty="0">
              <a:effectLst/>
            </a:endParaRPr>
          </a:p>
          <a:p>
            <a:pPr>
              <a:buFont typeface="+mj-lt"/>
              <a:buAutoNum type="alphaUcPeriod"/>
            </a:pPr>
            <a:r>
              <a:rPr lang="cs-CZ" dirty="0">
                <a:solidFill>
                  <a:srgbClr val="FFFF00"/>
                </a:solidFill>
                <a:effectLst/>
              </a:rPr>
              <a:t>M. Duchamp – Fontána: </a:t>
            </a:r>
            <a:r>
              <a:rPr lang="cs-CZ" b="0" dirty="0">
                <a:effectLst/>
              </a:rPr>
              <a:t>AUTOR NEUVEDEN. </a:t>
            </a:r>
            <a:r>
              <a:rPr lang="cs-CZ" b="0" i="1" dirty="0">
                <a:effectLst/>
              </a:rPr>
              <a:t>http://cs.wikipedia.org</a:t>
            </a:r>
            <a:r>
              <a:rPr lang="cs-CZ" b="0" dirty="0">
                <a:effectLst/>
              </a:rPr>
              <a:t> [online]. [cit. 29.3.2013]. Dostupný pod licencí public domain na WWW: </a:t>
            </a:r>
            <a:r>
              <a:rPr lang="cs-CZ" b="0" dirty="0">
                <a:effectLst/>
                <a:hlinkClick r:id="rId6"/>
              </a:rPr>
              <a:t>http://cs.wikipedia.org/wiki/Soubor:Fontaine_Duchamp.jpg</a:t>
            </a:r>
            <a:endParaRPr lang="cs-CZ" b="0" dirty="0">
              <a:effectLst/>
            </a:endParaRPr>
          </a:p>
          <a:p>
            <a:pPr>
              <a:buFont typeface="+mj-lt"/>
              <a:buAutoNum type="alphaUcPeriod"/>
            </a:pPr>
            <a:r>
              <a:rPr lang="cs-CZ" dirty="0">
                <a:solidFill>
                  <a:srgbClr val="FFFF00"/>
                </a:solidFill>
                <a:effectLst/>
              </a:rPr>
              <a:t>Man Ray – Ingresova viola: </a:t>
            </a:r>
            <a:r>
              <a:rPr lang="pt-BR" b="0" dirty="0">
                <a:effectLst/>
              </a:rPr>
              <a:t>AUTOR 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7"/>
              </a:rPr>
              <a:t>http://www.wikipaintings.org/en/man-ray/ingre-s-violin-1924</a:t>
            </a:r>
            <a:endParaRPr lang="cs-CZ" dirty="0">
              <a:solidFill>
                <a:srgbClr val="FFFF00"/>
              </a:solidFill>
              <a:effectLst/>
            </a:endParaRPr>
          </a:p>
          <a:p>
            <a:pPr>
              <a:buFont typeface="+mj-lt"/>
              <a:buAutoNum type="alphaUcPeriod"/>
            </a:pPr>
            <a:r>
              <a:rPr lang="cs-CZ" dirty="0">
                <a:solidFill>
                  <a:srgbClr val="FFFF00"/>
                </a:solidFill>
                <a:effectLst/>
              </a:rPr>
              <a:t>M. Duchamp – Marcel Duchamp – Velké sklo: </a:t>
            </a:r>
            <a:r>
              <a:rPr lang="cs-CZ" b="0" dirty="0">
                <a:effectLst/>
              </a:rPr>
              <a:t>AUTOR NEUVEDEN. </a:t>
            </a:r>
            <a:r>
              <a:rPr lang="cs-CZ" b="0" i="1" dirty="0">
                <a:effectLst/>
              </a:rPr>
              <a:t>http://en.wikipedia.org</a:t>
            </a:r>
            <a:r>
              <a:rPr lang="cs-CZ" b="0" dirty="0">
                <a:effectLst/>
              </a:rPr>
              <a:t> [online]. [cit. 29.3.2013]. Dostupný pod licencí public domain na WWW: </a:t>
            </a:r>
            <a:r>
              <a:rPr lang="cs-CZ" b="0" dirty="0">
                <a:effectLst/>
                <a:hlinkClick r:id="rId8"/>
              </a:rPr>
              <a:t>http://en.wikipedia.org/wiki/File:Duchamp_LargeGlass.jpg</a:t>
            </a:r>
            <a:endParaRPr lang="cs-CZ" b="0" dirty="0">
              <a:effectLst/>
            </a:endParaRPr>
          </a:p>
          <a:p>
            <a:pPr>
              <a:buFont typeface="+mj-lt"/>
              <a:buAutoNum type="alphaUcPeriod"/>
            </a:pPr>
            <a:r>
              <a:rPr lang="cs-CZ" dirty="0">
                <a:solidFill>
                  <a:srgbClr val="FFFF00"/>
                </a:solidFill>
                <a:effectLst/>
              </a:rPr>
              <a:t>H. Arp – Enakovy slzy: </a:t>
            </a:r>
            <a:r>
              <a:rPr lang="pt-BR" b="0" dirty="0">
                <a:effectLst/>
              </a:rPr>
              <a:t>AUTOR 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9"/>
              </a:rPr>
              <a:t>http://www.wikipaintings.org/en/jean-arp/terrestrial-forest-form-1917</a:t>
            </a:r>
            <a:endParaRPr lang="cs-CZ" b="0" dirty="0">
              <a:effectLst/>
            </a:endParaRPr>
          </a:p>
          <a:p>
            <a:pPr>
              <a:buFont typeface="+mj-lt"/>
              <a:buAutoNum type="alphaUcPeriod"/>
            </a:pPr>
            <a:r>
              <a:rPr lang="cs-CZ" dirty="0">
                <a:solidFill>
                  <a:srgbClr val="FFFF00"/>
                </a:solidFill>
                <a:effectLst/>
              </a:rPr>
              <a:t>M. Duchamp – Kolo od bicyklu: </a:t>
            </a:r>
            <a:r>
              <a:rPr lang="pt-BR" b="0" dirty="0">
                <a:effectLst/>
              </a:rPr>
              <a:t>AUTOR 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10"/>
              </a:rPr>
              <a:t>http://www.wikipaintings.org/en/marcel-duchamp/bicycle-wheel-1913</a:t>
            </a:r>
            <a:endParaRPr lang="cs-CZ" dirty="0">
              <a:solidFill>
                <a:srgbClr val="FFFF00"/>
              </a:solidFill>
              <a:effectLst/>
            </a:endParaRPr>
          </a:p>
          <a:p>
            <a:pPr>
              <a:buFont typeface="+mj-lt"/>
              <a:buAutoNum type="alphaUcPeriod"/>
            </a:pPr>
            <a:r>
              <a:rPr lang="cs-CZ" dirty="0">
                <a:solidFill>
                  <a:srgbClr val="FFFF00"/>
                </a:solidFill>
                <a:effectLst/>
              </a:rPr>
              <a:t>F. Piicabia – Kakodylické oko: </a:t>
            </a:r>
            <a:r>
              <a:rPr lang="pt-BR" b="0" dirty="0">
                <a:effectLst/>
              </a:rPr>
              <a:t>AUTOR NEUVEDEN. </a:t>
            </a:r>
            <a:r>
              <a:rPr lang="pt-BR" b="0" i="1" dirty="0">
                <a:effectLst/>
              </a:rPr>
              <a:t>http://www.flickr.com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11"/>
              </a:rPr>
              <a:t>http://www.flickr.com/photos/hewittschool/3110767762/sizes/o/in/photostream/</a:t>
            </a:r>
            <a:endParaRPr lang="cs-CZ" dirty="0">
              <a:solidFill>
                <a:srgbClr val="FFFF00"/>
              </a:solidFill>
              <a:effectLst/>
            </a:endParaRPr>
          </a:p>
          <a:p>
            <a:pPr>
              <a:buFont typeface="+mj-lt"/>
              <a:buAutoNum type="alphaUcPeriod"/>
            </a:pPr>
            <a:r>
              <a:rPr lang="cs-CZ" dirty="0">
                <a:solidFill>
                  <a:srgbClr val="FFFF00"/>
                </a:solidFill>
                <a:effectLst/>
              </a:rPr>
              <a:t>Man Ray – Tanečnice na laně: </a:t>
            </a:r>
            <a:r>
              <a:rPr lang="pl-PL" b="0" dirty="0">
                <a:effectLst/>
              </a:rPr>
              <a:t>RENZODIONIGI. </a:t>
            </a:r>
            <a:r>
              <a:rPr lang="pl-PL" b="0" i="1" dirty="0">
                <a:effectLst/>
              </a:rPr>
              <a:t>http://www.flickr.com</a:t>
            </a:r>
            <a:r>
              <a:rPr lang="pl-PL" b="0" dirty="0">
                <a:effectLst/>
              </a:rPr>
              <a:t> [online]. [cit. 29.3.2013]. Dostupný na WWW: </a:t>
            </a:r>
            <a:r>
              <a:rPr lang="pl-PL" b="0" dirty="0">
                <a:effectLst/>
                <a:hlinkClick r:id="rId12"/>
              </a:rPr>
              <a:t>http://www.flickr.com/photos/renzodionigi/5644789947/</a:t>
            </a:r>
            <a:endParaRPr lang="cs-CZ" dirty="0">
              <a:solidFill>
                <a:srgbClr val="FFFF00"/>
              </a:solidFill>
              <a:effectLst/>
            </a:endParaRPr>
          </a:p>
          <a:p>
            <a:pPr>
              <a:buFont typeface="+mj-lt"/>
              <a:buAutoNum type="alphaUcPeriod"/>
            </a:pPr>
            <a:r>
              <a:rPr lang="cs-CZ" dirty="0">
                <a:solidFill>
                  <a:srgbClr val="FFFF00"/>
                </a:solidFill>
                <a:effectLst/>
              </a:rPr>
              <a:t>F. Piicabia – Zamilovaná přehlídka: </a:t>
            </a:r>
            <a:r>
              <a:rPr lang="pt-BR" b="0" dirty="0">
                <a:effectLst/>
              </a:rPr>
              <a:t>AUTOR 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13"/>
              </a:rPr>
              <a:t>http://www.wikipaintings.org/en/francis-picabia/love-parade</a:t>
            </a:r>
            <a:endParaRPr lang="cs-CZ" b="0" dirty="0">
              <a:effectLst/>
            </a:endParaRPr>
          </a:p>
          <a:p>
            <a:pPr>
              <a:buFont typeface="+mj-lt"/>
              <a:buAutoNum type="alphaU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093519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72629"/>
            <a:ext cx="8640960" cy="5668739"/>
          </a:xfrm>
        </p:spPr>
        <p:txBody>
          <a:bodyPr/>
          <a:lstStyle/>
          <a:p>
            <a:r>
              <a:rPr lang="pt-BR" dirty="0">
                <a:solidFill>
                  <a:srgbClr val="FFFF00"/>
                </a:solidFill>
                <a:effectLst/>
              </a:rPr>
              <a:t>R. Hausmann  - </a:t>
            </a:r>
            <a:r>
              <a:rPr lang="cs-CZ" dirty="0">
                <a:solidFill>
                  <a:srgbClr val="FFFF00"/>
                </a:solidFill>
                <a:effectLst/>
              </a:rPr>
              <a:t>Tatlin doma: </a:t>
            </a:r>
            <a:r>
              <a:rPr lang="pt-BR" b="0" dirty="0">
                <a:effectLst/>
              </a:rPr>
              <a:t>AUTOR NEUVEDEN. http://therealmusic.tumblr.com [online]. [cit. 29.3.2013]. Dostupný na WWW: </a:t>
            </a:r>
            <a:r>
              <a:rPr lang="pt-BR" b="0" dirty="0">
                <a:effectLst/>
                <a:hlinkClick r:id="rId2"/>
              </a:rPr>
              <a:t>http://therealmusic.tumblr.com/post/6118696596/tatlin-vive-em-casa-raoul-hausmann-dadaismo#_=_</a:t>
            </a:r>
            <a:endParaRPr lang="cs-CZ" b="0" dirty="0">
              <a:effectLst/>
            </a:endParaRPr>
          </a:p>
          <a:p>
            <a:pPr>
              <a:buFont typeface="+mj-lt"/>
              <a:buAutoNum type="arabicPeriod"/>
            </a:pPr>
            <a:r>
              <a:rPr lang="cs-CZ" dirty="0">
                <a:solidFill>
                  <a:srgbClr val="FFFF00"/>
                </a:solidFill>
              </a:rPr>
              <a:t>R. </a:t>
            </a:r>
            <a:r>
              <a:rPr lang="cs-CZ" dirty="0" err="1">
                <a:solidFill>
                  <a:srgbClr val="FFFF00"/>
                </a:solidFill>
              </a:rPr>
              <a:t>Hausmann</a:t>
            </a:r>
            <a:r>
              <a:rPr lang="cs-CZ" dirty="0">
                <a:solidFill>
                  <a:srgbClr val="FFFF00"/>
                </a:solidFill>
              </a:rPr>
              <a:t> - Sláva dada!: </a:t>
            </a:r>
            <a:r>
              <a:rPr lang="pt-BR" b="0" dirty="0">
                <a:effectLst/>
              </a:rPr>
              <a:t>AUTOR NEUVEDEN. </a:t>
            </a:r>
            <a:r>
              <a:rPr lang="pt-BR" b="0" i="1" dirty="0">
                <a:effectLst/>
              </a:rPr>
              <a:t>http://www.artchive.com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3"/>
              </a:rPr>
              <a:t>http://www.artchive.com/artchive/h/hausmann/dada_siegt.jpg.html</a:t>
            </a:r>
            <a:endParaRPr lang="cs-CZ" dirty="0">
              <a:solidFill>
                <a:srgbClr val="FFFF00"/>
              </a:solidFill>
            </a:endParaRPr>
          </a:p>
          <a:p>
            <a:pPr>
              <a:buFont typeface="+mj-lt"/>
              <a:buAutoNum type="arabicPeriod"/>
            </a:pPr>
            <a:r>
              <a:rPr lang="cs-CZ" dirty="0">
                <a:solidFill>
                  <a:srgbClr val="FFFF00"/>
                </a:solidFill>
                <a:effectLst/>
              </a:rPr>
              <a:t>R. </a:t>
            </a:r>
            <a:r>
              <a:rPr lang="cs-CZ" dirty="0" err="1">
                <a:solidFill>
                  <a:srgbClr val="FFFF00"/>
                </a:solidFill>
                <a:effectLst/>
              </a:rPr>
              <a:t>Hausmann</a:t>
            </a:r>
            <a:r>
              <a:rPr lang="cs-CZ" dirty="0">
                <a:solidFill>
                  <a:srgbClr val="FFFF00"/>
                </a:solidFill>
                <a:effectLst/>
              </a:rPr>
              <a:t>  - Mechanická hlava: </a:t>
            </a:r>
            <a:r>
              <a:rPr lang="cs-CZ" b="0" dirty="0">
                <a:effectLst/>
              </a:rPr>
              <a:t>AUTOR NEUVEDEN. </a:t>
            </a:r>
            <a:r>
              <a:rPr lang="cs-CZ" b="0" i="1" dirty="0">
                <a:effectLst/>
              </a:rPr>
              <a:t>http://en.wikipedia.org</a:t>
            </a:r>
            <a:r>
              <a:rPr lang="cs-CZ" b="0" dirty="0">
                <a:effectLst/>
              </a:rPr>
              <a:t> [online]. [cit. 29.3.2013]. Dostupný pod licencí Fair Use Rationale na WWW: </a:t>
            </a:r>
            <a:r>
              <a:rPr lang="cs-CZ" b="0" dirty="0">
                <a:effectLst/>
                <a:hlinkClick r:id="rId4"/>
              </a:rPr>
              <a:t>http://en.wikipedia.org/wiki/File:MechanicalHead-Hausmann.jpg</a:t>
            </a:r>
            <a:endParaRPr lang="cs-CZ" b="0" dirty="0">
              <a:effectLst/>
            </a:endParaRPr>
          </a:p>
          <a:p>
            <a:pPr>
              <a:buFont typeface="+mj-lt"/>
              <a:buAutoNum type="arabicPeriod"/>
            </a:pPr>
            <a:r>
              <a:rPr lang="cs-CZ" dirty="0">
                <a:solidFill>
                  <a:srgbClr val="FFFF00"/>
                </a:solidFill>
                <a:effectLst/>
              </a:rPr>
              <a:t>Max Ernst – Portrét, 1920: </a:t>
            </a:r>
            <a:r>
              <a:rPr lang="pt-BR" b="0" dirty="0">
                <a:effectLst/>
              </a:rPr>
              <a:t>AUTOR 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5"/>
              </a:rPr>
              <a:t>http://www.wikipaintings.org/en/max-ernst/punching-ball-or-the-immortality-of-buonarroti-1920</a:t>
            </a:r>
            <a:endParaRPr lang="cs-CZ" b="0" dirty="0">
              <a:effectLst/>
            </a:endParaRPr>
          </a:p>
          <a:p>
            <a:pPr>
              <a:buFont typeface="+mj-lt"/>
              <a:buAutoNum type="arabicPeriod" startAt="5"/>
            </a:pPr>
            <a:r>
              <a:rPr lang="cs-CZ" dirty="0">
                <a:solidFill>
                  <a:srgbClr val="FFFF00"/>
                </a:solidFill>
                <a:effectLst/>
              </a:rPr>
              <a:t>Max Ernst – Autoportrét z roku 1909: </a:t>
            </a:r>
            <a:r>
              <a:rPr lang="pt-BR" b="0" dirty="0">
                <a:effectLst/>
              </a:rPr>
              <a:t>AUTOR 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6"/>
              </a:rPr>
              <a:t>http://</a:t>
            </a:r>
            <a:r>
              <a:rPr lang="pt-BR" b="0" dirty="0" smtClean="0">
                <a:effectLst/>
                <a:hlinkClick r:id="rId6"/>
              </a:rPr>
              <a:t>www.wikipaintings.org/en/max-ernst/self-portrait-1909</a:t>
            </a:r>
            <a:endParaRPr lang="cs-CZ" dirty="0" smtClean="0">
              <a:solidFill>
                <a:srgbClr val="FFFF00"/>
              </a:solidFill>
              <a:effectLst/>
            </a:endParaRPr>
          </a:p>
          <a:p>
            <a:pPr>
              <a:buFont typeface="+mj-lt"/>
              <a:buAutoNum type="arabicPeriod" startAt="5"/>
            </a:pPr>
            <a:r>
              <a:rPr lang="cs-CZ" dirty="0" smtClean="0">
                <a:solidFill>
                  <a:srgbClr val="FFFF00"/>
                </a:solidFill>
                <a:effectLst/>
              </a:rPr>
              <a:t>Max </a:t>
            </a:r>
            <a:r>
              <a:rPr lang="cs-CZ" dirty="0">
                <a:solidFill>
                  <a:srgbClr val="FFFF00"/>
                </a:solidFill>
                <a:effectLst/>
              </a:rPr>
              <a:t>Ernst – Žena ve vratké poloze: </a:t>
            </a:r>
            <a:r>
              <a:rPr lang="pt-BR" b="0" dirty="0">
                <a:effectLst/>
              </a:rPr>
              <a:t>AUTOR 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7"/>
              </a:rPr>
              <a:t>http://</a:t>
            </a:r>
            <a:r>
              <a:rPr lang="pt-BR" b="0" dirty="0" smtClean="0">
                <a:effectLst/>
                <a:hlinkClick r:id="rId7"/>
              </a:rPr>
              <a:t>www.wikipaintings.org/en/max-ernst/the-wavering-woman-1923</a:t>
            </a:r>
            <a:endParaRPr lang="cs-CZ" dirty="0" smtClean="0"/>
          </a:p>
          <a:p>
            <a:pPr>
              <a:buFont typeface="+mj-lt"/>
              <a:buAutoNum type="arabicPeriod" startAt="5"/>
            </a:pPr>
            <a:r>
              <a:rPr lang="cs-CZ" dirty="0" smtClean="0">
                <a:solidFill>
                  <a:srgbClr val="FFFF00"/>
                </a:solidFill>
                <a:effectLst/>
              </a:rPr>
              <a:t>Max </a:t>
            </a:r>
            <a:r>
              <a:rPr lang="cs-CZ" dirty="0">
                <a:solidFill>
                  <a:srgbClr val="FFFF00"/>
                </a:solidFill>
                <a:effectLst/>
              </a:rPr>
              <a:t>Ernst -</a:t>
            </a:r>
            <a:r>
              <a:rPr lang="cs-CZ" dirty="0">
                <a:solidFill>
                  <a:srgbClr val="FFFF00"/>
                </a:solidFill>
              </a:rPr>
              <a:t>Lidé se o tom nic nedozvědí: </a:t>
            </a:r>
            <a:r>
              <a:rPr lang="pt-BR" b="0" dirty="0">
                <a:effectLst/>
              </a:rPr>
              <a:t>AUTOR 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8"/>
              </a:rPr>
              <a:t>http://</a:t>
            </a:r>
            <a:r>
              <a:rPr lang="pt-BR" b="0" dirty="0" smtClean="0">
                <a:effectLst/>
                <a:hlinkClick r:id="rId8"/>
              </a:rPr>
              <a:t>www.wikipaintings.org/en/max-ernst/of-this-men-shall-know-nothing-1923</a:t>
            </a:r>
            <a:endParaRPr lang="cs-CZ" b="0" dirty="0" smtClean="0">
              <a:effectLst/>
            </a:endParaRPr>
          </a:p>
          <a:p>
            <a:pPr>
              <a:buFont typeface="+mj-lt"/>
              <a:buAutoNum type="arabicPeriod" startAt="5"/>
            </a:pPr>
            <a:r>
              <a:rPr lang="cs-CZ" dirty="0" smtClean="0">
                <a:solidFill>
                  <a:srgbClr val="FFFF00"/>
                </a:solidFill>
                <a:effectLst/>
              </a:rPr>
              <a:t>Kurt </a:t>
            </a:r>
            <a:r>
              <a:rPr lang="cs-CZ" dirty="0">
                <a:solidFill>
                  <a:srgbClr val="FFFF00"/>
                </a:solidFill>
                <a:effectLst/>
              </a:rPr>
              <a:t>Schwitters - foto: </a:t>
            </a:r>
            <a:r>
              <a:rPr lang="pl-PL" b="0" dirty="0">
                <a:effectLst/>
              </a:rPr>
              <a:t>GENJA, Jonas. </a:t>
            </a:r>
            <a:r>
              <a:rPr lang="pl-PL" b="0" i="1" dirty="0">
                <a:effectLst/>
              </a:rPr>
              <a:t>http://commons.wikimedia.org</a:t>
            </a:r>
            <a:r>
              <a:rPr lang="pl-PL" b="0" dirty="0">
                <a:effectLst/>
              </a:rPr>
              <a:t> [online]. [cit. 29.3.2013]. Dostupný pod </a:t>
            </a:r>
            <a:r>
              <a:rPr lang="pl-PL" b="0" dirty="0" smtClean="0">
                <a:effectLst/>
              </a:rPr>
              <a:t>licencí public </a:t>
            </a:r>
            <a:r>
              <a:rPr lang="pl-PL" b="0" dirty="0">
                <a:effectLst/>
              </a:rPr>
              <a:t>domain na WWW: </a:t>
            </a:r>
            <a:r>
              <a:rPr lang="pl-PL" b="0" dirty="0">
                <a:effectLst/>
                <a:hlinkClick r:id="rId9"/>
              </a:rPr>
              <a:t>http://</a:t>
            </a:r>
            <a:r>
              <a:rPr lang="pl-PL" b="0" dirty="0" smtClean="0">
                <a:effectLst/>
                <a:hlinkClick r:id="rId9"/>
              </a:rPr>
              <a:t>commons.wikimedia.org/wiki/File:Kurt_Schwitters_1927.jpg?uselang=cs</a:t>
            </a:r>
            <a:endParaRPr lang="pl-PL" b="0" dirty="0" smtClean="0">
              <a:effectLst/>
            </a:endParaRPr>
          </a:p>
          <a:p>
            <a:pPr>
              <a:buFont typeface="+mj-lt"/>
              <a:buAutoNum type="arabicPeriod" startAt="5"/>
            </a:pPr>
            <a:r>
              <a:rPr lang="cs-CZ" dirty="0" smtClean="0">
                <a:solidFill>
                  <a:srgbClr val="FFFF00"/>
                </a:solidFill>
                <a:effectLst/>
              </a:rPr>
              <a:t>Kurt </a:t>
            </a:r>
            <a:r>
              <a:rPr lang="cs-CZ" dirty="0">
                <a:solidFill>
                  <a:srgbClr val="FFFF00"/>
                </a:solidFill>
                <a:effectLst/>
              </a:rPr>
              <a:t>Schwitters - Konstrukce pro urozené dámy: </a:t>
            </a:r>
            <a:r>
              <a:rPr lang="pt-BR" b="0" dirty="0">
                <a:effectLst/>
              </a:rPr>
              <a:t>AUTOR 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10"/>
              </a:rPr>
              <a:t>http://</a:t>
            </a:r>
            <a:r>
              <a:rPr lang="pt-BR" b="0" dirty="0" smtClean="0">
                <a:effectLst/>
                <a:hlinkClick r:id="rId10"/>
              </a:rPr>
              <a:t>www.wikipaintings.org/en/kurt-schwitters/construction-for-noble-ladies-1919</a:t>
            </a:r>
            <a:endParaRPr lang="cs-CZ" b="0" dirty="0" smtClean="0">
              <a:effectLst/>
            </a:endParaRPr>
          </a:p>
          <a:p>
            <a:pPr>
              <a:buFont typeface="+mj-lt"/>
              <a:buAutoNum type="arabicPeriod" startAt="5"/>
            </a:pPr>
            <a:r>
              <a:rPr lang="cs-CZ" dirty="0" smtClean="0">
                <a:solidFill>
                  <a:srgbClr val="FFFF00"/>
                </a:solidFill>
                <a:effectLst/>
              </a:rPr>
              <a:t>Kurt </a:t>
            </a:r>
            <a:r>
              <a:rPr lang="cs-CZ" dirty="0">
                <a:solidFill>
                  <a:srgbClr val="FFFF00"/>
                </a:solidFill>
                <a:effectLst/>
              </a:rPr>
              <a:t>Schwitters – Souhvězdí: </a:t>
            </a:r>
            <a:r>
              <a:rPr lang="pt-BR" b="0" dirty="0">
                <a:effectLst/>
              </a:rPr>
              <a:t>AUTOR 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11"/>
              </a:rPr>
              <a:t>http://</a:t>
            </a:r>
            <a:r>
              <a:rPr lang="pt-BR" b="0" dirty="0" smtClean="0">
                <a:effectLst/>
                <a:hlinkClick r:id="rId11"/>
              </a:rPr>
              <a:t>www.wikipaintings.org/en/kurt-schwitters/merz-picture-25a-the-star-picture-1920</a:t>
            </a:r>
            <a:endParaRPr lang="cs-CZ" dirty="0" smtClean="0">
              <a:solidFill>
                <a:srgbClr val="FFFF00"/>
              </a:solidFill>
              <a:effectLst/>
            </a:endParaRPr>
          </a:p>
          <a:p>
            <a:pPr>
              <a:buFont typeface="+mj-lt"/>
              <a:buAutoNum type="arabicPeriod" startAt="5"/>
            </a:pPr>
            <a:r>
              <a:rPr lang="cs-CZ" dirty="0" smtClean="0">
                <a:solidFill>
                  <a:srgbClr val="FFFF00"/>
                </a:solidFill>
                <a:effectLst/>
              </a:rPr>
              <a:t>Kurt </a:t>
            </a:r>
            <a:r>
              <a:rPr lang="cs-CZ" dirty="0">
                <a:solidFill>
                  <a:srgbClr val="FFFF00"/>
                </a:solidFill>
                <a:effectLst/>
              </a:rPr>
              <a:t>Schwitters - Obraz s třešněmi, 1921: </a:t>
            </a:r>
            <a:r>
              <a:rPr lang="pt-BR" b="0" dirty="0">
                <a:effectLst/>
              </a:rPr>
              <a:t>AUTOR 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12"/>
              </a:rPr>
              <a:t>http://www.wikipaintings.org/en/kurt-schwitters/cherry-picture-1921</a:t>
            </a:r>
            <a:endParaRPr lang="cs-CZ" dirty="0">
              <a:solidFill>
                <a:srgbClr val="FFFF00"/>
              </a:solidFill>
              <a:effectLst/>
            </a:endParaRPr>
          </a:p>
          <a:p>
            <a:pPr>
              <a:buFont typeface="+mj-lt"/>
              <a:buAutoNum type="arabicPeriod" startAt="12"/>
            </a:pPr>
            <a:r>
              <a:rPr lang="pt-BR" dirty="0" smtClean="0">
                <a:solidFill>
                  <a:srgbClr val="FFFF00"/>
                </a:solidFill>
                <a:effectLst/>
              </a:rPr>
              <a:t>Kurt </a:t>
            </a:r>
            <a:r>
              <a:rPr lang="pt-BR" dirty="0">
                <a:solidFill>
                  <a:srgbClr val="FFFF00"/>
                </a:solidFill>
                <a:effectLst/>
              </a:rPr>
              <a:t>Schwitters – </a:t>
            </a:r>
            <a:r>
              <a:rPr lang="cs-CZ" dirty="0">
                <a:solidFill>
                  <a:srgbClr val="FFFF00"/>
                </a:solidFill>
                <a:effectLst/>
              </a:rPr>
              <a:t>Merzbau 1933</a:t>
            </a:r>
            <a:r>
              <a:rPr lang="pt-BR" dirty="0">
                <a:solidFill>
                  <a:srgbClr val="FFFF00"/>
                </a:solidFill>
                <a:effectLst/>
              </a:rPr>
              <a:t>: </a:t>
            </a:r>
            <a:r>
              <a:rPr lang="pt-BR" b="0" dirty="0">
                <a:effectLst/>
              </a:rPr>
              <a:t>AUTOR 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29.3.2013]. Dostupný na WWW: </a:t>
            </a:r>
            <a:r>
              <a:rPr lang="pt-BR" b="0" dirty="0">
                <a:effectLst/>
                <a:hlinkClick r:id="rId13"/>
              </a:rPr>
              <a:t>http://</a:t>
            </a:r>
            <a:r>
              <a:rPr lang="pt-BR" b="0" dirty="0" smtClean="0">
                <a:effectLst/>
                <a:hlinkClick r:id="rId13"/>
              </a:rPr>
              <a:t>www.wikipaintings.org/en/kurt-schwitters/merzbau-seen-from-the-outside-1933</a:t>
            </a:r>
            <a:endParaRPr lang="cs-CZ" b="0" dirty="0" smtClean="0">
              <a:effectLst/>
            </a:endParaRPr>
          </a:p>
          <a:p>
            <a:pPr>
              <a:buFont typeface="+mj-lt"/>
              <a:buAutoNum type="arabicPeriod" startAt="13"/>
            </a:pPr>
            <a:r>
              <a:rPr lang="pt-BR" dirty="0">
                <a:solidFill>
                  <a:srgbClr val="FFFF00"/>
                </a:solidFill>
                <a:effectLst/>
              </a:rPr>
              <a:t>Kurt Schwitters – </a:t>
            </a:r>
            <a:r>
              <a:rPr lang="cs-CZ" dirty="0">
                <a:solidFill>
                  <a:srgbClr val="FFFF00"/>
                </a:solidFill>
                <a:effectLst/>
              </a:rPr>
              <a:t>Merzbau 1937: </a:t>
            </a:r>
            <a:r>
              <a:rPr lang="pt-BR" b="0" dirty="0">
                <a:effectLst/>
              </a:rPr>
              <a:t>AUTOR 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29.3.2013]. Dostupný na WWW: http://</a:t>
            </a:r>
            <a:r>
              <a:rPr lang="pt-BR" b="0" dirty="0" smtClean="0">
                <a:effectLst/>
              </a:rPr>
              <a:t>www.wikipaintings.org/en/kurt-schwitters/merzbau-1937</a:t>
            </a:r>
            <a:endParaRPr lang="cs-CZ" dirty="0">
              <a:solidFill>
                <a:srgbClr val="FFFF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97515566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 startAt="14"/>
            </a:pPr>
            <a:r>
              <a:rPr lang="cs-CZ" dirty="0">
                <a:solidFill>
                  <a:srgbClr val="FFFF00"/>
                </a:solidFill>
                <a:effectLst/>
              </a:rPr>
              <a:t>Kurt Schwitters - Hitlerův gang: </a:t>
            </a:r>
            <a:r>
              <a:rPr lang="pt-BR" b="0" dirty="0">
                <a:effectLst/>
              </a:rPr>
              <a:t>AUTOR NEUVEDEN. </a:t>
            </a:r>
            <a:r>
              <a:rPr lang="pt-BR" b="0" i="1" dirty="0">
                <a:effectLst/>
              </a:rPr>
              <a:t>http://www.wikipaintings.org</a:t>
            </a:r>
            <a:r>
              <a:rPr lang="pt-BR" b="0" dirty="0">
                <a:effectLst/>
              </a:rPr>
              <a:t> [online]. [cit. 29.3.2013</a:t>
            </a:r>
            <a:r>
              <a:rPr lang="pt-BR" b="0" dirty="0" smtClean="0">
                <a:effectLst/>
              </a:rPr>
              <a:t>]. Dostupný </a:t>
            </a:r>
            <a:r>
              <a:rPr lang="pt-BR" b="0" dirty="0">
                <a:effectLst/>
              </a:rPr>
              <a:t>na WWW: </a:t>
            </a:r>
            <a:r>
              <a:rPr lang="pt-BR" b="0" dirty="0">
                <a:effectLst/>
                <a:hlinkClick r:id="rId2"/>
              </a:rPr>
              <a:t>http://</a:t>
            </a:r>
            <a:r>
              <a:rPr lang="pt-BR" b="0" dirty="0" smtClean="0">
                <a:effectLst/>
                <a:hlinkClick r:id="rId2"/>
              </a:rPr>
              <a:t>www.wikipaintings.org/en/kurt-schwitters/hitler-gang-1944</a:t>
            </a:r>
            <a:endParaRPr lang="cs-CZ" b="0" dirty="0" smtClean="0">
              <a:effectLst/>
            </a:endParaRPr>
          </a:p>
          <a:p>
            <a:pPr>
              <a:buFont typeface="+mj-lt"/>
              <a:buAutoNum type="arabicPeriod" startAt="14"/>
            </a:pPr>
            <a:r>
              <a:rPr lang="cs-CZ" dirty="0" smtClean="0">
                <a:solidFill>
                  <a:srgbClr val="FFFF00"/>
                </a:solidFill>
                <a:effectLst/>
              </a:rPr>
              <a:t>Johannes </a:t>
            </a:r>
            <a:r>
              <a:rPr lang="cs-CZ" dirty="0" err="1">
                <a:solidFill>
                  <a:srgbClr val="FFFF00"/>
                </a:solidFill>
                <a:effectLst/>
              </a:rPr>
              <a:t>Baargeld</a:t>
            </a:r>
            <a:r>
              <a:rPr lang="cs-CZ" dirty="0">
                <a:solidFill>
                  <a:srgbClr val="FFFF00"/>
                </a:solidFill>
                <a:effectLst/>
              </a:rPr>
              <a:t> – Montáž oka a ryby, 1920</a:t>
            </a:r>
            <a:r>
              <a:rPr lang="cs-CZ" dirty="0">
                <a:solidFill>
                  <a:srgbClr val="FFFF00"/>
                </a:solidFill>
              </a:rPr>
              <a:t>: </a:t>
            </a:r>
            <a:r>
              <a:rPr lang="cs-CZ" b="0" dirty="0">
                <a:effectLst/>
              </a:rPr>
              <a:t>AUTOR NEUVEDEN. http://als.wikipedia.org [online]. [</a:t>
            </a:r>
            <a:r>
              <a:rPr lang="cs-CZ" b="0" dirty="0" smtClean="0">
                <a:effectLst/>
              </a:rPr>
              <a:t>cit.31.3.2013</a:t>
            </a:r>
            <a:r>
              <a:rPr lang="cs-CZ" b="0" dirty="0">
                <a:effectLst/>
              </a:rPr>
              <a:t>]. Dostupný pod licencí public </a:t>
            </a:r>
            <a:r>
              <a:rPr lang="cs-CZ" b="0" dirty="0" err="1">
                <a:effectLst/>
              </a:rPr>
              <a:t>domain</a:t>
            </a:r>
            <a:r>
              <a:rPr lang="cs-CZ" b="0" dirty="0">
                <a:effectLst/>
              </a:rPr>
              <a:t> na WWW: </a:t>
            </a:r>
            <a:r>
              <a:rPr lang="cs-CZ" b="0" dirty="0">
                <a:effectLst/>
                <a:hlinkClick r:id="rId3"/>
              </a:rPr>
              <a:t>http://</a:t>
            </a:r>
            <a:r>
              <a:rPr lang="cs-CZ" b="0" dirty="0" smtClean="0">
                <a:effectLst/>
                <a:hlinkClick r:id="rId3"/>
              </a:rPr>
              <a:t>als.wikipedia.org/wiki/Datei:Baargeld.jpg</a:t>
            </a:r>
            <a:endParaRPr lang="cs-CZ" b="0" dirty="0" smtClean="0">
              <a:effectLst/>
            </a:endParaRPr>
          </a:p>
          <a:p>
            <a:endParaRPr lang="cs-CZ" b="0" dirty="0">
              <a:effectLst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6635334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Tento materiál je určen k interaktivní výuce.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7270134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2638</TotalTime>
  <Words>1001</Words>
  <Application>Microsoft Office PowerPoint</Application>
  <PresentationFormat>Předvádění na obrazovce (4:3)</PresentationFormat>
  <Paragraphs>191</Paragraphs>
  <Slides>38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38</vt:i4>
      </vt:variant>
    </vt:vector>
  </HeadingPairs>
  <TitlesOfParts>
    <vt:vector size="39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Jak se jmenoval francouzský básník rumunského původu, který byl vůdčí osobností dadaismu?</vt:lpstr>
      <vt:lpstr>Kde dadaismus vzniknul a proč právě zde? Kde se dadaisté scházeli? </vt:lpstr>
      <vt:lpstr>Jak vzniknul název směru a jaký byl jeho program?</vt:lpstr>
      <vt:lpstr>Jak se jmenoval německý sochař, který se proslavil svými reliéfy z polychromovaného dřeva? Čím se ještě zabýval?</vt:lpstr>
      <vt:lpstr>Které další místo se stalo významným centrem dadaismu v době I. světové války a kdo byl jeho hlavní osobností?</vt:lpstr>
      <vt:lpstr>Připomeňte jméno významného amerického fotografa? Jak se jmenovala jeho originální technika fotografování bez fotoaparátu?</vt:lpstr>
      <vt:lpstr>Jaký je další název tohoto díla a kdy vznikalo? V jakém dalším mimouměleckém oboru vynikal jeho autor?</vt:lpstr>
      <vt:lpstr>Jakou technikou je uděláno toto dílo?</vt:lpstr>
      <vt:lpstr>Jak se říká tomuto objektu, ve kterém autor vyjádřil pohyb pohybem?</vt:lpstr>
      <vt:lpstr>Připomeňte, co inspirovalo tvůrce tohoto „obrazu“? Jakou myšlenku jím chtěl autor vyjádřit?</vt:lpstr>
      <vt:lpstr>Pamatujete si k jaké dadaistické skupině patřil autor tohoto díla?</vt:lpstr>
      <vt:lpstr>Čím je tento obraz typický v díle jeho autora?</vt:lpstr>
      <vt:lpstr>Prezentace aplikace PowerPoint</vt:lpstr>
      <vt:lpstr>Vývoj po první světové válce</vt:lpstr>
      <vt:lpstr>PAŘÍŽ</vt:lpstr>
      <vt:lpstr>Umělci z Německa</vt:lpstr>
      <vt:lpstr>Raoul Hausmann Tatlin doma</vt:lpstr>
      <vt:lpstr>R. Hausmann  Sláva dada!</vt:lpstr>
      <vt:lpstr>Mechanická hlava Duch vašeho času asambláž – asi 1920</vt:lpstr>
      <vt:lpstr>Max Ernst (1891 – 1976)</vt:lpstr>
      <vt:lpstr>Žena ve vratké poloze, 1923</vt:lpstr>
      <vt:lpstr>Lidé se o tom nic nedozvědí, 1923</vt:lpstr>
      <vt:lpstr>Kurt Schwitters  (1887 – 1948)</vt:lpstr>
      <vt:lpstr>Konstrukce pro urozené dámy, 1919 </vt:lpstr>
      <vt:lpstr>Souhvězdí, 1920</vt:lpstr>
      <vt:lpstr>Obraz s třešněmi, 1921 </vt:lpstr>
      <vt:lpstr>Merzbau, 1923 - 1937</vt:lpstr>
      <vt:lpstr>Hitlerův gang,  1944</vt:lpstr>
      <vt:lpstr>Prezentace aplikace PowerPoint</vt:lpstr>
      <vt:lpstr>Citace k opakování:</vt:lpstr>
      <vt:lpstr>Citace:</vt:lpstr>
      <vt:lpstr>Citace:</vt:lpstr>
      <vt:lpstr>Tento materiál je určen k interaktivní výuce.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Marcela Jelínková</cp:lastModifiedBy>
  <cp:revision>114</cp:revision>
  <dcterms:modified xsi:type="dcterms:W3CDTF">2013-05-28T10:34:20Z</dcterms:modified>
</cp:coreProperties>
</file>